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75" r:id="rId2"/>
    <p:sldId id="382" r:id="rId3"/>
    <p:sldId id="383" r:id="rId4"/>
    <p:sldId id="384" r:id="rId5"/>
    <p:sldId id="400" r:id="rId6"/>
    <p:sldId id="385" r:id="rId7"/>
    <p:sldId id="386" r:id="rId8"/>
    <p:sldId id="387" r:id="rId9"/>
    <p:sldId id="401" r:id="rId10"/>
    <p:sldId id="388" r:id="rId11"/>
    <p:sldId id="389" r:id="rId12"/>
    <p:sldId id="390" r:id="rId13"/>
    <p:sldId id="391" r:id="rId14"/>
    <p:sldId id="392" r:id="rId15"/>
    <p:sldId id="396" r:id="rId16"/>
    <p:sldId id="393" r:id="rId17"/>
    <p:sldId id="395" r:id="rId18"/>
    <p:sldId id="397" r:id="rId19"/>
    <p:sldId id="398" r:id="rId20"/>
    <p:sldId id="399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9" userDrawn="1">
          <p15:clr>
            <a:srgbClr val="A4A3A4"/>
          </p15:clr>
        </p15:guide>
        <p15:guide id="2" pos="60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30A0"/>
    <a:srgbClr val="A4C638"/>
    <a:srgbClr val="FF893F"/>
    <a:srgbClr val="F27727"/>
    <a:srgbClr val="478AFF"/>
    <a:srgbClr val="68DDFD"/>
    <a:srgbClr val="151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03"/>
    <p:restoredTop sz="96327"/>
  </p:normalViewPr>
  <p:slideViewPr>
    <p:cSldViewPr snapToGrid="0" snapToObjects="1">
      <p:cViewPr>
        <p:scale>
          <a:sx n="100" d="100"/>
          <a:sy n="100" d="100"/>
        </p:scale>
        <p:origin x="792" y="776"/>
      </p:cViewPr>
      <p:guideLst>
        <p:guide orient="horz" pos="3249"/>
        <p:guide pos="60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127B6-FEFD-B64C-905A-600B130952A6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22F8D-DFF7-6C49-9E6B-882BE78094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3774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2F8D-DFF7-6C49-9E6B-882BE78094D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892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2F8D-DFF7-6C49-9E6B-882BE78094D7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488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2F8D-DFF7-6C49-9E6B-882BE78094D7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446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2F8D-DFF7-6C49-9E6B-882BE78094D7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46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2F8D-DFF7-6C49-9E6B-882BE78094D7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1862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2F8D-DFF7-6C49-9E6B-882BE78094D7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438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2F8D-DFF7-6C49-9E6B-882BE78094D7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30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2F8D-DFF7-6C49-9E6B-882BE78094D7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015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2F8D-DFF7-6C49-9E6B-882BE78094D7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1292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2F8D-DFF7-6C49-9E6B-882BE78094D7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978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2F8D-DFF7-6C49-9E6B-882BE78094D7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764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2F8D-DFF7-6C49-9E6B-882BE78094D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5757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2F8D-DFF7-6C49-9E6B-882BE78094D7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104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2F8D-DFF7-6C49-9E6B-882BE78094D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303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2F8D-DFF7-6C49-9E6B-882BE78094D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35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2F8D-DFF7-6C49-9E6B-882BE78094D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409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2F8D-DFF7-6C49-9E6B-882BE78094D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388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2F8D-DFF7-6C49-9E6B-882BE78094D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911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2F8D-DFF7-6C49-9E6B-882BE78094D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695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2F8D-DFF7-6C49-9E6B-882BE78094D7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439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3BD438-9882-934A-8571-524D745B4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12D422-69DB-C04B-B39A-4511B572A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C9BB29-C24D-FF48-8987-6A1EF97D4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0B8F-FCEB-1B45-A40D-F8462C96BF61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3870B5-51DC-D34D-86C2-19E3AF78D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122B79-7E58-934D-A399-E5D1BCD1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F1E4-28DC-7648-91F0-AF3BEF3B85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373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B37F3-5EFF-D947-AE00-99547811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7151BDB-DEA1-FA43-B780-8C2127BD0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9B2A7A-0CFA-3547-8FBF-811DCDF2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0B8F-FCEB-1B45-A40D-F8462C96BF61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FE1C96-BD6B-4847-B37B-E137A2A42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3BDEF7-A2BF-0546-B501-1B4A1DFB0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F1E4-28DC-7648-91F0-AF3BEF3B85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41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461B7C-EEF2-6842-BA28-1DEB03502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E58060B-A83B-C947-92B9-81B656051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61B555-D076-1E49-AC92-B1C9D6B4F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0B8F-FCEB-1B45-A40D-F8462C96BF61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23B21F-A817-2B43-91E8-7AE28F2D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5651D6-AF27-0141-AB06-0887714CC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F1E4-28DC-7648-91F0-AF3BEF3B85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51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3E1A84-D2EF-9847-9B6D-64393BA04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C27B21-4262-AD4E-982B-9F6C5DA2D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BE2D0-46B1-0548-B581-E8608CFE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0B8F-FCEB-1B45-A40D-F8462C96BF61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299529-719A-714A-9ED1-32B66B99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D949CF-F02C-9843-A061-C263C1DD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F1E4-28DC-7648-91F0-AF3BEF3B85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297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2BBF7-91E0-C941-B206-B5CE64D08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8527C62-8B68-7348-8352-A8346E8E7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09D192-17C7-EB49-A2DB-4EFC12C59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0B8F-FCEB-1B45-A40D-F8462C96BF61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09C91E-BD11-9843-B731-7C6BBC743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AF6C0D-AB29-AD4E-A8E1-0DDD36692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F1E4-28DC-7648-91F0-AF3BEF3B85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8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DDC6E-C40E-3C49-BA3B-34F5A913D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1A22B1-BC6E-144F-AD11-96B535C19F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F0D7A54-E764-4341-B920-23550702E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F8D82D1-318E-0D4B-89B3-B45CFADF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0B8F-FCEB-1B45-A40D-F8462C96BF61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43400AD-E8E2-CC4E-823F-00EE87EB4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B9A494-08C9-D74C-910F-E5919B8B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F1E4-28DC-7648-91F0-AF3BEF3B85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52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06BF11-5858-5544-AD2B-9D2B1D7F1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146922-F035-3D46-8481-A98C1165E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E24A0B1-D438-7746-BE53-35B59B2AE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5B8F177-55F0-F64F-8B4E-4128D57FB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5BCB02E-5582-F44C-8F2D-CD645BB86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833C262-C716-8545-8AE9-8FD15A280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0B8F-FCEB-1B45-A40D-F8462C96BF61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570C4A2-7803-2A43-AC2A-8AD9DA91F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DD76A32-7BE4-0248-BF60-C055802C2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F1E4-28DC-7648-91F0-AF3BEF3B85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09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6931F-F62C-0F4C-81FD-D8AEB8C7A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F4E4C0-3770-9242-BF79-8ACF33993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0B8F-FCEB-1B45-A40D-F8462C96BF61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4DAD4E2-B5AB-F345-BD8A-5015F99C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0F131C9-97E8-3D4C-973B-D8CA672B6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F1E4-28DC-7648-91F0-AF3BEF3B85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14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72FF7ED-0B59-4E4B-B69F-ED8A7B30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0B8F-FCEB-1B45-A40D-F8462C96BF61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AAA3F40-1DD0-2845-9AEB-C5864E31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C54BF8D-5115-FF4A-AEA7-283A74528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F1E4-28DC-7648-91F0-AF3BEF3B85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94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CCB5F-33B5-2048-B61A-A5AA7FFA9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A0B0A3-E2BA-CC41-AF2D-6F001EC05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DC5453-C608-7849-AD86-A17929612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F2EFF7-93F4-0042-A796-717DC4B33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0B8F-FCEB-1B45-A40D-F8462C96BF61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C816FC-6FAC-2F4B-8AE4-53D4C158C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3D77C3-C1DB-F44F-A03A-E4A04B7B3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F1E4-28DC-7648-91F0-AF3BEF3B85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37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5275D4-B7E8-4646-9CAE-A792D77B9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1EE2B52-D86C-5344-B1EE-773AF6858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4B09971-F48B-FE48-B026-8054CC478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61EC712-020E-494D-8F0E-9CEE3857D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0B8F-FCEB-1B45-A40D-F8462C96BF61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FCC5A2-DD52-2947-9332-1D778EB9D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D495EC-43BF-CC41-B6F8-C26B16EE2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F1E4-28DC-7648-91F0-AF3BEF3B85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10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FBCEE17-29E5-B149-811E-0C5125F55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26C707-4796-7346-BF6B-F4C6CF24B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292C38-D2A2-D14D-A1D7-C010C7E3DE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F0B8F-FCEB-1B45-A40D-F8462C96BF61}" type="datetimeFigureOut">
              <a:rPr lang="pt-BR" smtClean="0"/>
              <a:t>02/12/2022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D91F89-7C45-4E43-BDC1-8F3829382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BBE037-2831-5344-B745-AA09CE327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AF1E4-28DC-7648-91F0-AF3BEF3B85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81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ixaDeTexto 56">
            <a:extLst>
              <a:ext uri="{FF2B5EF4-FFF2-40B4-BE49-F238E27FC236}">
                <a16:creationId xmlns:a16="http://schemas.microsoft.com/office/drawing/2014/main" id="{84D73D9B-0C69-0340-BC3E-D71F81D49571}"/>
              </a:ext>
            </a:extLst>
          </p:cNvPr>
          <p:cNvSpPr txBox="1"/>
          <p:nvPr/>
        </p:nvSpPr>
        <p:spPr>
          <a:xfrm>
            <a:off x="838200" y="802828"/>
            <a:ext cx="8573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27727"/>
                </a:solidFill>
                <a:latin typeface="Ubuntu" panose="020B0504030602030204" pitchFamily="34" charset="0"/>
              </a:rPr>
              <a:t>Java é uma linguagem de programação poderosa!</a:t>
            </a:r>
            <a:endParaRPr lang="pt-BR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D7DFFED-BBAD-6D6B-1990-BF9F54EC1DDE}"/>
              </a:ext>
            </a:extLst>
          </p:cNvPr>
          <p:cNvSpPr txBox="1"/>
          <p:nvPr/>
        </p:nvSpPr>
        <p:spPr>
          <a:xfrm>
            <a:off x="838200" y="1813728"/>
            <a:ext cx="98508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Programas de computadores (desktop e web)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Criação de Jogos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Sistemas automotivos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Automação de residências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Máquinas industriais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TVs, Celulares, Tablets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E muito mais</a:t>
            </a:r>
          </a:p>
        </p:txBody>
      </p:sp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69962F41-D541-DE45-5C12-BF097614ABCA}"/>
              </a:ext>
            </a:extLst>
          </p:cNvPr>
          <p:cNvSpPr/>
          <p:nvPr/>
        </p:nvSpPr>
        <p:spPr>
          <a:xfrm>
            <a:off x="965604" y="4432431"/>
            <a:ext cx="1673424" cy="1042395"/>
          </a:xfrm>
          <a:prstGeom prst="roundRect">
            <a:avLst/>
          </a:prstGeom>
          <a:solidFill>
            <a:srgbClr val="FF8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Minecraft</a:t>
            </a:r>
            <a:endParaRPr lang="pt-BR" dirty="0"/>
          </a:p>
          <a:p>
            <a:pPr algn="ctr"/>
            <a:r>
              <a:rPr lang="pt-BR" dirty="0"/>
              <a:t>(jogo)</a:t>
            </a:r>
          </a:p>
        </p:txBody>
      </p:sp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7277A40D-5AF0-192E-E2D0-48F00D0273C3}"/>
              </a:ext>
            </a:extLst>
          </p:cNvPr>
          <p:cNvSpPr/>
          <p:nvPr/>
        </p:nvSpPr>
        <p:spPr>
          <a:xfrm>
            <a:off x="2819482" y="4432431"/>
            <a:ext cx="1673424" cy="1042395"/>
          </a:xfrm>
          <a:prstGeom prst="roundRect">
            <a:avLst/>
          </a:prstGeom>
          <a:solidFill>
            <a:srgbClr val="FF8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Supermercado</a:t>
            </a:r>
          </a:p>
          <a:p>
            <a:pPr algn="ctr"/>
            <a:r>
              <a:rPr lang="pt-BR" dirty="0"/>
              <a:t>(Desktop)</a:t>
            </a:r>
          </a:p>
        </p:txBody>
      </p:sp>
      <p:sp>
        <p:nvSpPr>
          <p:cNvPr id="9" name="Retângulo Arredondado 8">
            <a:extLst>
              <a:ext uri="{FF2B5EF4-FFF2-40B4-BE49-F238E27FC236}">
                <a16:creationId xmlns:a16="http://schemas.microsoft.com/office/drawing/2014/main" id="{0D66C08C-9ED8-CA26-AF7D-60039FA83ACA}"/>
              </a:ext>
            </a:extLst>
          </p:cNvPr>
          <p:cNvSpPr/>
          <p:nvPr/>
        </p:nvSpPr>
        <p:spPr>
          <a:xfrm>
            <a:off x="4673360" y="4432431"/>
            <a:ext cx="1673424" cy="1042395"/>
          </a:xfrm>
          <a:prstGeom prst="roundRect">
            <a:avLst/>
          </a:prstGeom>
          <a:solidFill>
            <a:srgbClr val="FF8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Lojas virtuais</a:t>
            </a:r>
          </a:p>
          <a:p>
            <a:pPr algn="ctr"/>
            <a:r>
              <a:rPr lang="pt-BR" dirty="0"/>
              <a:t>(Web)</a:t>
            </a:r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28AB6AC0-DF9A-D28F-448B-44FD0BBCCE6B}"/>
              </a:ext>
            </a:extLst>
          </p:cNvPr>
          <p:cNvSpPr/>
          <p:nvPr/>
        </p:nvSpPr>
        <p:spPr>
          <a:xfrm>
            <a:off x="6527238" y="4432431"/>
            <a:ext cx="1673424" cy="1042395"/>
          </a:xfrm>
          <a:prstGeom prst="roundRect">
            <a:avLst/>
          </a:prstGeom>
          <a:solidFill>
            <a:srgbClr val="FF8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Apps no Geral</a:t>
            </a:r>
          </a:p>
        </p:txBody>
      </p:sp>
    </p:spTree>
    <p:extLst>
      <p:ext uri="{BB962C8B-B14F-4D97-AF65-F5344CB8AC3E}">
        <p14:creationId xmlns:p14="http://schemas.microsoft.com/office/powerpoint/2010/main" val="95802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ixaDeTexto 56">
            <a:extLst>
              <a:ext uri="{FF2B5EF4-FFF2-40B4-BE49-F238E27FC236}">
                <a16:creationId xmlns:a16="http://schemas.microsoft.com/office/drawing/2014/main" id="{84D73D9B-0C69-0340-BC3E-D71F81D49571}"/>
              </a:ext>
            </a:extLst>
          </p:cNvPr>
          <p:cNvSpPr txBox="1"/>
          <p:nvPr/>
        </p:nvSpPr>
        <p:spPr>
          <a:xfrm>
            <a:off x="838200" y="802828"/>
            <a:ext cx="6272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27727"/>
                </a:solidFill>
                <a:latin typeface="Ubuntu" panose="020B0504030602030204" pitchFamily="34" charset="0"/>
              </a:rPr>
              <a:t>Tipos de variáveis (tipos primitivos)</a:t>
            </a:r>
            <a:endParaRPr lang="pt-BR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graphicFrame>
        <p:nvGraphicFramePr>
          <p:cNvPr id="11" name="Google Shape;275;p42">
            <a:extLst>
              <a:ext uri="{FF2B5EF4-FFF2-40B4-BE49-F238E27FC236}">
                <a16:creationId xmlns:a16="http://schemas.microsoft.com/office/drawing/2014/main" id="{FEC029A1-C21E-D4DB-9B4C-2B1B6EAF3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1871381"/>
              </p:ext>
            </p:extLst>
          </p:nvPr>
        </p:nvGraphicFramePr>
        <p:xfrm>
          <a:off x="1042107" y="1666322"/>
          <a:ext cx="7835675" cy="4388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47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8283">
                  <a:extLst>
                    <a:ext uri="{9D8B030D-6E8A-4147-A177-3AD203B41FA5}">
                      <a16:colId xmlns:a16="http://schemas.microsoft.com/office/drawing/2014/main" val="243939153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bg1"/>
                          </a:solidFill>
                        </a:rPr>
                        <a:t>Tipo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descrição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bg1"/>
                          </a:solidFill>
                        </a:rPr>
                        <a:t>byte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Números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entre -128 e 127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bg1"/>
                          </a:solidFill>
                        </a:rPr>
                        <a:t>short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Números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entre -32.768 e 32.767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bg1"/>
                          </a:solidFill>
                        </a:rPr>
                        <a:t>int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Números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entre -2.147.483.648 to 2.147.483.647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bg1"/>
                          </a:solidFill>
                        </a:rPr>
                        <a:t>long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Números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entre -9.223.372.036.854.775.808 e 9.223.372.036.854.775.807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float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Números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com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até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7 casas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decimais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51398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double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Números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com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até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15 casas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decimaisc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703647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boolean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Armazena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valores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verdadeiro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ou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falso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15306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char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Armazena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1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caracter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916262"/>
                  </a:ext>
                </a:extLst>
              </a:tr>
            </a:tbl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25C1EE1B-7613-ED45-D10E-BAC3C6D3B15B}"/>
              </a:ext>
            </a:extLst>
          </p:cNvPr>
          <p:cNvSpPr txBox="1"/>
          <p:nvPr/>
        </p:nvSpPr>
        <p:spPr>
          <a:xfrm>
            <a:off x="946249" y="6096117"/>
            <a:ext cx="627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EA30A0"/>
                </a:solidFill>
                <a:latin typeface="Ubuntu" panose="020B0504030602030204" pitchFamily="34" charset="0"/>
              </a:rPr>
              <a:t>Define o que iremos armazenar nas variáveis</a:t>
            </a:r>
          </a:p>
        </p:txBody>
      </p:sp>
    </p:spTree>
    <p:extLst>
      <p:ext uri="{BB962C8B-B14F-4D97-AF65-F5344CB8AC3E}">
        <p14:creationId xmlns:p14="http://schemas.microsoft.com/office/powerpoint/2010/main" val="943597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ixaDeTexto 56">
            <a:extLst>
              <a:ext uri="{FF2B5EF4-FFF2-40B4-BE49-F238E27FC236}">
                <a16:creationId xmlns:a16="http://schemas.microsoft.com/office/drawing/2014/main" id="{84D73D9B-0C69-0340-BC3E-D71F81D49571}"/>
              </a:ext>
            </a:extLst>
          </p:cNvPr>
          <p:cNvSpPr txBox="1"/>
          <p:nvPr/>
        </p:nvSpPr>
        <p:spPr>
          <a:xfrm>
            <a:off x="838200" y="802828"/>
            <a:ext cx="5704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27727"/>
                </a:solidFill>
                <a:latin typeface="Ubuntu" panose="020B0504030602030204" pitchFamily="34" charset="0"/>
              </a:rPr>
              <a:t>Operadores básicos </a:t>
            </a:r>
            <a:r>
              <a:rPr lang="pt-BR" sz="2800" b="1" dirty="0" err="1">
                <a:solidFill>
                  <a:srgbClr val="F27727"/>
                </a:solidFill>
                <a:latin typeface="Ubuntu" panose="020B0504030602030204" pitchFamily="34" charset="0"/>
              </a:rPr>
              <a:t>aritiméticos</a:t>
            </a:r>
            <a:endParaRPr lang="pt-BR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graphicFrame>
        <p:nvGraphicFramePr>
          <p:cNvPr id="11" name="Google Shape;275;p42">
            <a:extLst>
              <a:ext uri="{FF2B5EF4-FFF2-40B4-BE49-F238E27FC236}">
                <a16:creationId xmlns:a16="http://schemas.microsoft.com/office/drawing/2014/main" id="{FEC029A1-C21E-D4DB-9B4C-2B1B6EAF3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5035190"/>
              </p:ext>
            </p:extLst>
          </p:nvPr>
        </p:nvGraphicFramePr>
        <p:xfrm>
          <a:off x="1042107" y="1666322"/>
          <a:ext cx="7835675" cy="32764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52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2764">
                  <a:extLst>
                    <a:ext uri="{9D8B030D-6E8A-4147-A177-3AD203B41FA5}">
                      <a16:colId xmlns:a16="http://schemas.microsoft.com/office/drawing/2014/main" val="243939153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bg1"/>
                          </a:solidFill>
                        </a:rPr>
                        <a:t>Tipo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descrição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chemeClr val="bg1"/>
                          </a:solidFill>
                        </a:rPr>
                        <a:t>+</a:t>
                      </a:r>
                      <a:endParaRPr sz="25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 err="1">
                          <a:solidFill>
                            <a:schemeClr val="bg1"/>
                          </a:solidFill>
                        </a:rPr>
                        <a:t>Somar</a:t>
                      </a:r>
                      <a:endParaRPr sz="25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sz="25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 err="1">
                          <a:solidFill>
                            <a:schemeClr val="bg1"/>
                          </a:solidFill>
                        </a:rPr>
                        <a:t>Subtrair</a:t>
                      </a:r>
                      <a:endParaRPr sz="25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chemeClr val="bg1"/>
                          </a:solidFill>
                        </a:rPr>
                        <a:t>*</a:t>
                      </a:r>
                      <a:endParaRPr sz="25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 err="1">
                          <a:solidFill>
                            <a:schemeClr val="bg1"/>
                          </a:solidFill>
                        </a:rPr>
                        <a:t>Multiplicar</a:t>
                      </a:r>
                      <a:endParaRPr sz="25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chemeClr val="bg1"/>
                          </a:solidFill>
                        </a:rPr>
                        <a:t>/</a:t>
                      </a:r>
                      <a:endParaRPr sz="25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 err="1">
                          <a:solidFill>
                            <a:schemeClr val="bg1"/>
                          </a:solidFill>
                        </a:rPr>
                        <a:t>Dividir</a:t>
                      </a:r>
                      <a:endParaRPr sz="25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%</a:t>
                      </a:r>
                      <a:endParaRPr sz="25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Resto da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</a:rPr>
                        <a:t>divisão</a:t>
                      </a:r>
                      <a:endParaRPr sz="25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513982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6581389F-469B-E27A-2869-0F045A0F9D7C}"/>
              </a:ext>
            </a:extLst>
          </p:cNvPr>
          <p:cNvSpPr txBox="1"/>
          <p:nvPr/>
        </p:nvSpPr>
        <p:spPr>
          <a:xfrm>
            <a:off x="1042107" y="5191678"/>
            <a:ext cx="6278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EA30A0"/>
                </a:solidFill>
                <a:latin typeface="Ubuntu" panose="020B0504030602030204" pitchFamily="34" charset="0"/>
              </a:rPr>
              <a:t>Precedência de operadores</a:t>
            </a:r>
          </a:p>
          <a:p>
            <a:pPr marL="342900" indent="-342900">
              <a:buAutoNum type="arabicParenR"/>
            </a:pPr>
            <a:r>
              <a:rPr lang="pt-BR" sz="1600" dirty="0">
                <a:solidFill>
                  <a:srgbClr val="EA30A0"/>
                </a:solidFill>
                <a:latin typeface="Ubuntu" panose="020B0504030602030204" pitchFamily="34" charset="0"/>
              </a:rPr>
              <a:t>Parênteses</a:t>
            </a:r>
          </a:p>
          <a:p>
            <a:pPr marL="342900" indent="-342900">
              <a:buAutoNum type="arabicParenR"/>
            </a:pPr>
            <a:r>
              <a:rPr lang="pt-BR" sz="1600" dirty="0">
                <a:solidFill>
                  <a:srgbClr val="EA30A0"/>
                </a:solidFill>
                <a:latin typeface="Ubuntu" panose="020B0504030602030204" pitchFamily="34" charset="0"/>
              </a:rPr>
              <a:t>Multiplicação e divisão</a:t>
            </a:r>
          </a:p>
          <a:p>
            <a:pPr marL="342900" indent="-342900">
              <a:buAutoNum type="arabicParenR"/>
            </a:pPr>
            <a:r>
              <a:rPr lang="pt-BR" sz="1600" dirty="0">
                <a:solidFill>
                  <a:srgbClr val="EA30A0"/>
                </a:solidFill>
                <a:latin typeface="Ubuntu" panose="020B0504030602030204" pitchFamily="34" charset="0"/>
              </a:rPr>
              <a:t>Subtração e adição</a:t>
            </a:r>
          </a:p>
        </p:txBody>
      </p:sp>
    </p:spTree>
    <p:extLst>
      <p:ext uri="{BB962C8B-B14F-4D97-AF65-F5344CB8AC3E}">
        <p14:creationId xmlns:p14="http://schemas.microsoft.com/office/powerpoint/2010/main" val="3397637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ixaDeTexto 56">
            <a:extLst>
              <a:ext uri="{FF2B5EF4-FFF2-40B4-BE49-F238E27FC236}">
                <a16:creationId xmlns:a16="http://schemas.microsoft.com/office/drawing/2014/main" id="{84D73D9B-0C69-0340-BC3E-D71F81D49571}"/>
              </a:ext>
            </a:extLst>
          </p:cNvPr>
          <p:cNvSpPr txBox="1"/>
          <p:nvPr/>
        </p:nvSpPr>
        <p:spPr>
          <a:xfrm>
            <a:off x="838200" y="802828"/>
            <a:ext cx="4245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27727"/>
                </a:solidFill>
                <a:latin typeface="Ubuntu" panose="020B0504030602030204" pitchFamily="34" charset="0"/>
              </a:rPr>
              <a:t>Operadores Relacionais</a:t>
            </a:r>
            <a:endParaRPr lang="pt-BR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graphicFrame>
        <p:nvGraphicFramePr>
          <p:cNvPr id="11" name="Google Shape;275;p42">
            <a:extLst>
              <a:ext uri="{FF2B5EF4-FFF2-40B4-BE49-F238E27FC236}">
                <a16:creationId xmlns:a16="http://schemas.microsoft.com/office/drawing/2014/main" id="{FEC029A1-C21E-D4DB-9B4C-2B1B6EAF3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5072909"/>
              </p:ext>
            </p:extLst>
          </p:nvPr>
        </p:nvGraphicFramePr>
        <p:xfrm>
          <a:off x="1042107" y="1666322"/>
          <a:ext cx="7835675" cy="38402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52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2764">
                  <a:extLst>
                    <a:ext uri="{9D8B030D-6E8A-4147-A177-3AD203B41FA5}">
                      <a16:colId xmlns:a16="http://schemas.microsoft.com/office/drawing/2014/main" val="243939153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bg1"/>
                          </a:solidFill>
                        </a:rPr>
                        <a:t>Tipo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descrição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chemeClr val="bg1"/>
                          </a:solidFill>
                        </a:rPr>
                        <a:t>==</a:t>
                      </a:r>
                      <a:endParaRPr sz="25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 err="1">
                          <a:solidFill>
                            <a:schemeClr val="bg1"/>
                          </a:solidFill>
                        </a:rPr>
                        <a:t>Igual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 a</a:t>
                      </a:r>
                      <a:endParaRPr sz="25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chemeClr val="bg1"/>
                          </a:solidFill>
                        </a:rPr>
                        <a:t>!=</a:t>
                      </a:r>
                      <a:endParaRPr sz="25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 err="1">
                          <a:solidFill>
                            <a:schemeClr val="bg1"/>
                          </a:solidFill>
                        </a:rPr>
                        <a:t>Diferente</a:t>
                      </a:r>
                      <a:endParaRPr sz="25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chemeClr val="bg1"/>
                          </a:solidFill>
                        </a:rPr>
                        <a:t>&gt;</a:t>
                      </a:r>
                      <a:endParaRPr sz="25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 err="1">
                          <a:solidFill>
                            <a:schemeClr val="bg1"/>
                          </a:solidFill>
                        </a:rPr>
                        <a:t>Maior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 que</a:t>
                      </a:r>
                      <a:endParaRPr sz="25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chemeClr val="bg1"/>
                          </a:solidFill>
                        </a:rPr>
                        <a:t>&lt;</a:t>
                      </a:r>
                      <a:endParaRPr sz="25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 err="1">
                          <a:solidFill>
                            <a:schemeClr val="bg1"/>
                          </a:solidFill>
                        </a:rPr>
                        <a:t>Menor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 que</a:t>
                      </a:r>
                      <a:endParaRPr sz="25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&gt;=</a:t>
                      </a:r>
                      <a:endParaRPr sz="25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 err="1">
                          <a:solidFill>
                            <a:schemeClr val="bg1"/>
                          </a:solidFill>
                        </a:rPr>
                        <a:t>Maior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</a:rPr>
                        <a:t>ou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</a:rPr>
                        <a:t>igual</a:t>
                      </a:r>
                      <a:endParaRPr sz="25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51398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&lt;=</a:t>
                      </a:r>
                      <a:endParaRPr sz="25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 err="1">
                          <a:solidFill>
                            <a:schemeClr val="bg1"/>
                          </a:solidFill>
                        </a:rPr>
                        <a:t>Menor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</a:rPr>
                        <a:t>ou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</a:rPr>
                        <a:t>igual</a:t>
                      </a:r>
                      <a:endParaRPr sz="25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3811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750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ixaDeTexto 56">
            <a:extLst>
              <a:ext uri="{FF2B5EF4-FFF2-40B4-BE49-F238E27FC236}">
                <a16:creationId xmlns:a16="http://schemas.microsoft.com/office/drawing/2014/main" id="{84D73D9B-0C69-0340-BC3E-D71F81D49571}"/>
              </a:ext>
            </a:extLst>
          </p:cNvPr>
          <p:cNvSpPr txBox="1"/>
          <p:nvPr/>
        </p:nvSpPr>
        <p:spPr>
          <a:xfrm>
            <a:off x="838200" y="802828"/>
            <a:ext cx="3597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27727"/>
                </a:solidFill>
                <a:latin typeface="Ubuntu" panose="020B0504030602030204" pitchFamily="34" charset="0"/>
              </a:rPr>
              <a:t>Operadores Lógicos</a:t>
            </a:r>
            <a:endParaRPr lang="pt-BR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graphicFrame>
        <p:nvGraphicFramePr>
          <p:cNvPr id="11" name="Google Shape;275;p42">
            <a:extLst>
              <a:ext uri="{FF2B5EF4-FFF2-40B4-BE49-F238E27FC236}">
                <a16:creationId xmlns:a16="http://schemas.microsoft.com/office/drawing/2014/main" id="{FEC029A1-C21E-D4DB-9B4C-2B1B6EAF3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0813437"/>
              </p:ext>
            </p:extLst>
          </p:nvPr>
        </p:nvGraphicFramePr>
        <p:xfrm>
          <a:off x="1042107" y="1666322"/>
          <a:ext cx="7835675" cy="15848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52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2764">
                  <a:extLst>
                    <a:ext uri="{9D8B030D-6E8A-4147-A177-3AD203B41FA5}">
                      <a16:colId xmlns:a16="http://schemas.microsoft.com/office/drawing/2014/main" val="243939153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bg1"/>
                          </a:solidFill>
                        </a:rPr>
                        <a:t>Tipo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descrição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chemeClr val="bg1"/>
                          </a:solidFill>
                        </a:rPr>
                        <a:t>&amp;&amp;</a:t>
                      </a:r>
                      <a:endParaRPr sz="25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e</a:t>
                      </a:r>
                      <a:endParaRPr sz="25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chemeClr val="bg1"/>
                          </a:solidFill>
                        </a:rPr>
                        <a:t>||</a:t>
                      </a:r>
                      <a:endParaRPr sz="25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 err="1">
                          <a:solidFill>
                            <a:schemeClr val="bg1"/>
                          </a:solidFill>
                        </a:rPr>
                        <a:t>ou</a:t>
                      </a:r>
                      <a:endParaRPr sz="25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953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ixaDeTexto 56">
            <a:extLst>
              <a:ext uri="{FF2B5EF4-FFF2-40B4-BE49-F238E27FC236}">
                <a16:creationId xmlns:a16="http://schemas.microsoft.com/office/drawing/2014/main" id="{84D73D9B-0C69-0340-BC3E-D71F81D49571}"/>
              </a:ext>
            </a:extLst>
          </p:cNvPr>
          <p:cNvSpPr txBox="1"/>
          <p:nvPr/>
        </p:nvSpPr>
        <p:spPr>
          <a:xfrm>
            <a:off x="838200" y="802828"/>
            <a:ext cx="4963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27727"/>
                </a:solidFill>
                <a:latin typeface="Ubuntu" panose="020B0504030602030204" pitchFamily="34" charset="0"/>
              </a:rPr>
              <a:t>Estruturas condicionais ( </a:t>
            </a:r>
            <a:r>
              <a:rPr lang="pt-BR" sz="2800" b="1" dirty="0" err="1">
                <a:solidFill>
                  <a:srgbClr val="F27727"/>
                </a:solidFill>
                <a:latin typeface="Ubuntu" panose="020B0504030602030204" pitchFamily="34" charset="0"/>
              </a:rPr>
              <a:t>if</a:t>
            </a:r>
            <a:r>
              <a:rPr lang="pt-BR" sz="2800" b="1" dirty="0">
                <a:solidFill>
                  <a:srgbClr val="F27727"/>
                </a:solidFill>
                <a:latin typeface="Ubuntu" panose="020B0504030602030204" pitchFamily="34" charset="0"/>
              </a:rPr>
              <a:t> )</a:t>
            </a:r>
            <a:endParaRPr lang="pt-BR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B0527FF-D558-7219-1D62-F820944D1614}"/>
              </a:ext>
            </a:extLst>
          </p:cNvPr>
          <p:cNvSpPr/>
          <p:nvPr/>
        </p:nvSpPr>
        <p:spPr>
          <a:xfrm>
            <a:off x="1086508" y="2787249"/>
            <a:ext cx="605658" cy="85983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dirty="0" err="1">
                <a:latin typeface="Ubuntu" panose="020B0504030602030204" pitchFamily="34" charset="0"/>
              </a:rPr>
              <a:t>if</a:t>
            </a:r>
            <a:endParaRPr lang="pt-BR" sz="5000" dirty="0">
              <a:latin typeface="Ubuntu" panose="020B050403060203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9A6D527-6A25-8B20-4245-86F63BC3137C}"/>
              </a:ext>
            </a:extLst>
          </p:cNvPr>
          <p:cNvSpPr/>
          <p:nvPr/>
        </p:nvSpPr>
        <p:spPr>
          <a:xfrm>
            <a:off x="1785446" y="2787249"/>
            <a:ext cx="605658" cy="8598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dirty="0">
                <a:latin typeface="Ubuntu" panose="020B0504030602030204" pitchFamily="34" charset="0"/>
              </a:rPr>
              <a:t>(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2D047CC-CEAA-B3C7-8039-69096CC41E89}"/>
              </a:ext>
            </a:extLst>
          </p:cNvPr>
          <p:cNvSpPr/>
          <p:nvPr/>
        </p:nvSpPr>
        <p:spPr>
          <a:xfrm>
            <a:off x="5220620" y="2787248"/>
            <a:ext cx="605658" cy="8598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dirty="0">
                <a:latin typeface="Ubuntu" panose="020B0504030602030204" pitchFamily="34" charset="0"/>
              </a:rPr>
              <a:t>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D71E7CC-50ED-16C4-BCBE-E96D50805923}"/>
              </a:ext>
            </a:extLst>
          </p:cNvPr>
          <p:cNvSpPr/>
          <p:nvPr/>
        </p:nvSpPr>
        <p:spPr>
          <a:xfrm>
            <a:off x="2484383" y="2787248"/>
            <a:ext cx="2644666" cy="8598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Ubuntu" panose="020B0504030602030204" pitchFamily="34" charset="0"/>
              </a:rPr>
              <a:t>condição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092CC31-9774-5285-E97A-835BA712FC04}"/>
              </a:ext>
            </a:extLst>
          </p:cNvPr>
          <p:cNvSpPr/>
          <p:nvPr/>
        </p:nvSpPr>
        <p:spPr>
          <a:xfrm>
            <a:off x="5917849" y="2787248"/>
            <a:ext cx="605658" cy="8598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dirty="0">
                <a:latin typeface="Ubuntu" panose="020B0504030602030204" pitchFamily="34" charset="0"/>
              </a:rPr>
              <a:t>{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D8C9915-29F8-B8A7-E3CF-95B181CD44A5}"/>
              </a:ext>
            </a:extLst>
          </p:cNvPr>
          <p:cNvSpPr/>
          <p:nvPr/>
        </p:nvSpPr>
        <p:spPr>
          <a:xfrm>
            <a:off x="1086508" y="5188862"/>
            <a:ext cx="605658" cy="8598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dirty="0">
                <a:latin typeface="Ubuntu" panose="020B0504030602030204" pitchFamily="34" charset="0"/>
              </a:rPr>
              <a:t>}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0416057-3FE2-7D68-9391-2D83F1C9D8B7}"/>
              </a:ext>
            </a:extLst>
          </p:cNvPr>
          <p:cNvSpPr/>
          <p:nvPr/>
        </p:nvSpPr>
        <p:spPr>
          <a:xfrm>
            <a:off x="1785446" y="4080640"/>
            <a:ext cx="5582306" cy="8598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Ubuntu" panose="020B0504030602030204" pitchFamily="34" charset="0"/>
              </a:rPr>
              <a:t>Código a ser executado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C1DEA02-64E3-82DE-2A84-154B27575262}"/>
              </a:ext>
            </a:extLst>
          </p:cNvPr>
          <p:cNvSpPr/>
          <p:nvPr/>
        </p:nvSpPr>
        <p:spPr>
          <a:xfrm>
            <a:off x="1086508" y="1704745"/>
            <a:ext cx="626678" cy="6232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atin typeface="Ubuntu" panose="020B0504030602030204" pitchFamily="34" charset="0"/>
              </a:rPr>
              <a:t>se</a:t>
            </a:r>
          </a:p>
        </p:txBody>
      </p:sp>
      <p:cxnSp>
        <p:nvCxnSpPr>
          <p:cNvPr id="13" name="Google Shape;237;p38">
            <a:extLst>
              <a:ext uri="{FF2B5EF4-FFF2-40B4-BE49-F238E27FC236}">
                <a16:creationId xmlns:a16="http://schemas.microsoft.com/office/drawing/2014/main" id="{4106B805-33D6-9972-D573-9E48200E2F51}"/>
              </a:ext>
            </a:extLst>
          </p:cNvPr>
          <p:cNvCxnSpPr>
            <a:cxnSpLocks/>
          </p:cNvCxnSpPr>
          <p:nvPr/>
        </p:nvCxnSpPr>
        <p:spPr>
          <a:xfrm flipV="1">
            <a:off x="1408886" y="2354317"/>
            <a:ext cx="0" cy="369871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" name="Retângulo 13">
            <a:extLst>
              <a:ext uri="{FF2B5EF4-FFF2-40B4-BE49-F238E27FC236}">
                <a16:creationId xmlns:a16="http://schemas.microsoft.com/office/drawing/2014/main" id="{8A3A5DCF-6B50-AEDF-07F1-B16847770242}"/>
              </a:ext>
            </a:extLst>
          </p:cNvPr>
          <p:cNvSpPr/>
          <p:nvPr/>
        </p:nvSpPr>
        <p:spPr>
          <a:xfrm>
            <a:off x="2510001" y="1713925"/>
            <a:ext cx="2077103" cy="6232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atin typeface="Ubuntu" panose="020B0504030602030204" pitchFamily="34" charset="0"/>
              </a:rPr>
              <a:t>Média &gt; 5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B30EFF5-22EA-B2FA-E16A-052D3C76D36E}"/>
              </a:ext>
            </a:extLst>
          </p:cNvPr>
          <p:cNvSpPr/>
          <p:nvPr/>
        </p:nvSpPr>
        <p:spPr>
          <a:xfrm>
            <a:off x="4689191" y="1699671"/>
            <a:ext cx="3529899" cy="6232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atin typeface="Ubuntu" panose="020B0504030602030204" pitchFamily="34" charset="0"/>
              </a:rPr>
              <a:t>Direito a desconto</a:t>
            </a:r>
          </a:p>
        </p:txBody>
      </p:sp>
      <p:cxnSp>
        <p:nvCxnSpPr>
          <p:cNvPr id="16" name="Google Shape;237;p38">
            <a:extLst>
              <a:ext uri="{FF2B5EF4-FFF2-40B4-BE49-F238E27FC236}">
                <a16:creationId xmlns:a16="http://schemas.microsoft.com/office/drawing/2014/main" id="{578C637A-3E00-68FA-964E-48E05A7D2155}"/>
              </a:ext>
            </a:extLst>
          </p:cNvPr>
          <p:cNvCxnSpPr>
            <a:cxnSpLocks/>
          </p:cNvCxnSpPr>
          <p:nvPr/>
        </p:nvCxnSpPr>
        <p:spPr>
          <a:xfrm flipV="1">
            <a:off x="3652845" y="2354317"/>
            <a:ext cx="0" cy="369871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Google Shape;237;p38">
            <a:extLst>
              <a:ext uri="{FF2B5EF4-FFF2-40B4-BE49-F238E27FC236}">
                <a16:creationId xmlns:a16="http://schemas.microsoft.com/office/drawing/2014/main" id="{BF4D827C-EECD-7F64-80EB-9644A2F402B7}"/>
              </a:ext>
            </a:extLst>
          </p:cNvPr>
          <p:cNvCxnSpPr>
            <a:cxnSpLocks/>
          </p:cNvCxnSpPr>
          <p:nvPr/>
        </p:nvCxnSpPr>
        <p:spPr>
          <a:xfrm flipV="1">
            <a:off x="3867807" y="2438398"/>
            <a:ext cx="1566040" cy="28579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75489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ixaDeTexto 56">
            <a:extLst>
              <a:ext uri="{FF2B5EF4-FFF2-40B4-BE49-F238E27FC236}">
                <a16:creationId xmlns:a16="http://schemas.microsoft.com/office/drawing/2014/main" id="{84D73D9B-0C69-0340-BC3E-D71F81D49571}"/>
              </a:ext>
            </a:extLst>
          </p:cNvPr>
          <p:cNvSpPr txBox="1"/>
          <p:nvPr/>
        </p:nvSpPr>
        <p:spPr>
          <a:xfrm>
            <a:off x="838200" y="802828"/>
            <a:ext cx="6258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27727"/>
                </a:solidFill>
                <a:latin typeface="Ubuntu" panose="020B0504030602030204" pitchFamily="34" charset="0"/>
              </a:rPr>
              <a:t>Exercício ( estruturas condicionais )</a:t>
            </a:r>
            <a:endParaRPr lang="pt-BR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932DEFD-9082-77E8-8697-EA169A53899E}"/>
              </a:ext>
            </a:extLst>
          </p:cNvPr>
          <p:cNvSpPr txBox="1"/>
          <p:nvPr/>
        </p:nvSpPr>
        <p:spPr>
          <a:xfrm>
            <a:off x="838200" y="1813728"/>
            <a:ext cx="9850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Faça um algoritmo que utilize dois números </a:t>
            </a:r>
            <a:r>
              <a:rPr lang="pt-BR" sz="2000" dirty="0" err="1">
                <a:solidFill>
                  <a:schemeClr val="bg1"/>
                </a:solidFill>
                <a:latin typeface="Ubuntu" panose="020B0504030602030204" pitchFamily="34" charset="0"/>
              </a:rPr>
              <a:t>ex</a:t>
            </a: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: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F4CAEF3C-6186-4E9B-7FCF-BD3CE62F1295}"/>
              </a:ext>
            </a:extLst>
          </p:cNvPr>
          <p:cNvSpPr/>
          <p:nvPr/>
        </p:nvSpPr>
        <p:spPr>
          <a:xfrm>
            <a:off x="1100752" y="2450364"/>
            <a:ext cx="956648" cy="8598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Ubuntu" panose="020B0504030602030204" pitchFamily="34" charset="0"/>
              </a:rPr>
              <a:t>10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33339117-EBE2-623D-8F11-E047FDB2C696}"/>
              </a:ext>
            </a:extLst>
          </p:cNvPr>
          <p:cNvSpPr/>
          <p:nvPr/>
        </p:nvSpPr>
        <p:spPr>
          <a:xfrm>
            <a:off x="2311931" y="2450363"/>
            <a:ext cx="956648" cy="8598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Ubuntu" panose="020B0504030602030204" pitchFamily="34" charset="0"/>
              </a:rPr>
              <a:t>20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C924419D-52EF-30CE-21F4-917C02216AB5}"/>
              </a:ext>
            </a:extLst>
          </p:cNvPr>
          <p:cNvSpPr/>
          <p:nvPr/>
        </p:nvSpPr>
        <p:spPr>
          <a:xfrm>
            <a:off x="1100751" y="3635472"/>
            <a:ext cx="7417607" cy="1297475"/>
          </a:xfrm>
          <a:prstGeom prst="rect">
            <a:avLst/>
          </a:prstGeom>
          <a:solidFill>
            <a:srgbClr val="A4C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000" dirty="0">
                <a:latin typeface="Ubuntu" panose="020B0504030602030204" pitchFamily="34" charset="0"/>
              </a:rPr>
              <a:t>E exiba na tela, qual é o maior entre eles</a:t>
            </a:r>
          </a:p>
        </p:txBody>
      </p:sp>
    </p:spTree>
    <p:extLst>
      <p:ext uri="{BB962C8B-B14F-4D97-AF65-F5344CB8AC3E}">
        <p14:creationId xmlns:p14="http://schemas.microsoft.com/office/powerpoint/2010/main" val="326443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ixaDeTexto 56">
            <a:extLst>
              <a:ext uri="{FF2B5EF4-FFF2-40B4-BE49-F238E27FC236}">
                <a16:creationId xmlns:a16="http://schemas.microsoft.com/office/drawing/2014/main" id="{84D73D9B-0C69-0340-BC3E-D71F81D49571}"/>
              </a:ext>
            </a:extLst>
          </p:cNvPr>
          <p:cNvSpPr txBox="1"/>
          <p:nvPr/>
        </p:nvSpPr>
        <p:spPr>
          <a:xfrm>
            <a:off x="838200" y="802828"/>
            <a:ext cx="7770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27727"/>
                </a:solidFill>
                <a:latin typeface="Ubuntu" panose="020B0504030602030204" pitchFamily="34" charset="0"/>
              </a:rPr>
              <a:t>Estruturas condicionais ( operador ternário )</a:t>
            </a:r>
            <a:endParaRPr lang="pt-BR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9A6D527-6A25-8B20-4245-86F63BC3137C}"/>
              </a:ext>
            </a:extLst>
          </p:cNvPr>
          <p:cNvSpPr/>
          <p:nvPr/>
        </p:nvSpPr>
        <p:spPr>
          <a:xfrm>
            <a:off x="978224" y="2999081"/>
            <a:ext cx="605658" cy="8598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dirty="0">
                <a:latin typeface="Ubuntu" panose="020B0504030602030204" pitchFamily="34" charset="0"/>
              </a:rPr>
              <a:t>(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2D047CC-CEAA-B3C7-8039-69096CC41E89}"/>
              </a:ext>
            </a:extLst>
          </p:cNvPr>
          <p:cNvSpPr/>
          <p:nvPr/>
        </p:nvSpPr>
        <p:spPr>
          <a:xfrm>
            <a:off x="4413398" y="2999080"/>
            <a:ext cx="605658" cy="8598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dirty="0">
                <a:latin typeface="Ubuntu" panose="020B0504030602030204" pitchFamily="34" charset="0"/>
              </a:rPr>
              <a:t>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D71E7CC-50ED-16C4-BCBE-E96D50805923}"/>
              </a:ext>
            </a:extLst>
          </p:cNvPr>
          <p:cNvSpPr/>
          <p:nvPr/>
        </p:nvSpPr>
        <p:spPr>
          <a:xfrm>
            <a:off x="1677161" y="2999080"/>
            <a:ext cx="2644666" cy="8598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Ubuntu" panose="020B0504030602030204" pitchFamily="34" charset="0"/>
              </a:rPr>
              <a:t>condição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092CC31-9774-5285-E97A-835BA712FC04}"/>
              </a:ext>
            </a:extLst>
          </p:cNvPr>
          <p:cNvSpPr/>
          <p:nvPr/>
        </p:nvSpPr>
        <p:spPr>
          <a:xfrm>
            <a:off x="5110627" y="2999080"/>
            <a:ext cx="605658" cy="8598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dirty="0">
                <a:latin typeface="Ubuntu" panose="020B0504030602030204" pitchFamily="34" charset="0"/>
              </a:rPr>
              <a:t>?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0416057-3FE2-7D68-9391-2D83F1C9D8B7}"/>
              </a:ext>
            </a:extLst>
          </p:cNvPr>
          <p:cNvSpPr/>
          <p:nvPr/>
        </p:nvSpPr>
        <p:spPr>
          <a:xfrm>
            <a:off x="5807856" y="2999079"/>
            <a:ext cx="2349555" cy="85983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Ubuntu" panose="020B0504030602030204" pitchFamily="34" charset="0"/>
              </a:rPr>
              <a:t>verdade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A3A5DCF-6B50-AEDF-07F1-B16847770242}"/>
              </a:ext>
            </a:extLst>
          </p:cNvPr>
          <p:cNvSpPr/>
          <p:nvPr/>
        </p:nvSpPr>
        <p:spPr>
          <a:xfrm>
            <a:off x="1702779" y="1925757"/>
            <a:ext cx="2077103" cy="6232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atin typeface="Ubuntu" panose="020B0504030602030204" pitchFamily="34" charset="0"/>
              </a:rPr>
              <a:t>Média &gt; 5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B30EFF5-22EA-B2FA-E16A-052D3C76D36E}"/>
              </a:ext>
            </a:extLst>
          </p:cNvPr>
          <p:cNvSpPr/>
          <p:nvPr/>
        </p:nvSpPr>
        <p:spPr>
          <a:xfrm>
            <a:off x="3881969" y="1911503"/>
            <a:ext cx="3529899" cy="6232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atin typeface="Ubuntu" panose="020B0504030602030204" pitchFamily="34" charset="0"/>
              </a:rPr>
              <a:t>Direito a desconto</a:t>
            </a:r>
          </a:p>
        </p:txBody>
      </p:sp>
      <p:cxnSp>
        <p:nvCxnSpPr>
          <p:cNvPr id="16" name="Google Shape;237;p38">
            <a:extLst>
              <a:ext uri="{FF2B5EF4-FFF2-40B4-BE49-F238E27FC236}">
                <a16:creationId xmlns:a16="http://schemas.microsoft.com/office/drawing/2014/main" id="{578C637A-3E00-68FA-964E-48E05A7D2155}"/>
              </a:ext>
            </a:extLst>
          </p:cNvPr>
          <p:cNvCxnSpPr>
            <a:cxnSpLocks/>
          </p:cNvCxnSpPr>
          <p:nvPr/>
        </p:nvCxnSpPr>
        <p:spPr>
          <a:xfrm flipV="1">
            <a:off x="2845623" y="2566149"/>
            <a:ext cx="0" cy="369871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Google Shape;237;p38">
            <a:extLst>
              <a:ext uri="{FF2B5EF4-FFF2-40B4-BE49-F238E27FC236}">
                <a16:creationId xmlns:a16="http://schemas.microsoft.com/office/drawing/2014/main" id="{BF4D827C-EECD-7F64-80EB-9644A2F402B7}"/>
              </a:ext>
            </a:extLst>
          </p:cNvPr>
          <p:cNvCxnSpPr>
            <a:cxnSpLocks/>
          </p:cNvCxnSpPr>
          <p:nvPr/>
        </p:nvCxnSpPr>
        <p:spPr>
          <a:xfrm flipV="1">
            <a:off x="3060585" y="2650230"/>
            <a:ext cx="1566040" cy="28579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42ED5798-982A-70AE-2ECD-909F37D75296}"/>
              </a:ext>
            </a:extLst>
          </p:cNvPr>
          <p:cNvSpPr/>
          <p:nvPr/>
        </p:nvSpPr>
        <p:spPr>
          <a:xfrm>
            <a:off x="8248982" y="2999078"/>
            <a:ext cx="605658" cy="8598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dirty="0">
                <a:latin typeface="Ubuntu" panose="020B0504030602030204" pitchFamily="34" charset="0"/>
              </a:rPr>
              <a:t>: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01893DC-24A2-33CF-B421-A4519DADAF24}"/>
              </a:ext>
            </a:extLst>
          </p:cNvPr>
          <p:cNvSpPr/>
          <p:nvPr/>
        </p:nvSpPr>
        <p:spPr>
          <a:xfrm>
            <a:off x="8946211" y="2999080"/>
            <a:ext cx="2349555" cy="85983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Ubuntu" panose="020B0504030602030204" pitchFamily="34" charset="0"/>
              </a:rPr>
              <a:t>falso</a:t>
            </a:r>
          </a:p>
        </p:txBody>
      </p:sp>
    </p:spTree>
    <p:extLst>
      <p:ext uri="{BB962C8B-B14F-4D97-AF65-F5344CB8AC3E}">
        <p14:creationId xmlns:p14="http://schemas.microsoft.com/office/powerpoint/2010/main" val="359608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ixaDeTexto 56">
            <a:extLst>
              <a:ext uri="{FF2B5EF4-FFF2-40B4-BE49-F238E27FC236}">
                <a16:creationId xmlns:a16="http://schemas.microsoft.com/office/drawing/2014/main" id="{84D73D9B-0C69-0340-BC3E-D71F81D49571}"/>
              </a:ext>
            </a:extLst>
          </p:cNvPr>
          <p:cNvSpPr txBox="1"/>
          <p:nvPr/>
        </p:nvSpPr>
        <p:spPr>
          <a:xfrm>
            <a:off x="838200" y="802828"/>
            <a:ext cx="5810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27727"/>
                </a:solidFill>
                <a:latin typeface="Ubuntu" panose="020B0504030602030204" pitchFamily="34" charset="0"/>
              </a:rPr>
              <a:t>Estruturas condicionais ( switch )</a:t>
            </a:r>
            <a:endParaRPr lang="pt-BR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B0527FF-D558-7219-1D62-F820944D1614}"/>
              </a:ext>
            </a:extLst>
          </p:cNvPr>
          <p:cNvSpPr/>
          <p:nvPr/>
        </p:nvSpPr>
        <p:spPr>
          <a:xfrm>
            <a:off x="938160" y="1679120"/>
            <a:ext cx="2322387" cy="85983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dirty="0">
                <a:latin typeface="Ubuntu" panose="020B0504030602030204" pitchFamily="34" charset="0"/>
              </a:rPr>
              <a:t>switch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9A6D527-6A25-8B20-4245-86F63BC3137C}"/>
              </a:ext>
            </a:extLst>
          </p:cNvPr>
          <p:cNvSpPr/>
          <p:nvPr/>
        </p:nvSpPr>
        <p:spPr>
          <a:xfrm>
            <a:off x="3436780" y="1679121"/>
            <a:ext cx="605658" cy="8598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dirty="0">
                <a:latin typeface="Ubuntu" panose="020B0504030602030204" pitchFamily="34" charset="0"/>
              </a:rPr>
              <a:t>(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2D047CC-CEAA-B3C7-8039-69096CC41E89}"/>
              </a:ext>
            </a:extLst>
          </p:cNvPr>
          <p:cNvSpPr/>
          <p:nvPr/>
        </p:nvSpPr>
        <p:spPr>
          <a:xfrm>
            <a:off x="6871954" y="1679120"/>
            <a:ext cx="605658" cy="8598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dirty="0">
                <a:latin typeface="Ubuntu" panose="020B0504030602030204" pitchFamily="34" charset="0"/>
              </a:rPr>
              <a:t>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D71E7CC-50ED-16C4-BCBE-E96D50805923}"/>
              </a:ext>
            </a:extLst>
          </p:cNvPr>
          <p:cNvSpPr/>
          <p:nvPr/>
        </p:nvSpPr>
        <p:spPr>
          <a:xfrm>
            <a:off x="4135717" y="1679120"/>
            <a:ext cx="2644666" cy="8598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atin typeface="Ubuntu" panose="020B0504030602030204" pitchFamily="34" charset="0"/>
              </a:rPr>
              <a:t>Valor a testar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092CC31-9774-5285-E97A-835BA712FC04}"/>
              </a:ext>
            </a:extLst>
          </p:cNvPr>
          <p:cNvSpPr/>
          <p:nvPr/>
        </p:nvSpPr>
        <p:spPr>
          <a:xfrm>
            <a:off x="7655553" y="1679120"/>
            <a:ext cx="605658" cy="8598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dirty="0">
                <a:latin typeface="Ubuntu" panose="020B0504030602030204" pitchFamily="34" charset="0"/>
              </a:rPr>
              <a:t>{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D8C9915-29F8-B8A7-E3CF-95B181CD44A5}"/>
              </a:ext>
            </a:extLst>
          </p:cNvPr>
          <p:cNvSpPr/>
          <p:nvPr/>
        </p:nvSpPr>
        <p:spPr>
          <a:xfrm>
            <a:off x="938160" y="5501683"/>
            <a:ext cx="605658" cy="8598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dirty="0">
                <a:latin typeface="Ubuntu" panose="020B0504030602030204" pitchFamily="34" charset="0"/>
              </a:rPr>
              <a:t>}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0416057-3FE2-7D68-9391-2D83F1C9D8B7}"/>
              </a:ext>
            </a:extLst>
          </p:cNvPr>
          <p:cNvSpPr/>
          <p:nvPr/>
        </p:nvSpPr>
        <p:spPr>
          <a:xfrm>
            <a:off x="1543818" y="2853170"/>
            <a:ext cx="1500171" cy="85983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Ubuntu" panose="020B0504030602030204" pitchFamily="34" charset="0"/>
              </a:rPr>
              <a:t>case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4E682EC2-4C3C-CB0A-1C20-CDC8F07221C6}"/>
              </a:ext>
            </a:extLst>
          </p:cNvPr>
          <p:cNvSpPr/>
          <p:nvPr/>
        </p:nvSpPr>
        <p:spPr>
          <a:xfrm>
            <a:off x="3244504" y="2853170"/>
            <a:ext cx="1500171" cy="85983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Ubuntu" panose="020B0504030602030204" pitchFamily="34" charset="0"/>
              </a:rPr>
              <a:t>valor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D105F7C-7FBD-A32F-A627-DC35EAECC17A}"/>
              </a:ext>
            </a:extLst>
          </p:cNvPr>
          <p:cNvSpPr/>
          <p:nvPr/>
        </p:nvSpPr>
        <p:spPr>
          <a:xfrm>
            <a:off x="4849918" y="2853170"/>
            <a:ext cx="492104" cy="85983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Ubuntu" panose="020B0504030602030204" pitchFamily="34" charset="0"/>
              </a:rPr>
              <a:t>: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BE0390CE-4402-6001-0CFE-C148DC5D6274}"/>
              </a:ext>
            </a:extLst>
          </p:cNvPr>
          <p:cNvSpPr/>
          <p:nvPr/>
        </p:nvSpPr>
        <p:spPr>
          <a:xfrm>
            <a:off x="3244503" y="3869958"/>
            <a:ext cx="5803243" cy="8598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Ubuntu" panose="020B0504030602030204" pitchFamily="34" charset="0"/>
              </a:rPr>
              <a:t>Código a ser executado;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D9CF85EE-EFFE-8BFB-9A41-6EEE0AA5989A}"/>
              </a:ext>
            </a:extLst>
          </p:cNvPr>
          <p:cNvSpPr/>
          <p:nvPr/>
        </p:nvSpPr>
        <p:spPr>
          <a:xfrm>
            <a:off x="3215627" y="4840169"/>
            <a:ext cx="1765447" cy="8598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Ubuntu" panose="020B0504030602030204" pitchFamily="34" charset="0"/>
              </a:rPr>
              <a:t>break;</a:t>
            </a:r>
          </a:p>
        </p:txBody>
      </p:sp>
    </p:spTree>
    <p:extLst>
      <p:ext uri="{BB962C8B-B14F-4D97-AF65-F5344CB8AC3E}">
        <p14:creationId xmlns:p14="http://schemas.microsoft.com/office/powerpoint/2010/main" val="324605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ixaDeTexto 56">
            <a:extLst>
              <a:ext uri="{FF2B5EF4-FFF2-40B4-BE49-F238E27FC236}">
                <a16:creationId xmlns:a16="http://schemas.microsoft.com/office/drawing/2014/main" id="{84D73D9B-0C69-0340-BC3E-D71F81D49571}"/>
              </a:ext>
            </a:extLst>
          </p:cNvPr>
          <p:cNvSpPr txBox="1"/>
          <p:nvPr/>
        </p:nvSpPr>
        <p:spPr>
          <a:xfrm>
            <a:off x="838200" y="802828"/>
            <a:ext cx="3393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27727"/>
                </a:solidFill>
                <a:latin typeface="Ubuntu" panose="020B0504030602030204" pitchFamily="34" charset="0"/>
              </a:rPr>
              <a:t>Exercício ( Switch )</a:t>
            </a:r>
            <a:endParaRPr lang="pt-BR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932DEFD-9082-77E8-8697-EA169A53899E}"/>
              </a:ext>
            </a:extLst>
          </p:cNvPr>
          <p:cNvSpPr txBox="1"/>
          <p:nvPr/>
        </p:nvSpPr>
        <p:spPr>
          <a:xfrm>
            <a:off x="838200" y="1813728"/>
            <a:ext cx="9850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Faça um algoritmo que verifique se a letra digita é “</a:t>
            </a:r>
            <a:r>
              <a:rPr lang="pt-BR" sz="2000" dirty="0" err="1">
                <a:solidFill>
                  <a:schemeClr val="bg1"/>
                </a:solidFill>
                <a:latin typeface="Ubuntu" panose="020B0504030602030204" pitchFamily="34" charset="0"/>
              </a:rPr>
              <a:t>F</a:t>
            </a: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” ou “M” </a:t>
            </a:r>
            <a:r>
              <a:rPr lang="pt-BR" sz="2000" dirty="0" err="1">
                <a:solidFill>
                  <a:schemeClr val="bg1"/>
                </a:solidFill>
                <a:latin typeface="Ubuntu" panose="020B0504030602030204" pitchFamily="34" charset="0"/>
              </a:rPr>
              <a:t>ex</a:t>
            </a: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: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F4CAEF3C-6186-4E9B-7FCF-BD3CE62F1295}"/>
              </a:ext>
            </a:extLst>
          </p:cNvPr>
          <p:cNvSpPr/>
          <p:nvPr/>
        </p:nvSpPr>
        <p:spPr>
          <a:xfrm>
            <a:off x="1100752" y="2450364"/>
            <a:ext cx="956648" cy="8598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Ubuntu" panose="020B0504030602030204" pitchFamily="34" charset="0"/>
              </a:rPr>
              <a:t>f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33339117-EBE2-623D-8F11-E047FDB2C696}"/>
              </a:ext>
            </a:extLst>
          </p:cNvPr>
          <p:cNvSpPr/>
          <p:nvPr/>
        </p:nvSpPr>
        <p:spPr>
          <a:xfrm>
            <a:off x="2311931" y="2450363"/>
            <a:ext cx="956648" cy="8598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Ubuntu" panose="020B0504030602030204" pitchFamily="34" charset="0"/>
              </a:rPr>
              <a:t>m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C924419D-52EF-30CE-21F4-917C02216AB5}"/>
              </a:ext>
            </a:extLst>
          </p:cNvPr>
          <p:cNvSpPr/>
          <p:nvPr/>
        </p:nvSpPr>
        <p:spPr>
          <a:xfrm>
            <a:off x="1100751" y="3635472"/>
            <a:ext cx="8283881" cy="2296096"/>
          </a:xfrm>
          <a:prstGeom prst="rect">
            <a:avLst/>
          </a:prstGeom>
          <a:solidFill>
            <a:srgbClr val="A4C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000" dirty="0">
                <a:latin typeface="Ubuntu" panose="020B0504030602030204" pitchFamily="34" charset="0"/>
              </a:rPr>
              <a:t>E exiba na tela: </a:t>
            </a:r>
          </a:p>
          <a:p>
            <a:r>
              <a:rPr lang="pt-BR" sz="3000" dirty="0">
                <a:latin typeface="Ubuntu" panose="020B0504030602030204" pitchFamily="34" charset="0"/>
              </a:rPr>
              <a:t>	“Masculino” para “m” </a:t>
            </a:r>
          </a:p>
          <a:p>
            <a:r>
              <a:rPr lang="pt-BR" sz="3000" dirty="0">
                <a:latin typeface="Ubuntu" panose="020B0504030602030204" pitchFamily="34" charset="0"/>
              </a:rPr>
              <a:t>	“Feminino” para “f”</a:t>
            </a:r>
          </a:p>
          <a:p>
            <a:r>
              <a:rPr lang="pt-BR" sz="3000" dirty="0">
                <a:latin typeface="Ubuntu" panose="020B0504030602030204" pitchFamily="34" charset="0"/>
              </a:rPr>
              <a:t>	“Sexo inválido” para qualquer outra letra.</a:t>
            </a:r>
          </a:p>
        </p:txBody>
      </p:sp>
    </p:spTree>
    <p:extLst>
      <p:ext uri="{BB962C8B-B14F-4D97-AF65-F5344CB8AC3E}">
        <p14:creationId xmlns:p14="http://schemas.microsoft.com/office/powerpoint/2010/main" val="308494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ixaDeTexto 56">
            <a:extLst>
              <a:ext uri="{FF2B5EF4-FFF2-40B4-BE49-F238E27FC236}">
                <a16:creationId xmlns:a16="http://schemas.microsoft.com/office/drawing/2014/main" id="{84D73D9B-0C69-0340-BC3E-D71F81D49571}"/>
              </a:ext>
            </a:extLst>
          </p:cNvPr>
          <p:cNvSpPr txBox="1"/>
          <p:nvPr/>
        </p:nvSpPr>
        <p:spPr>
          <a:xfrm>
            <a:off x="838200" y="802828"/>
            <a:ext cx="2815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27727"/>
                </a:solidFill>
                <a:latin typeface="Ubuntu" panose="020B0504030602030204" pitchFamily="34" charset="0"/>
              </a:rPr>
              <a:t>Entenda </a:t>
            </a:r>
            <a:r>
              <a:rPr lang="pt-BR" sz="2800" b="1" dirty="0" err="1">
                <a:solidFill>
                  <a:srgbClr val="F27727"/>
                </a:solidFill>
                <a:latin typeface="Ubuntu" panose="020B0504030602030204" pitchFamily="34" charset="0"/>
              </a:rPr>
              <a:t>Arrays</a:t>
            </a:r>
            <a:endParaRPr lang="pt-BR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924E4D60-7E29-F0B1-1CF8-94E0F80E7470}"/>
              </a:ext>
            </a:extLst>
          </p:cNvPr>
          <p:cNvSpPr txBox="1"/>
          <p:nvPr/>
        </p:nvSpPr>
        <p:spPr>
          <a:xfrm>
            <a:off x="1060532" y="1901866"/>
            <a:ext cx="2710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Ubuntu" panose="020B0504030602030204" pitchFamily="34" charset="0"/>
              </a:rPr>
              <a:t>nome = </a:t>
            </a: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55B9CEA4-12F3-7078-8800-314754F735B6}"/>
              </a:ext>
            </a:extLst>
          </p:cNvPr>
          <p:cNvGrpSpPr/>
          <p:nvPr/>
        </p:nvGrpSpPr>
        <p:grpSpPr>
          <a:xfrm>
            <a:off x="8487818" y="2652319"/>
            <a:ext cx="1479101" cy="1313548"/>
            <a:chOff x="7254193" y="3096482"/>
            <a:chExt cx="973125" cy="864205"/>
          </a:xfrm>
        </p:grpSpPr>
        <p:pic>
          <p:nvPicPr>
            <p:cNvPr id="31" name="Google Shape;301;p45" descr="box.png">
              <a:extLst>
                <a:ext uri="{FF2B5EF4-FFF2-40B4-BE49-F238E27FC236}">
                  <a16:creationId xmlns:a16="http://schemas.microsoft.com/office/drawing/2014/main" id="{D046682C-33B3-BD84-4208-4C756750207E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254193" y="3305435"/>
              <a:ext cx="973125" cy="556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Google Shape;302;p45">
              <a:extLst>
                <a:ext uri="{FF2B5EF4-FFF2-40B4-BE49-F238E27FC236}">
                  <a16:creationId xmlns:a16="http://schemas.microsoft.com/office/drawing/2014/main" id="{B5EB67B3-7E9D-F426-B22D-DE25535A9936}"/>
                </a:ext>
              </a:extLst>
            </p:cNvPr>
            <p:cNvSpPr txBox="1"/>
            <p:nvPr/>
          </p:nvSpPr>
          <p:spPr>
            <a:xfrm>
              <a:off x="7642061" y="3776487"/>
              <a:ext cx="270600" cy="1842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1</a:t>
              </a:r>
              <a:endParaRPr>
                <a:solidFill>
                  <a:srgbClr val="FFFFFF"/>
                </a:solidFill>
              </a:endParaRPr>
            </a:p>
          </p:txBody>
        </p:sp>
        <p:pic>
          <p:nvPicPr>
            <p:cNvPr id="33" name="Google Shape;303;p45" descr="luigi.png">
              <a:extLst>
                <a:ext uri="{FF2B5EF4-FFF2-40B4-BE49-F238E27FC236}">
                  <a16:creationId xmlns:a16="http://schemas.microsoft.com/office/drawing/2014/main" id="{A76C2EB9-00EC-26A5-9088-AAE30489CEEE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514878" y="3096482"/>
              <a:ext cx="459096" cy="5069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E7C37407-8289-329A-5CA2-041BE35CCE9A}"/>
              </a:ext>
            </a:extLst>
          </p:cNvPr>
          <p:cNvGrpSpPr/>
          <p:nvPr/>
        </p:nvGrpSpPr>
        <p:grpSpPr>
          <a:xfrm>
            <a:off x="6916266" y="2548571"/>
            <a:ext cx="1373438" cy="1505640"/>
            <a:chOff x="6276218" y="2973289"/>
            <a:chExt cx="905424" cy="992577"/>
          </a:xfrm>
        </p:grpSpPr>
        <p:pic>
          <p:nvPicPr>
            <p:cNvPr id="35" name="Google Shape;298;p45" descr="box.png">
              <a:extLst>
                <a:ext uri="{FF2B5EF4-FFF2-40B4-BE49-F238E27FC236}">
                  <a16:creationId xmlns:a16="http://schemas.microsoft.com/office/drawing/2014/main" id="{02E076D8-295C-2426-8C9D-A2F55FBBA2B5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76218" y="3206174"/>
              <a:ext cx="905424" cy="6448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Google Shape;300;p45">
              <a:extLst>
                <a:ext uri="{FF2B5EF4-FFF2-40B4-BE49-F238E27FC236}">
                  <a16:creationId xmlns:a16="http://schemas.microsoft.com/office/drawing/2014/main" id="{1D389F71-8B60-D659-93BF-F5674C2D0A7E}"/>
                </a:ext>
              </a:extLst>
            </p:cNvPr>
            <p:cNvSpPr txBox="1"/>
            <p:nvPr/>
          </p:nvSpPr>
          <p:spPr>
            <a:xfrm>
              <a:off x="6637102" y="3752266"/>
              <a:ext cx="251700" cy="2136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0</a:t>
              </a:r>
              <a:endParaRPr>
                <a:solidFill>
                  <a:srgbClr val="FFFFFF"/>
                </a:solidFill>
              </a:endParaRPr>
            </a:p>
          </p:txBody>
        </p:sp>
        <p:pic>
          <p:nvPicPr>
            <p:cNvPr id="37" name="Google Shape;299;p45" descr="boneco-mario.png">
              <a:extLst>
                <a:ext uri="{FF2B5EF4-FFF2-40B4-BE49-F238E27FC236}">
                  <a16:creationId xmlns:a16="http://schemas.microsoft.com/office/drawing/2014/main" id="{FD84D744-9417-F19B-22A1-1F9804E8C2A2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483126" y="2973289"/>
              <a:ext cx="427150" cy="4557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261;p40">
            <a:extLst>
              <a:ext uri="{FF2B5EF4-FFF2-40B4-BE49-F238E27FC236}">
                <a16:creationId xmlns:a16="http://schemas.microsoft.com/office/drawing/2014/main" id="{EE800CE5-39BF-F239-28E7-935CFB60ABE5}"/>
              </a:ext>
            </a:extLst>
          </p:cNvPr>
          <p:cNvSpPr txBox="1"/>
          <p:nvPr/>
        </p:nvSpPr>
        <p:spPr>
          <a:xfrm>
            <a:off x="2306399" y="1918542"/>
            <a:ext cx="1645200" cy="50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err="1">
                <a:solidFill>
                  <a:srgbClr val="FFFFFF"/>
                </a:solidFill>
                <a:latin typeface="Ubuntu" panose="020B0504030602030204" pitchFamily="34" charset="0"/>
              </a:rPr>
              <a:t>jamilton</a:t>
            </a:r>
            <a:endParaRPr sz="2400" dirty="0">
              <a:solidFill>
                <a:srgbClr val="FFFFFF"/>
              </a:solidFill>
              <a:latin typeface="Ubuntu" panose="020B0504030602030204" pitchFamily="34" charset="0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17A934E3-1F5F-0918-B120-3F45901AF224}"/>
              </a:ext>
            </a:extLst>
          </p:cNvPr>
          <p:cNvSpPr txBox="1"/>
          <p:nvPr/>
        </p:nvSpPr>
        <p:spPr>
          <a:xfrm>
            <a:off x="1125675" y="2998126"/>
            <a:ext cx="2710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Ubuntu" panose="020B0504030602030204" pitchFamily="34" charset="0"/>
              </a:rPr>
              <a:t>nomes = </a:t>
            </a:r>
          </a:p>
        </p:txBody>
      </p:sp>
      <p:graphicFrame>
        <p:nvGraphicFramePr>
          <p:cNvPr id="40" name="Google Shape;275;p42">
            <a:extLst>
              <a:ext uri="{FF2B5EF4-FFF2-40B4-BE49-F238E27FC236}">
                <a16:creationId xmlns:a16="http://schemas.microsoft.com/office/drawing/2014/main" id="{F3858AAC-1585-08E8-3E46-4A415A8184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713250"/>
              </p:ext>
            </p:extLst>
          </p:nvPr>
        </p:nvGraphicFramePr>
        <p:xfrm>
          <a:off x="3018378" y="2815861"/>
          <a:ext cx="3121362" cy="9143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40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454">
                  <a:extLst>
                    <a:ext uri="{9D8B030D-6E8A-4147-A177-3AD203B41FA5}">
                      <a16:colId xmlns:a16="http://schemas.microsoft.com/office/drawing/2014/main" val="2729601539"/>
                    </a:ext>
                  </a:extLst>
                </a:gridCol>
                <a:gridCol w="1040454">
                  <a:extLst>
                    <a:ext uri="{9D8B030D-6E8A-4147-A177-3AD203B41FA5}">
                      <a16:colId xmlns:a16="http://schemas.microsoft.com/office/drawing/2014/main" val="93552799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63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63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6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bg1"/>
                          </a:solidFill>
                        </a:rPr>
                        <a:t>Jamilton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3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Maria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3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Ana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CaixaDeTexto 40">
            <a:extLst>
              <a:ext uri="{FF2B5EF4-FFF2-40B4-BE49-F238E27FC236}">
                <a16:creationId xmlns:a16="http://schemas.microsoft.com/office/drawing/2014/main" id="{C2740580-49F6-5EA3-DA30-993DBC13343E}"/>
              </a:ext>
            </a:extLst>
          </p:cNvPr>
          <p:cNvSpPr txBox="1"/>
          <p:nvPr/>
        </p:nvSpPr>
        <p:spPr>
          <a:xfrm>
            <a:off x="1125675" y="4082425"/>
            <a:ext cx="2710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Ubuntu" panose="020B0504030602030204" pitchFamily="34" charset="0"/>
              </a:rPr>
              <a:t>nomes[</a:t>
            </a:r>
            <a:r>
              <a:rPr lang="pt-BR" sz="2400" dirty="0">
                <a:solidFill>
                  <a:srgbClr val="F27727"/>
                </a:solidFill>
                <a:latin typeface="Ubuntu" panose="020B0504030602030204" pitchFamily="34" charset="0"/>
              </a:rPr>
              <a:t>0</a:t>
            </a:r>
            <a:r>
              <a:rPr lang="pt-BR" sz="2400" dirty="0">
                <a:solidFill>
                  <a:schemeClr val="bg1"/>
                </a:solidFill>
                <a:latin typeface="Ubuntu" panose="020B0504030602030204" pitchFamily="34" charset="0"/>
              </a:rPr>
              <a:t>]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7158EECB-C201-A485-6BF7-9D784CEAC414}"/>
              </a:ext>
            </a:extLst>
          </p:cNvPr>
          <p:cNvSpPr txBox="1"/>
          <p:nvPr/>
        </p:nvSpPr>
        <p:spPr>
          <a:xfrm>
            <a:off x="1125675" y="4716916"/>
            <a:ext cx="2710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Ubuntu" panose="020B0504030602030204" pitchFamily="34" charset="0"/>
              </a:rPr>
              <a:t>nomes[</a:t>
            </a:r>
            <a:r>
              <a:rPr lang="pt-BR" sz="2400" dirty="0">
                <a:solidFill>
                  <a:srgbClr val="F27727"/>
                </a:solidFill>
                <a:latin typeface="Ubuntu" panose="020B0504030602030204" pitchFamily="34" charset="0"/>
              </a:rPr>
              <a:t>1</a:t>
            </a:r>
            <a:r>
              <a:rPr lang="pt-BR" sz="2400" dirty="0">
                <a:solidFill>
                  <a:schemeClr val="bg1"/>
                </a:solidFill>
                <a:latin typeface="Ubuntu" panose="020B0504030602030204" pitchFamily="34" charset="0"/>
              </a:rPr>
              <a:t>]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C4EBB35E-54DB-E528-27BF-1707E09D96BE}"/>
              </a:ext>
            </a:extLst>
          </p:cNvPr>
          <p:cNvSpPr txBox="1"/>
          <p:nvPr/>
        </p:nvSpPr>
        <p:spPr>
          <a:xfrm>
            <a:off x="1125675" y="5351407"/>
            <a:ext cx="2710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Ubuntu" panose="020B0504030602030204" pitchFamily="34" charset="0"/>
              </a:rPr>
              <a:t>nomes[</a:t>
            </a:r>
            <a:r>
              <a:rPr lang="pt-BR" sz="2400" dirty="0">
                <a:solidFill>
                  <a:srgbClr val="F27727"/>
                </a:solidFill>
                <a:latin typeface="Ubuntu" panose="020B0504030602030204" pitchFamily="34" charset="0"/>
              </a:rPr>
              <a:t>2</a:t>
            </a:r>
            <a:r>
              <a:rPr lang="pt-BR" sz="2400" dirty="0">
                <a:solidFill>
                  <a:schemeClr val="bg1"/>
                </a:solidFill>
                <a:latin typeface="Ubuntu" panose="020B0504030602030204" pitchFamily="34" charset="0"/>
              </a:rPr>
              <a:t>]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2C7BCD78-B1B3-BE38-74AB-451E5557C169}"/>
              </a:ext>
            </a:extLst>
          </p:cNvPr>
          <p:cNvSpPr txBox="1"/>
          <p:nvPr/>
        </p:nvSpPr>
        <p:spPr>
          <a:xfrm>
            <a:off x="3303699" y="4133859"/>
            <a:ext cx="2710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27727"/>
                </a:solidFill>
                <a:latin typeface="Ubuntu" panose="020B0504030602030204" pitchFamily="34" charset="0"/>
              </a:rPr>
              <a:t>Jamilton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78CCA08E-4BBA-CCFF-2EB2-97C26C6DE1B3}"/>
              </a:ext>
            </a:extLst>
          </p:cNvPr>
          <p:cNvSpPr txBox="1"/>
          <p:nvPr/>
        </p:nvSpPr>
        <p:spPr>
          <a:xfrm>
            <a:off x="3234762" y="4772921"/>
            <a:ext cx="2710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27727"/>
                </a:solidFill>
                <a:latin typeface="Ubuntu" panose="020B0504030602030204" pitchFamily="34" charset="0"/>
              </a:rPr>
              <a:t>Maria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02E45ED0-3DC0-D2AB-98A1-16C9B7B0CDED}"/>
              </a:ext>
            </a:extLst>
          </p:cNvPr>
          <p:cNvSpPr txBox="1"/>
          <p:nvPr/>
        </p:nvSpPr>
        <p:spPr>
          <a:xfrm>
            <a:off x="3234761" y="5362633"/>
            <a:ext cx="2710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27727"/>
                </a:solidFill>
                <a:latin typeface="Ubuntu" panose="020B0504030602030204" pitchFamily="34" charset="0"/>
              </a:rPr>
              <a:t>Ana</a:t>
            </a:r>
          </a:p>
        </p:txBody>
      </p:sp>
      <p:cxnSp>
        <p:nvCxnSpPr>
          <p:cNvPr id="47" name="Google Shape;237;p38">
            <a:extLst>
              <a:ext uri="{FF2B5EF4-FFF2-40B4-BE49-F238E27FC236}">
                <a16:creationId xmlns:a16="http://schemas.microsoft.com/office/drawing/2014/main" id="{1ECA8517-3996-0BDA-799D-162182707F47}"/>
              </a:ext>
            </a:extLst>
          </p:cNvPr>
          <p:cNvCxnSpPr/>
          <p:nvPr/>
        </p:nvCxnSpPr>
        <p:spPr>
          <a:xfrm>
            <a:off x="2589999" y="4327113"/>
            <a:ext cx="713700" cy="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" name="Google Shape;237;p38">
            <a:extLst>
              <a:ext uri="{FF2B5EF4-FFF2-40B4-BE49-F238E27FC236}">
                <a16:creationId xmlns:a16="http://schemas.microsoft.com/office/drawing/2014/main" id="{DC8FC6EA-8A44-5710-25EC-2BE51F60246F}"/>
              </a:ext>
            </a:extLst>
          </p:cNvPr>
          <p:cNvCxnSpPr/>
          <p:nvPr/>
        </p:nvCxnSpPr>
        <p:spPr>
          <a:xfrm>
            <a:off x="2589999" y="5026051"/>
            <a:ext cx="713700" cy="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" name="Google Shape;237;p38">
            <a:extLst>
              <a:ext uri="{FF2B5EF4-FFF2-40B4-BE49-F238E27FC236}">
                <a16:creationId xmlns:a16="http://schemas.microsoft.com/office/drawing/2014/main" id="{109A0043-7F85-A747-5293-A5A9E12EDC21}"/>
              </a:ext>
            </a:extLst>
          </p:cNvPr>
          <p:cNvCxnSpPr/>
          <p:nvPr/>
        </p:nvCxnSpPr>
        <p:spPr>
          <a:xfrm>
            <a:off x="2589999" y="5630396"/>
            <a:ext cx="713700" cy="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65878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8" grpId="0" animBg="1"/>
      <p:bldP spid="39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ixaDeTexto 56">
            <a:extLst>
              <a:ext uri="{FF2B5EF4-FFF2-40B4-BE49-F238E27FC236}">
                <a16:creationId xmlns:a16="http://schemas.microsoft.com/office/drawing/2014/main" id="{84D73D9B-0C69-0340-BC3E-D71F81D49571}"/>
              </a:ext>
            </a:extLst>
          </p:cNvPr>
          <p:cNvSpPr txBox="1"/>
          <p:nvPr/>
        </p:nvSpPr>
        <p:spPr>
          <a:xfrm>
            <a:off x="838200" y="802828"/>
            <a:ext cx="531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27727"/>
                </a:solidFill>
                <a:latin typeface="Ubuntu" panose="020B0504030602030204" pitchFamily="34" charset="0"/>
              </a:rPr>
              <a:t>Processo de execução do Java</a:t>
            </a:r>
            <a:endParaRPr lang="pt-BR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8E2129BF-62FF-403B-40B4-0558774AA770}"/>
              </a:ext>
            </a:extLst>
          </p:cNvPr>
          <p:cNvGrpSpPr/>
          <p:nvPr/>
        </p:nvGrpSpPr>
        <p:grpSpPr>
          <a:xfrm>
            <a:off x="5647338" y="2944118"/>
            <a:ext cx="1725600" cy="1393299"/>
            <a:chOff x="4966004" y="3029673"/>
            <a:chExt cx="1725600" cy="1393299"/>
          </a:xfrm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1D8D6B43-3DC4-E2A0-30C0-43DD3AE7990E}"/>
                </a:ext>
              </a:extLst>
            </p:cNvPr>
            <p:cNvSpPr/>
            <p:nvPr/>
          </p:nvSpPr>
          <p:spPr>
            <a:xfrm>
              <a:off x="4966004" y="3029673"/>
              <a:ext cx="1725600" cy="13932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Google Shape;178;p32" descr="bytecode.png">
              <a:extLst>
                <a:ext uri="{FF2B5EF4-FFF2-40B4-BE49-F238E27FC236}">
                  <a16:creationId xmlns:a16="http://schemas.microsoft.com/office/drawing/2014/main" id="{3D9DAD02-2A38-27CA-589C-78F08343D7A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099500" y="3208288"/>
              <a:ext cx="1419900" cy="108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255845FC-F6F5-F868-F69A-253ADF90DBA1}"/>
              </a:ext>
            </a:extLst>
          </p:cNvPr>
          <p:cNvGrpSpPr/>
          <p:nvPr/>
        </p:nvGrpSpPr>
        <p:grpSpPr>
          <a:xfrm>
            <a:off x="2948525" y="2906031"/>
            <a:ext cx="1921397" cy="1469475"/>
            <a:chOff x="2754774" y="2953497"/>
            <a:chExt cx="1921397" cy="1469475"/>
          </a:xfrm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6FC323E1-F98D-C566-5994-64BAB0728733}"/>
                </a:ext>
              </a:extLst>
            </p:cNvPr>
            <p:cNvSpPr/>
            <p:nvPr/>
          </p:nvSpPr>
          <p:spPr>
            <a:xfrm>
              <a:off x="2754774" y="2953497"/>
              <a:ext cx="1921397" cy="1469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Google Shape;179;p32" descr="compilador.png">
              <a:extLst>
                <a:ext uri="{FF2B5EF4-FFF2-40B4-BE49-F238E27FC236}">
                  <a16:creationId xmlns:a16="http://schemas.microsoft.com/office/drawing/2014/main" id="{D9F69A96-B81E-767D-A813-5FC911B5E5D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867251" y="3064272"/>
              <a:ext cx="1725600" cy="1256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50E19C35-E3AB-1312-2DFB-DF9C1242F05D}"/>
              </a:ext>
            </a:extLst>
          </p:cNvPr>
          <p:cNvGrpSpPr/>
          <p:nvPr/>
        </p:nvGrpSpPr>
        <p:grpSpPr>
          <a:xfrm>
            <a:off x="871914" y="3035514"/>
            <a:ext cx="1299195" cy="1214684"/>
            <a:chOff x="795823" y="3208289"/>
            <a:chExt cx="1299195" cy="1214684"/>
          </a:xfrm>
        </p:grpSpPr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D70C72D7-1B19-368B-AFFD-C0FDE1CBF6FD}"/>
                </a:ext>
              </a:extLst>
            </p:cNvPr>
            <p:cNvSpPr/>
            <p:nvPr/>
          </p:nvSpPr>
          <p:spPr>
            <a:xfrm>
              <a:off x="795823" y="3208289"/>
              <a:ext cx="1299195" cy="12146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" name="Google Shape;180;p32" descr="java.png">
              <a:extLst>
                <a:ext uri="{FF2B5EF4-FFF2-40B4-BE49-F238E27FC236}">
                  <a16:creationId xmlns:a16="http://schemas.microsoft.com/office/drawing/2014/main" id="{76DF7FEB-9FFC-9E82-1045-2D46F018DDFF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23036" y="3280296"/>
              <a:ext cx="1046100" cy="1066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Google Shape;183;p32" descr="jvm.png">
            <a:extLst>
              <a:ext uri="{FF2B5EF4-FFF2-40B4-BE49-F238E27FC236}">
                <a16:creationId xmlns:a16="http://schemas.microsoft.com/office/drawing/2014/main" id="{253870D4-551C-5637-082E-E967E0C24DA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20779" y="3021948"/>
            <a:ext cx="924000" cy="1358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F593922D-6511-31C6-10E6-818645FDE711}"/>
              </a:ext>
            </a:extLst>
          </p:cNvPr>
          <p:cNvGrpSpPr/>
          <p:nvPr/>
        </p:nvGrpSpPr>
        <p:grpSpPr>
          <a:xfrm>
            <a:off x="8306123" y="1692049"/>
            <a:ext cx="1282377" cy="887523"/>
            <a:chOff x="7259739" y="1759352"/>
            <a:chExt cx="1282377" cy="887523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3937BAEE-3966-9B76-1AE4-25EEC34FFF8D}"/>
                </a:ext>
              </a:extLst>
            </p:cNvPr>
            <p:cNvSpPr/>
            <p:nvPr/>
          </p:nvSpPr>
          <p:spPr>
            <a:xfrm>
              <a:off x="7259739" y="1759352"/>
              <a:ext cx="1282377" cy="798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0" name="Google Shape;187;p32" descr="jvm-apple.png">
              <a:extLst>
                <a:ext uri="{FF2B5EF4-FFF2-40B4-BE49-F238E27FC236}">
                  <a16:creationId xmlns:a16="http://schemas.microsoft.com/office/drawing/2014/main" id="{CB935EF1-1C16-7751-0A48-240BA729457F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259740" y="1854875"/>
              <a:ext cx="1178400" cy="792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0E941D12-4BF5-0985-0295-941D69D49C08}"/>
              </a:ext>
            </a:extLst>
          </p:cNvPr>
          <p:cNvGrpSpPr/>
          <p:nvPr/>
        </p:nvGrpSpPr>
        <p:grpSpPr>
          <a:xfrm>
            <a:off x="8216219" y="4828992"/>
            <a:ext cx="1358210" cy="888486"/>
            <a:chOff x="7189225" y="4832753"/>
            <a:chExt cx="1358210" cy="888486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2EF2F4C-430D-A371-D4D8-7882BC04DECD}"/>
                </a:ext>
              </a:extLst>
            </p:cNvPr>
            <p:cNvSpPr/>
            <p:nvPr/>
          </p:nvSpPr>
          <p:spPr>
            <a:xfrm>
              <a:off x="7298520" y="4832753"/>
              <a:ext cx="1248915" cy="798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1" name="Google Shape;188;p32" descr="jvm.png">
              <a:extLst>
                <a:ext uri="{FF2B5EF4-FFF2-40B4-BE49-F238E27FC236}">
                  <a16:creationId xmlns:a16="http://schemas.microsoft.com/office/drawing/2014/main" id="{F9631A2E-2CA9-8F17-FA3B-6EDB77AF7415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189225" y="4929239"/>
              <a:ext cx="1248915" cy="79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" name="Retângulo Arredondado 28">
            <a:extLst>
              <a:ext uri="{FF2B5EF4-FFF2-40B4-BE49-F238E27FC236}">
                <a16:creationId xmlns:a16="http://schemas.microsoft.com/office/drawing/2014/main" id="{36B4569C-1A5A-BF18-7AD1-37D09E58424C}"/>
              </a:ext>
            </a:extLst>
          </p:cNvPr>
          <p:cNvSpPr/>
          <p:nvPr/>
        </p:nvSpPr>
        <p:spPr>
          <a:xfrm>
            <a:off x="9982669" y="3311082"/>
            <a:ext cx="1294952" cy="780431"/>
          </a:xfrm>
          <a:prstGeom prst="roundRect">
            <a:avLst/>
          </a:prstGeom>
          <a:solidFill>
            <a:srgbClr val="FF8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Dalvik</a:t>
            </a:r>
            <a:endParaRPr lang="pt-BR" dirty="0"/>
          </a:p>
        </p:txBody>
      </p: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57CF29A0-7F8D-23AE-500D-551E3873C4A6}"/>
              </a:ext>
            </a:extLst>
          </p:cNvPr>
          <p:cNvCxnSpPr>
            <a:cxnSpLocks/>
          </p:cNvCxnSpPr>
          <p:nvPr/>
        </p:nvCxnSpPr>
        <p:spPr>
          <a:xfrm>
            <a:off x="2310005" y="3622876"/>
            <a:ext cx="548942" cy="0"/>
          </a:xfrm>
          <a:prstGeom prst="straightConnector1">
            <a:avLst/>
          </a:prstGeom>
          <a:ln w="38100">
            <a:solidFill>
              <a:srgbClr val="F277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Arredondado 32">
            <a:extLst>
              <a:ext uri="{FF2B5EF4-FFF2-40B4-BE49-F238E27FC236}">
                <a16:creationId xmlns:a16="http://schemas.microsoft.com/office/drawing/2014/main" id="{70446D51-FBE8-98D6-B34E-8890E3FEBC69}"/>
              </a:ext>
            </a:extLst>
          </p:cNvPr>
          <p:cNvSpPr/>
          <p:nvPr/>
        </p:nvSpPr>
        <p:spPr>
          <a:xfrm>
            <a:off x="5875056" y="4597295"/>
            <a:ext cx="1294952" cy="597143"/>
          </a:xfrm>
          <a:prstGeom prst="roundRect">
            <a:avLst/>
          </a:prstGeom>
          <a:solidFill>
            <a:srgbClr val="FF8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.CLASS</a:t>
            </a:r>
          </a:p>
        </p:txBody>
      </p:sp>
      <p:sp>
        <p:nvSpPr>
          <p:cNvPr id="34" name="Retângulo Arredondado 33">
            <a:extLst>
              <a:ext uri="{FF2B5EF4-FFF2-40B4-BE49-F238E27FC236}">
                <a16:creationId xmlns:a16="http://schemas.microsoft.com/office/drawing/2014/main" id="{CE1BDA7E-2E00-9B20-575F-783DFB69E61E}"/>
              </a:ext>
            </a:extLst>
          </p:cNvPr>
          <p:cNvSpPr/>
          <p:nvPr/>
        </p:nvSpPr>
        <p:spPr>
          <a:xfrm>
            <a:off x="838200" y="4568764"/>
            <a:ext cx="1294952" cy="597143"/>
          </a:xfrm>
          <a:prstGeom prst="roundRect">
            <a:avLst/>
          </a:prstGeom>
          <a:solidFill>
            <a:srgbClr val="FF8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.JAVA</a:t>
            </a:r>
          </a:p>
        </p:txBody>
      </p: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CDFA50F6-D0E3-101A-7CCA-AFF3AF9CA3A0}"/>
              </a:ext>
            </a:extLst>
          </p:cNvPr>
          <p:cNvCxnSpPr>
            <a:cxnSpLocks/>
          </p:cNvCxnSpPr>
          <p:nvPr/>
        </p:nvCxnSpPr>
        <p:spPr>
          <a:xfrm>
            <a:off x="4972647" y="3622876"/>
            <a:ext cx="548942" cy="0"/>
          </a:xfrm>
          <a:prstGeom prst="straightConnector1">
            <a:avLst/>
          </a:prstGeom>
          <a:ln w="38100">
            <a:solidFill>
              <a:srgbClr val="F277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51AFA9D7-4247-5338-CE90-D20B1DE0F5DC}"/>
              </a:ext>
            </a:extLst>
          </p:cNvPr>
          <p:cNvCxnSpPr>
            <a:cxnSpLocks/>
          </p:cNvCxnSpPr>
          <p:nvPr/>
        </p:nvCxnSpPr>
        <p:spPr>
          <a:xfrm>
            <a:off x="7571381" y="3662733"/>
            <a:ext cx="548942" cy="0"/>
          </a:xfrm>
          <a:prstGeom prst="straightConnector1">
            <a:avLst/>
          </a:prstGeom>
          <a:ln w="38100">
            <a:solidFill>
              <a:srgbClr val="F277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FF11B442-C6F7-BC09-9520-5B66AF5C548D}"/>
              </a:ext>
            </a:extLst>
          </p:cNvPr>
          <p:cNvCxnSpPr>
            <a:cxnSpLocks/>
          </p:cNvCxnSpPr>
          <p:nvPr/>
        </p:nvCxnSpPr>
        <p:spPr>
          <a:xfrm flipV="1">
            <a:off x="7571381" y="2490702"/>
            <a:ext cx="644838" cy="956935"/>
          </a:xfrm>
          <a:prstGeom prst="straightConnector1">
            <a:avLst/>
          </a:prstGeom>
          <a:ln w="38100">
            <a:solidFill>
              <a:srgbClr val="F277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197CCD7B-942B-A58C-35F6-87C3C0422C9D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7571381" y="3926104"/>
            <a:ext cx="644838" cy="1395374"/>
          </a:xfrm>
          <a:prstGeom prst="straightConnector1">
            <a:avLst/>
          </a:prstGeom>
          <a:ln w="38100">
            <a:solidFill>
              <a:srgbClr val="F277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134827B6-65B1-11ED-C238-C769CD91283B}"/>
              </a:ext>
            </a:extLst>
          </p:cNvPr>
          <p:cNvCxnSpPr>
            <a:cxnSpLocks/>
          </p:cNvCxnSpPr>
          <p:nvPr/>
        </p:nvCxnSpPr>
        <p:spPr>
          <a:xfrm>
            <a:off x="9299958" y="3701298"/>
            <a:ext cx="548942" cy="0"/>
          </a:xfrm>
          <a:prstGeom prst="straightConnector1">
            <a:avLst/>
          </a:prstGeom>
          <a:ln w="38100">
            <a:solidFill>
              <a:srgbClr val="F277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Arredondado 41">
            <a:extLst>
              <a:ext uri="{FF2B5EF4-FFF2-40B4-BE49-F238E27FC236}">
                <a16:creationId xmlns:a16="http://schemas.microsoft.com/office/drawing/2014/main" id="{F207E11F-7A6B-876B-A370-12A3E4F1B502}"/>
              </a:ext>
            </a:extLst>
          </p:cNvPr>
          <p:cNvSpPr/>
          <p:nvPr/>
        </p:nvSpPr>
        <p:spPr>
          <a:xfrm>
            <a:off x="9982669" y="4324224"/>
            <a:ext cx="1294952" cy="780431"/>
          </a:xfrm>
          <a:prstGeom prst="roundRect">
            <a:avLst/>
          </a:prstGeom>
          <a:solidFill>
            <a:srgbClr val="FF8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.APK</a:t>
            </a:r>
          </a:p>
          <a:p>
            <a:pPr algn="ctr"/>
            <a:r>
              <a:rPr lang="pt-BR" dirty="0"/>
              <a:t>.AAB</a:t>
            </a:r>
          </a:p>
        </p:txBody>
      </p:sp>
    </p:spTree>
    <p:extLst>
      <p:ext uri="{BB962C8B-B14F-4D97-AF65-F5344CB8AC3E}">
        <p14:creationId xmlns:p14="http://schemas.microsoft.com/office/powerpoint/2010/main" val="123093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4" grpId="0" animBg="1"/>
      <p:bldP spid="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ixaDeTexto 56">
            <a:extLst>
              <a:ext uri="{FF2B5EF4-FFF2-40B4-BE49-F238E27FC236}">
                <a16:creationId xmlns:a16="http://schemas.microsoft.com/office/drawing/2014/main" id="{84D73D9B-0C69-0340-BC3E-D71F81D49571}"/>
              </a:ext>
            </a:extLst>
          </p:cNvPr>
          <p:cNvSpPr txBox="1"/>
          <p:nvPr/>
        </p:nvSpPr>
        <p:spPr>
          <a:xfrm>
            <a:off x="838200" y="802828"/>
            <a:ext cx="8140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>
                <a:solidFill>
                  <a:srgbClr val="F27727"/>
                </a:solidFill>
                <a:latin typeface="Ubuntu" panose="020B0504030602030204" pitchFamily="34" charset="0"/>
              </a:rPr>
              <a:t>Quando a gata fala que você é o número 1 dela</a:t>
            </a:r>
            <a:endParaRPr lang="pt-BR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21A146A-1EAE-CC4A-8930-B1C235565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27746"/>
            <a:ext cx="4985084" cy="49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61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ixaDeTexto 56">
            <a:extLst>
              <a:ext uri="{FF2B5EF4-FFF2-40B4-BE49-F238E27FC236}">
                <a16:creationId xmlns:a16="http://schemas.microsoft.com/office/drawing/2014/main" id="{84D73D9B-0C69-0340-BC3E-D71F81D49571}"/>
              </a:ext>
            </a:extLst>
          </p:cNvPr>
          <p:cNvSpPr txBox="1"/>
          <p:nvPr/>
        </p:nvSpPr>
        <p:spPr>
          <a:xfrm>
            <a:off x="838200" y="802828"/>
            <a:ext cx="3891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27727"/>
                </a:solidFill>
                <a:latin typeface="Ubuntu" panose="020B0504030602030204" pitchFamily="34" charset="0"/>
              </a:rPr>
              <a:t>Executar códigos </a:t>
            </a:r>
            <a:r>
              <a:rPr lang="pt-BR" sz="2800" b="1" dirty="0" err="1">
                <a:solidFill>
                  <a:srgbClr val="F27727"/>
                </a:solidFill>
                <a:latin typeface="Ubuntu" panose="020B0504030602030204" pitchFamily="34" charset="0"/>
              </a:rPr>
              <a:t>java</a:t>
            </a:r>
            <a:endParaRPr lang="pt-BR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2650303-B38C-EED0-D445-2A676525A3F3}"/>
              </a:ext>
            </a:extLst>
          </p:cNvPr>
          <p:cNvSpPr txBox="1"/>
          <p:nvPr/>
        </p:nvSpPr>
        <p:spPr>
          <a:xfrm>
            <a:off x="838200" y="1813728"/>
            <a:ext cx="9850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Android Studio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Editores online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err="1">
                <a:solidFill>
                  <a:schemeClr val="bg1"/>
                </a:solidFill>
                <a:latin typeface="Ubuntu" panose="020B0504030602030204" pitchFamily="34" charset="0"/>
              </a:rPr>
              <a:t>browxy.com</a:t>
            </a:r>
            <a:endParaRPr lang="pt-BR" sz="2000" dirty="0">
              <a:solidFill>
                <a:schemeClr val="bg1"/>
              </a:solidFill>
              <a:latin typeface="Ubuntu" panose="020B0504030602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err="1">
                <a:solidFill>
                  <a:schemeClr val="bg1"/>
                </a:solidFill>
                <a:latin typeface="Ubuntu" panose="020B0504030602030204" pitchFamily="34" charset="0"/>
              </a:rPr>
              <a:t>jdoodle.com</a:t>
            </a: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/online-</a:t>
            </a:r>
            <a:r>
              <a:rPr lang="pt-BR" sz="2000" dirty="0" err="1">
                <a:solidFill>
                  <a:schemeClr val="bg1"/>
                </a:solidFill>
                <a:latin typeface="Ubuntu" panose="020B0504030602030204" pitchFamily="34" charset="0"/>
              </a:rPr>
              <a:t>java</a:t>
            </a: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-</a:t>
            </a:r>
            <a:r>
              <a:rPr lang="pt-BR" sz="2000" dirty="0" err="1">
                <a:solidFill>
                  <a:schemeClr val="bg1"/>
                </a:solidFill>
                <a:latin typeface="Ubuntu" panose="020B0504030602030204" pitchFamily="34" charset="0"/>
              </a:rPr>
              <a:t>compiler</a:t>
            </a:r>
            <a:endParaRPr lang="pt-BR" sz="2000" dirty="0">
              <a:solidFill>
                <a:schemeClr val="bg1"/>
              </a:solidFill>
              <a:latin typeface="Ubuntu" panose="020B0504030602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err="1">
                <a:solidFill>
                  <a:schemeClr val="bg1"/>
                </a:solidFill>
                <a:latin typeface="Ubuntu" panose="020B0504030602030204" pitchFamily="34" charset="0"/>
              </a:rPr>
              <a:t>replit.com</a:t>
            </a: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/</a:t>
            </a:r>
            <a:r>
              <a:rPr lang="pt-BR" sz="2000" dirty="0" err="1">
                <a:solidFill>
                  <a:schemeClr val="bg1"/>
                </a:solidFill>
                <a:latin typeface="Ubuntu" panose="020B0504030602030204" pitchFamily="34" charset="0"/>
              </a:rPr>
              <a:t>languages</a:t>
            </a: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/java10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w3schools.com/</a:t>
            </a:r>
            <a:r>
              <a:rPr lang="pt-BR" sz="2000" dirty="0" err="1">
                <a:solidFill>
                  <a:schemeClr val="bg1"/>
                </a:solidFill>
                <a:latin typeface="Ubuntu" panose="020B0504030602030204" pitchFamily="34" charset="0"/>
              </a:rPr>
              <a:t>java</a:t>
            </a: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/</a:t>
            </a:r>
            <a:r>
              <a:rPr lang="pt-BR" sz="2000" dirty="0" err="1">
                <a:solidFill>
                  <a:schemeClr val="bg1"/>
                </a:solidFill>
                <a:latin typeface="Ubuntu" panose="020B0504030602030204" pitchFamily="34" charset="0"/>
              </a:rPr>
              <a:t>java_compiler.asp</a:t>
            </a:r>
            <a:endParaRPr lang="pt-BR" sz="20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34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ixaDeTexto 56">
            <a:extLst>
              <a:ext uri="{FF2B5EF4-FFF2-40B4-BE49-F238E27FC236}">
                <a16:creationId xmlns:a16="http://schemas.microsoft.com/office/drawing/2014/main" id="{84D73D9B-0C69-0340-BC3E-D71F81D49571}"/>
              </a:ext>
            </a:extLst>
          </p:cNvPr>
          <p:cNvSpPr txBox="1"/>
          <p:nvPr/>
        </p:nvSpPr>
        <p:spPr>
          <a:xfrm>
            <a:off x="838200" y="802828"/>
            <a:ext cx="9472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27727"/>
                </a:solidFill>
                <a:latin typeface="Ubuntu" panose="020B0504030602030204" pitchFamily="34" charset="0"/>
              </a:rPr>
              <a:t>Comparando variáveis com o algoritmo receita de bolo</a:t>
            </a:r>
            <a:endParaRPr lang="pt-BR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EE73AD-22D0-0FB8-3003-BD9E8CF25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233" y="1784822"/>
            <a:ext cx="4932533" cy="328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13FCC63-56DA-8622-54EC-F47A8CA65D31}"/>
              </a:ext>
            </a:extLst>
          </p:cNvPr>
          <p:cNvSpPr txBox="1"/>
          <p:nvPr/>
        </p:nvSpPr>
        <p:spPr>
          <a:xfrm>
            <a:off x="838200" y="1813728"/>
            <a:ext cx="3995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Receber os ingredientes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Aquecer o forno em 180 graus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Adicionar os ovos na batedeira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Adicionar leite na batedeira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....</a:t>
            </a:r>
          </a:p>
        </p:txBody>
      </p:sp>
      <p:cxnSp>
        <p:nvCxnSpPr>
          <p:cNvPr id="17" name="Google Shape;259;p40">
            <a:extLst>
              <a:ext uri="{FF2B5EF4-FFF2-40B4-BE49-F238E27FC236}">
                <a16:creationId xmlns:a16="http://schemas.microsoft.com/office/drawing/2014/main" id="{5714BE72-62C1-DC77-CE3E-42753C973BEA}"/>
              </a:ext>
            </a:extLst>
          </p:cNvPr>
          <p:cNvCxnSpPr>
            <a:cxnSpLocks/>
            <a:stCxn id="25" idx="3"/>
          </p:cNvCxnSpPr>
          <p:nvPr/>
        </p:nvCxnSpPr>
        <p:spPr>
          <a:xfrm flipH="1">
            <a:off x="7049757" y="2636533"/>
            <a:ext cx="698161" cy="893886"/>
          </a:xfrm>
          <a:prstGeom prst="straightConnector1">
            <a:avLst/>
          </a:prstGeom>
          <a:noFill/>
          <a:ln w="57150" cap="flat" cmpd="sng">
            <a:solidFill>
              <a:srgbClr val="EA30A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" name="Retângulo Arredondado 17">
            <a:extLst>
              <a:ext uri="{FF2B5EF4-FFF2-40B4-BE49-F238E27FC236}">
                <a16:creationId xmlns:a16="http://schemas.microsoft.com/office/drawing/2014/main" id="{019DB97E-31EA-5E5D-C31B-BFAF00E4625B}"/>
              </a:ext>
            </a:extLst>
          </p:cNvPr>
          <p:cNvSpPr/>
          <p:nvPr/>
        </p:nvSpPr>
        <p:spPr>
          <a:xfrm>
            <a:off x="4938581" y="3528587"/>
            <a:ext cx="2111176" cy="1188496"/>
          </a:xfrm>
          <a:prstGeom prst="roundRect">
            <a:avLst/>
          </a:prstGeom>
          <a:solidFill>
            <a:srgbClr val="EA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Ubuntu" panose="020B0504030602030204" pitchFamily="34" charset="0"/>
              </a:rPr>
              <a:t>Vasilhas para </a:t>
            </a:r>
          </a:p>
          <a:p>
            <a:pPr algn="ctr"/>
            <a:r>
              <a:rPr lang="pt-BR" sz="2200" dirty="0">
                <a:solidFill>
                  <a:schemeClr val="bg1"/>
                </a:solidFill>
                <a:latin typeface="Ubuntu" panose="020B0504030602030204" pitchFamily="34" charset="0"/>
              </a:rPr>
              <a:t>armazenar</a:t>
            </a:r>
          </a:p>
        </p:txBody>
      </p:sp>
      <p:cxnSp>
        <p:nvCxnSpPr>
          <p:cNvPr id="20" name="Google Shape;259;p40">
            <a:extLst>
              <a:ext uri="{FF2B5EF4-FFF2-40B4-BE49-F238E27FC236}">
                <a16:creationId xmlns:a16="http://schemas.microsoft.com/office/drawing/2014/main" id="{B82B021D-15D0-6FE3-E1C7-A1531A6A781B}"/>
              </a:ext>
            </a:extLst>
          </p:cNvPr>
          <p:cNvCxnSpPr>
            <a:cxnSpLocks/>
            <a:endCxn id="18" idx="3"/>
          </p:cNvCxnSpPr>
          <p:nvPr/>
        </p:nvCxnSpPr>
        <p:spPr>
          <a:xfrm flipH="1" flipV="1">
            <a:off x="7049757" y="4122835"/>
            <a:ext cx="287283" cy="141341"/>
          </a:xfrm>
          <a:prstGeom prst="straightConnector1">
            <a:avLst/>
          </a:prstGeom>
          <a:noFill/>
          <a:ln w="57150" cap="flat" cmpd="sng">
            <a:solidFill>
              <a:srgbClr val="EA30A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" name="Google Shape;259;p40">
            <a:extLst>
              <a:ext uri="{FF2B5EF4-FFF2-40B4-BE49-F238E27FC236}">
                <a16:creationId xmlns:a16="http://schemas.microsoft.com/office/drawing/2014/main" id="{4F7A5EEF-E678-66FE-B6FD-63023B758DE4}"/>
              </a:ext>
            </a:extLst>
          </p:cNvPr>
          <p:cNvCxnSpPr>
            <a:cxnSpLocks/>
          </p:cNvCxnSpPr>
          <p:nvPr/>
        </p:nvCxnSpPr>
        <p:spPr>
          <a:xfrm flipH="1" flipV="1">
            <a:off x="6899564" y="4793078"/>
            <a:ext cx="1824438" cy="336196"/>
          </a:xfrm>
          <a:prstGeom prst="straightConnector1">
            <a:avLst/>
          </a:prstGeom>
          <a:noFill/>
          <a:ln w="57150" cap="flat" cmpd="sng">
            <a:solidFill>
              <a:srgbClr val="EA30A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6236E3A8-02ED-3F3F-3ADE-FE81D7DD0D4D}"/>
              </a:ext>
            </a:extLst>
          </p:cNvPr>
          <p:cNvSpPr/>
          <p:nvPr/>
        </p:nvSpPr>
        <p:spPr>
          <a:xfrm>
            <a:off x="7379129" y="3705101"/>
            <a:ext cx="1087977" cy="1087977"/>
          </a:xfrm>
          <a:prstGeom prst="ellipse">
            <a:avLst/>
          </a:prstGeom>
          <a:noFill/>
          <a:ln w="38100">
            <a:solidFill>
              <a:srgbClr val="EA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1498E0E-5BA3-A66A-D4AE-8B501DF90A05}"/>
              </a:ext>
            </a:extLst>
          </p:cNvPr>
          <p:cNvSpPr/>
          <p:nvPr/>
        </p:nvSpPr>
        <p:spPr>
          <a:xfrm>
            <a:off x="7588587" y="1707887"/>
            <a:ext cx="1087977" cy="1087977"/>
          </a:xfrm>
          <a:prstGeom prst="ellipse">
            <a:avLst/>
          </a:prstGeom>
          <a:noFill/>
          <a:ln w="38100">
            <a:solidFill>
              <a:srgbClr val="EA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C49136A-6644-9031-B322-527891FD8103}"/>
              </a:ext>
            </a:extLst>
          </p:cNvPr>
          <p:cNvSpPr/>
          <p:nvPr/>
        </p:nvSpPr>
        <p:spPr>
          <a:xfrm>
            <a:off x="8548024" y="4181080"/>
            <a:ext cx="1087977" cy="1087977"/>
          </a:xfrm>
          <a:prstGeom prst="ellipse">
            <a:avLst/>
          </a:prstGeom>
          <a:noFill/>
          <a:ln w="38100">
            <a:solidFill>
              <a:srgbClr val="EA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2ADC2C2E-6E3E-D714-84FC-5CD2267BE998}"/>
              </a:ext>
            </a:extLst>
          </p:cNvPr>
          <p:cNvSpPr txBox="1"/>
          <p:nvPr/>
        </p:nvSpPr>
        <p:spPr>
          <a:xfrm>
            <a:off x="5460862" y="4757678"/>
            <a:ext cx="1327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Variáveis</a:t>
            </a:r>
          </a:p>
        </p:txBody>
      </p:sp>
    </p:spTree>
    <p:extLst>
      <p:ext uri="{BB962C8B-B14F-4D97-AF65-F5344CB8AC3E}">
        <p14:creationId xmlns:p14="http://schemas.microsoft.com/office/powerpoint/2010/main" val="111003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5" grpId="0" animBg="1"/>
      <p:bldP spid="27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ixaDeTexto 56">
            <a:extLst>
              <a:ext uri="{FF2B5EF4-FFF2-40B4-BE49-F238E27FC236}">
                <a16:creationId xmlns:a16="http://schemas.microsoft.com/office/drawing/2014/main" id="{84D73D9B-0C69-0340-BC3E-D71F81D49571}"/>
              </a:ext>
            </a:extLst>
          </p:cNvPr>
          <p:cNvSpPr txBox="1"/>
          <p:nvPr/>
        </p:nvSpPr>
        <p:spPr>
          <a:xfrm>
            <a:off x="838200" y="802828"/>
            <a:ext cx="8968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27727"/>
                </a:solidFill>
                <a:latin typeface="Ubuntu" panose="020B0504030602030204" pitchFamily="34" charset="0"/>
              </a:rPr>
              <a:t>Variáveis e constantes (tudo a ver com matemática)</a:t>
            </a:r>
            <a:endParaRPr lang="pt-BR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2650303-B38C-EED0-D445-2A676525A3F3}"/>
              </a:ext>
            </a:extLst>
          </p:cNvPr>
          <p:cNvSpPr txBox="1"/>
          <p:nvPr/>
        </p:nvSpPr>
        <p:spPr>
          <a:xfrm>
            <a:off x="838200" y="1813728"/>
            <a:ext cx="98508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err="1">
                <a:solidFill>
                  <a:schemeClr val="bg1"/>
                </a:solidFill>
                <a:latin typeface="Ubuntu" panose="020B0504030602030204" pitchFamily="34" charset="0"/>
              </a:rPr>
              <a:t>x</a:t>
            </a: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 + 2 = 7 (qual o resultado?)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err="1">
                <a:solidFill>
                  <a:schemeClr val="bg1"/>
                </a:solidFill>
                <a:latin typeface="Ubuntu" panose="020B0504030602030204" pitchFamily="34" charset="0"/>
              </a:rPr>
              <a:t>X</a:t>
            </a: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 é igual a 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Resultado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000" dirty="0" err="1">
                <a:solidFill>
                  <a:schemeClr val="bg1"/>
                </a:solidFill>
                <a:latin typeface="Ubuntu" panose="020B0504030602030204" pitchFamily="34" charset="0"/>
              </a:rPr>
              <a:t>X</a:t>
            </a: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 = 7 – 2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000" dirty="0" err="1">
                <a:solidFill>
                  <a:schemeClr val="bg1"/>
                </a:solidFill>
                <a:latin typeface="Ubuntu" panose="020B0504030602030204" pitchFamily="34" charset="0"/>
              </a:rPr>
              <a:t>X</a:t>
            </a: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 = 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90C2888-D10A-196F-63B5-4479CD70D7FA}"/>
              </a:ext>
            </a:extLst>
          </p:cNvPr>
          <p:cNvSpPr txBox="1"/>
          <p:nvPr/>
        </p:nvSpPr>
        <p:spPr>
          <a:xfrm>
            <a:off x="838199" y="3644457"/>
            <a:ext cx="9850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Ao estudar Álgebra, utilizamos letras como representações de números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pi = 3,14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err="1">
                <a:solidFill>
                  <a:schemeClr val="bg1"/>
                </a:solidFill>
                <a:latin typeface="Ubuntu" panose="020B0504030602030204" pitchFamily="34" charset="0"/>
              </a:rPr>
              <a:t>velocidadeCarro</a:t>
            </a: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 = 120</a:t>
            </a:r>
          </a:p>
        </p:txBody>
      </p:sp>
    </p:spTree>
    <p:extLst>
      <p:ext uri="{BB962C8B-B14F-4D97-AF65-F5344CB8AC3E}">
        <p14:creationId xmlns:p14="http://schemas.microsoft.com/office/powerpoint/2010/main" val="75668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ixaDeTexto 56">
            <a:extLst>
              <a:ext uri="{FF2B5EF4-FFF2-40B4-BE49-F238E27FC236}">
                <a16:creationId xmlns:a16="http://schemas.microsoft.com/office/drawing/2014/main" id="{84D73D9B-0C69-0340-BC3E-D71F81D49571}"/>
              </a:ext>
            </a:extLst>
          </p:cNvPr>
          <p:cNvSpPr txBox="1"/>
          <p:nvPr/>
        </p:nvSpPr>
        <p:spPr>
          <a:xfrm>
            <a:off x="838200" y="802828"/>
            <a:ext cx="390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27727"/>
                </a:solidFill>
                <a:latin typeface="Ubuntu" panose="020B0504030602030204" pitchFamily="34" charset="0"/>
              </a:rPr>
              <a:t>O que é uma variável?</a:t>
            </a:r>
            <a:endParaRPr lang="pt-BR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2650303-B38C-EED0-D445-2A676525A3F3}"/>
              </a:ext>
            </a:extLst>
          </p:cNvPr>
          <p:cNvSpPr txBox="1"/>
          <p:nvPr/>
        </p:nvSpPr>
        <p:spPr>
          <a:xfrm>
            <a:off x="838200" y="1813728"/>
            <a:ext cx="9850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Área de memória associada a um nome, que pode armazenar valores de um determinado tipo </a:t>
            </a:r>
          </a:p>
        </p:txBody>
      </p:sp>
      <p:pic>
        <p:nvPicPr>
          <p:cNvPr id="16" name="Google Shape;251;p40" descr="box.png">
            <a:extLst>
              <a:ext uri="{FF2B5EF4-FFF2-40B4-BE49-F238E27FC236}">
                <a16:creationId xmlns:a16="http://schemas.microsoft.com/office/drawing/2014/main" id="{27EA8CA4-A365-8ABF-6A09-8883105DA68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3814919"/>
            <a:ext cx="1615300" cy="124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52;p40" descr="box.png">
            <a:extLst>
              <a:ext uri="{FF2B5EF4-FFF2-40B4-BE49-F238E27FC236}">
                <a16:creationId xmlns:a16="http://schemas.microsoft.com/office/drawing/2014/main" id="{2E8CD22A-865F-9CB8-1FC1-573398E9FFB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7050" y="3814919"/>
            <a:ext cx="1615300" cy="12497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253;p40">
            <a:extLst>
              <a:ext uri="{FF2B5EF4-FFF2-40B4-BE49-F238E27FC236}">
                <a16:creationId xmlns:a16="http://schemas.microsoft.com/office/drawing/2014/main" id="{8CEC9BF1-F53D-803B-B272-72B9F34C81C1}"/>
              </a:ext>
            </a:extLst>
          </p:cNvPr>
          <p:cNvCxnSpPr>
            <a:stCxn id="16" idx="3"/>
            <a:endCxn id="17" idx="1"/>
          </p:cNvCxnSpPr>
          <p:nvPr/>
        </p:nvCxnSpPr>
        <p:spPr>
          <a:xfrm>
            <a:off x="2453500" y="4439795"/>
            <a:ext cx="713700" cy="0"/>
          </a:xfrm>
          <a:prstGeom prst="straightConnector1">
            <a:avLst/>
          </a:prstGeom>
          <a:noFill/>
          <a:ln w="38100" cap="flat" cmpd="sng">
            <a:solidFill>
              <a:srgbClr val="F27727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9" name="Google Shape;254;p40" descr="box.png">
            <a:extLst>
              <a:ext uri="{FF2B5EF4-FFF2-40B4-BE49-F238E27FC236}">
                <a16:creationId xmlns:a16="http://schemas.microsoft.com/office/drawing/2014/main" id="{A9F6B718-5EC3-F036-728D-81A1A68D7EE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625" y="2804757"/>
            <a:ext cx="1615300" cy="124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56;p40" descr="boneco-mario.png">
            <a:extLst>
              <a:ext uri="{FF2B5EF4-FFF2-40B4-BE49-F238E27FC236}">
                <a16:creationId xmlns:a16="http://schemas.microsoft.com/office/drawing/2014/main" id="{EFDF2D57-F02C-F11D-35BE-A7FAB4B877E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3675" y="3556569"/>
            <a:ext cx="762051" cy="88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57;p40" descr="box.png">
            <a:extLst>
              <a:ext uri="{FF2B5EF4-FFF2-40B4-BE49-F238E27FC236}">
                <a16:creationId xmlns:a16="http://schemas.microsoft.com/office/drawing/2014/main" id="{731ADD39-E729-C294-B05F-D1B0A9DE796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625" y="4753303"/>
            <a:ext cx="1615300" cy="124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58;p40" descr="foto-livros.png">
            <a:extLst>
              <a:ext uri="{FF2B5EF4-FFF2-40B4-BE49-F238E27FC236}">
                <a16:creationId xmlns:a16="http://schemas.microsoft.com/office/drawing/2014/main" id="{9BD48C7D-5DC1-BA8C-FF95-A1E1E47C0A55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5400" y="4753313"/>
            <a:ext cx="713700" cy="6227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59;p40">
            <a:extLst>
              <a:ext uri="{FF2B5EF4-FFF2-40B4-BE49-F238E27FC236}">
                <a16:creationId xmlns:a16="http://schemas.microsoft.com/office/drawing/2014/main" id="{9483DAA4-2DF5-B20B-72B5-AAE56E2D61B2}"/>
              </a:ext>
            </a:extLst>
          </p:cNvPr>
          <p:cNvCxnSpPr>
            <a:stCxn id="17" idx="3"/>
          </p:cNvCxnSpPr>
          <p:nvPr/>
        </p:nvCxnSpPr>
        <p:spPr>
          <a:xfrm>
            <a:off x="4782350" y="4439795"/>
            <a:ext cx="1116000" cy="13800"/>
          </a:xfrm>
          <a:prstGeom prst="straightConnector1">
            <a:avLst/>
          </a:prstGeom>
          <a:noFill/>
          <a:ln w="38100" cap="flat" cmpd="sng">
            <a:solidFill>
              <a:srgbClr val="F2772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" name="Google Shape;260;p40">
            <a:extLst>
              <a:ext uri="{FF2B5EF4-FFF2-40B4-BE49-F238E27FC236}">
                <a16:creationId xmlns:a16="http://schemas.microsoft.com/office/drawing/2014/main" id="{A4C10199-5717-F9D3-5CB9-7EB8F3B09917}"/>
              </a:ext>
            </a:extLst>
          </p:cNvPr>
          <p:cNvSpPr txBox="1"/>
          <p:nvPr/>
        </p:nvSpPr>
        <p:spPr>
          <a:xfrm>
            <a:off x="5999550" y="3745657"/>
            <a:ext cx="1779400" cy="395700"/>
          </a:xfrm>
          <a:prstGeom prst="rect">
            <a:avLst/>
          </a:prstGeom>
          <a:solidFill>
            <a:srgbClr val="FF893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rgbClr val="FFFFFF"/>
                </a:solidFill>
              </a:rPr>
              <a:t>Coleção</a:t>
            </a:r>
            <a:r>
              <a:rPr lang="en" dirty="0">
                <a:solidFill>
                  <a:srgbClr val="FFFFFF"/>
                </a:solidFill>
              </a:rPr>
              <a:t> Mario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5" name="Google Shape;261;p40">
            <a:extLst>
              <a:ext uri="{FF2B5EF4-FFF2-40B4-BE49-F238E27FC236}">
                <a16:creationId xmlns:a16="http://schemas.microsoft.com/office/drawing/2014/main" id="{6A63B6AC-A991-8435-5CB8-97605F4C2D2E}"/>
              </a:ext>
            </a:extLst>
          </p:cNvPr>
          <p:cNvSpPr txBox="1"/>
          <p:nvPr/>
        </p:nvSpPr>
        <p:spPr>
          <a:xfrm>
            <a:off x="6036775" y="5670778"/>
            <a:ext cx="1365000" cy="395700"/>
          </a:xfrm>
          <a:prstGeom prst="rect">
            <a:avLst/>
          </a:prstGeom>
          <a:solidFill>
            <a:srgbClr val="FF893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Livros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6" name="Google Shape;255;p40" descr="boneco-mario.png">
            <a:extLst>
              <a:ext uri="{FF2B5EF4-FFF2-40B4-BE49-F238E27FC236}">
                <a16:creationId xmlns:a16="http://schemas.microsoft.com/office/drawing/2014/main" id="{254895D6-E80C-5F4E-9359-CC48A4C65A8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8249" y="2567681"/>
            <a:ext cx="762051" cy="883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740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B920CFE-C12B-1EE9-0297-E196288C3BC1}"/>
              </a:ext>
            </a:extLst>
          </p:cNvPr>
          <p:cNvSpPr/>
          <p:nvPr/>
        </p:nvSpPr>
        <p:spPr>
          <a:xfrm>
            <a:off x="838200" y="2210765"/>
            <a:ext cx="3108767" cy="2947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84D73D9B-0C69-0340-BC3E-D71F81D49571}"/>
              </a:ext>
            </a:extLst>
          </p:cNvPr>
          <p:cNvSpPr txBox="1"/>
          <p:nvPr/>
        </p:nvSpPr>
        <p:spPr>
          <a:xfrm>
            <a:off x="838200" y="802828"/>
            <a:ext cx="390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27727"/>
                </a:solidFill>
                <a:latin typeface="Ubuntu" panose="020B0504030602030204" pitchFamily="34" charset="0"/>
              </a:rPr>
              <a:t>O que é uma variável?</a:t>
            </a:r>
            <a:endParaRPr lang="pt-BR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32" name="Imagem 31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0D3D325F-0163-740E-523E-DB1BD682D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810" y="2437176"/>
            <a:ext cx="2882900" cy="2641600"/>
          </a:xfrm>
          <a:prstGeom prst="rect">
            <a:avLst/>
          </a:prstGeom>
        </p:spPr>
      </p:pic>
      <p:sp>
        <p:nvSpPr>
          <p:cNvPr id="33" name="Google Shape;261;p40">
            <a:extLst>
              <a:ext uri="{FF2B5EF4-FFF2-40B4-BE49-F238E27FC236}">
                <a16:creationId xmlns:a16="http://schemas.microsoft.com/office/drawing/2014/main" id="{A3006BE6-50F7-8FFA-9201-ACD622456AED}"/>
              </a:ext>
            </a:extLst>
          </p:cNvPr>
          <p:cNvSpPr txBox="1"/>
          <p:nvPr/>
        </p:nvSpPr>
        <p:spPr>
          <a:xfrm>
            <a:off x="4305409" y="2837286"/>
            <a:ext cx="2002794" cy="50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Ubuntu" panose="020B0504030602030204" pitchFamily="34" charset="0"/>
              </a:rPr>
              <a:t>String </a:t>
            </a:r>
            <a:r>
              <a:rPr lang="en" sz="2400" dirty="0" err="1">
                <a:solidFill>
                  <a:srgbClr val="FFFFFF"/>
                </a:solidFill>
                <a:latin typeface="Ubuntu" panose="020B0504030602030204" pitchFamily="34" charset="0"/>
              </a:rPr>
              <a:t>nome</a:t>
            </a:r>
            <a:endParaRPr sz="2400" dirty="0">
              <a:solidFill>
                <a:srgbClr val="FFFFFF"/>
              </a:solidFill>
              <a:latin typeface="Ubuntu" panose="020B0504030602030204" pitchFamily="34" charset="0"/>
            </a:endParaRPr>
          </a:p>
        </p:txBody>
      </p:sp>
      <p:pic>
        <p:nvPicPr>
          <p:cNvPr id="34" name="Picture 2" descr="Xícara Com Píres grandes decoração">
            <a:extLst>
              <a:ext uri="{FF2B5EF4-FFF2-40B4-BE49-F238E27FC236}">
                <a16:creationId xmlns:a16="http://schemas.microsoft.com/office/drawing/2014/main" id="{D2379C24-3BD0-5E02-FE39-E76450C86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54" y="1193232"/>
            <a:ext cx="2065256" cy="206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E29B30C2-5001-4C76-6BF2-293ED58BF9AA}"/>
              </a:ext>
            </a:extLst>
          </p:cNvPr>
          <p:cNvSpPr txBox="1"/>
          <p:nvPr/>
        </p:nvSpPr>
        <p:spPr>
          <a:xfrm>
            <a:off x="4232333" y="2437176"/>
            <a:ext cx="1221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EA30A0"/>
                </a:solidFill>
                <a:latin typeface="Ubuntu" panose="020B0504030602030204" pitchFamily="34" charset="0"/>
              </a:rPr>
              <a:t>Variável</a:t>
            </a:r>
          </a:p>
        </p:txBody>
      </p:sp>
      <p:cxnSp>
        <p:nvCxnSpPr>
          <p:cNvPr id="36" name="Google Shape;243;p38">
            <a:extLst>
              <a:ext uri="{FF2B5EF4-FFF2-40B4-BE49-F238E27FC236}">
                <a16:creationId xmlns:a16="http://schemas.microsoft.com/office/drawing/2014/main" id="{E2FF3FDC-5FAC-3BFE-8D6F-A705E01C0531}"/>
              </a:ext>
            </a:extLst>
          </p:cNvPr>
          <p:cNvCxnSpPr>
            <a:cxnSpLocks/>
          </p:cNvCxnSpPr>
          <p:nvPr/>
        </p:nvCxnSpPr>
        <p:spPr>
          <a:xfrm flipV="1">
            <a:off x="6381279" y="2323097"/>
            <a:ext cx="1984955" cy="734174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" name="Google Shape;261;p40">
            <a:extLst>
              <a:ext uri="{FF2B5EF4-FFF2-40B4-BE49-F238E27FC236}">
                <a16:creationId xmlns:a16="http://schemas.microsoft.com/office/drawing/2014/main" id="{58505A55-0DB6-51D6-8004-2DB68077634C}"/>
              </a:ext>
            </a:extLst>
          </p:cNvPr>
          <p:cNvSpPr txBox="1"/>
          <p:nvPr/>
        </p:nvSpPr>
        <p:spPr>
          <a:xfrm>
            <a:off x="8027172" y="2733284"/>
            <a:ext cx="1645200" cy="503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err="1">
                <a:solidFill>
                  <a:srgbClr val="FFFFFF"/>
                </a:solidFill>
                <a:latin typeface="Ubuntu" panose="020B0504030602030204" pitchFamily="34" charset="0"/>
              </a:rPr>
              <a:t>Memória</a:t>
            </a:r>
            <a:endParaRPr sz="2400" dirty="0">
              <a:solidFill>
                <a:srgbClr val="FFFFFF"/>
              </a:solidFill>
              <a:latin typeface="Ubuntu" panose="020B0504030602030204" pitchFamily="34" charset="0"/>
            </a:endParaRPr>
          </a:p>
        </p:txBody>
      </p:sp>
      <p:sp>
        <p:nvSpPr>
          <p:cNvPr id="38" name="Google Shape;262;p40">
            <a:extLst>
              <a:ext uri="{FF2B5EF4-FFF2-40B4-BE49-F238E27FC236}">
                <a16:creationId xmlns:a16="http://schemas.microsoft.com/office/drawing/2014/main" id="{90B1D3C4-CFA2-A43E-7E7E-B92A1816B916}"/>
              </a:ext>
            </a:extLst>
          </p:cNvPr>
          <p:cNvSpPr txBox="1"/>
          <p:nvPr/>
        </p:nvSpPr>
        <p:spPr>
          <a:xfrm>
            <a:off x="4233383" y="4371761"/>
            <a:ext cx="1461361" cy="50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Ubuntu" panose="020B0504030602030204" pitchFamily="34" charset="0"/>
              </a:rPr>
              <a:t>String </a:t>
            </a:r>
            <a:r>
              <a:rPr lang="en" sz="1800" dirty="0" err="1">
                <a:solidFill>
                  <a:srgbClr val="FFFFFF"/>
                </a:solidFill>
                <a:latin typeface="Ubuntu" panose="020B0504030602030204" pitchFamily="34" charset="0"/>
              </a:rPr>
              <a:t>nome</a:t>
            </a:r>
            <a:endParaRPr sz="1800" dirty="0">
              <a:solidFill>
                <a:srgbClr val="FFFFFF"/>
              </a:solidFill>
              <a:latin typeface="Ubuntu" panose="020B0504030602030204" pitchFamily="34" charset="0"/>
            </a:endParaRPr>
          </a:p>
        </p:txBody>
      </p:sp>
      <p:pic>
        <p:nvPicPr>
          <p:cNvPr id="39" name="Picture 2" descr="Xícara Com Píres grandes decoração">
            <a:extLst>
              <a:ext uri="{FF2B5EF4-FFF2-40B4-BE49-F238E27FC236}">
                <a16:creationId xmlns:a16="http://schemas.microsoft.com/office/drawing/2014/main" id="{8DF43EC1-71A2-ED97-3F0E-D3CD6C5DE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30" y="3710350"/>
            <a:ext cx="2181612" cy="218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9F80E358-B927-DB38-00B8-5751272DB969}"/>
              </a:ext>
            </a:extLst>
          </p:cNvPr>
          <p:cNvSpPr txBox="1"/>
          <p:nvPr/>
        </p:nvSpPr>
        <p:spPr>
          <a:xfrm>
            <a:off x="4232332" y="3951929"/>
            <a:ext cx="1221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EA30A0"/>
                </a:solidFill>
                <a:latin typeface="Ubuntu" panose="020B0504030602030204" pitchFamily="34" charset="0"/>
              </a:rPr>
              <a:t>Variável</a:t>
            </a:r>
          </a:p>
        </p:txBody>
      </p:sp>
      <p:sp>
        <p:nvSpPr>
          <p:cNvPr id="41" name="Google Shape;261;p40">
            <a:extLst>
              <a:ext uri="{FF2B5EF4-FFF2-40B4-BE49-F238E27FC236}">
                <a16:creationId xmlns:a16="http://schemas.microsoft.com/office/drawing/2014/main" id="{8D2F47AF-8243-F32E-8B3F-9905E9D3A5ED}"/>
              </a:ext>
            </a:extLst>
          </p:cNvPr>
          <p:cNvSpPr txBox="1"/>
          <p:nvPr/>
        </p:nvSpPr>
        <p:spPr>
          <a:xfrm>
            <a:off x="7683236" y="5420277"/>
            <a:ext cx="1645200" cy="503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err="1">
                <a:solidFill>
                  <a:srgbClr val="FFFFFF"/>
                </a:solidFill>
                <a:latin typeface="Ubuntu" panose="020B0504030602030204" pitchFamily="34" charset="0"/>
              </a:rPr>
              <a:t>Memória</a:t>
            </a:r>
            <a:endParaRPr sz="2400" dirty="0">
              <a:solidFill>
                <a:srgbClr val="FFFFFF"/>
              </a:solidFill>
              <a:latin typeface="Ubuntu" panose="020B0504030602030204" pitchFamily="34" charset="0"/>
            </a:endParaRPr>
          </a:p>
        </p:txBody>
      </p:sp>
      <p:sp>
        <p:nvSpPr>
          <p:cNvPr id="42" name="Google Shape;262;p40">
            <a:extLst>
              <a:ext uri="{FF2B5EF4-FFF2-40B4-BE49-F238E27FC236}">
                <a16:creationId xmlns:a16="http://schemas.microsoft.com/office/drawing/2014/main" id="{F716519C-D09C-A3A5-2D89-55A243473728}"/>
              </a:ext>
            </a:extLst>
          </p:cNvPr>
          <p:cNvSpPr txBox="1"/>
          <p:nvPr/>
        </p:nvSpPr>
        <p:spPr>
          <a:xfrm rot="20314353">
            <a:off x="8152635" y="3713471"/>
            <a:ext cx="1224770" cy="475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rgbClr val="FFFFFF"/>
                </a:solidFill>
                <a:latin typeface="Ubuntu" panose="020B0504030602030204" pitchFamily="34" charset="0"/>
              </a:rPr>
              <a:t>jamilton</a:t>
            </a:r>
            <a:endParaRPr dirty="0">
              <a:solidFill>
                <a:srgbClr val="FFFFFF"/>
              </a:solidFill>
              <a:latin typeface="Ubuntu" panose="020B0504030602030204" pitchFamily="34" charset="0"/>
            </a:endParaRPr>
          </a:p>
        </p:txBody>
      </p:sp>
      <p:cxnSp>
        <p:nvCxnSpPr>
          <p:cNvPr id="43" name="Google Shape;243;p38">
            <a:extLst>
              <a:ext uri="{FF2B5EF4-FFF2-40B4-BE49-F238E27FC236}">
                <a16:creationId xmlns:a16="http://schemas.microsoft.com/office/drawing/2014/main" id="{BEECF878-396D-04EC-819D-00FC5F128720}"/>
              </a:ext>
            </a:extLst>
          </p:cNvPr>
          <p:cNvCxnSpPr>
            <a:cxnSpLocks/>
          </p:cNvCxnSpPr>
          <p:nvPr/>
        </p:nvCxnSpPr>
        <p:spPr>
          <a:xfrm flipV="1">
            <a:off x="7292051" y="4623461"/>
            <a:ext cx="391185" cy="30927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" name="Google Shape;262;p40">
            <a:extLst>
              <a:ext uri="{FF2B5EF4-FFF2-40B4-BE49-F238E27FC236}">
                <a16:creationId xmlns:a16="http://schemas.microsoft.com/office/drawing/2014/main" id="{A5204A99-CDF8-884D-50AC-AA2BDB2CC034}"/>
              </a:ext>
            </a:extLst>
          </p:cNvPr>
          <p:cNvSpPr txBox="1"/>
          <p:nvPr/>
        </p:nvSpPr>
        <p:spPr>
          <a:xfrm>
            <a:off x="5762716" y="4371761"/>
            <a:ext cx="1461362" cy="50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Ubuntu" panose="020B0504030602030204" pitchFamily="34" charset="0"/>
              </a:rPr>
              <a:t>= "</a:t>
            </a:r>
            <a:r>
              <a:rPr lang="en" sz="1800" dirty="0" err="1">
                <a:solidFill>
                  <a:srgbClr val="FFFFFF"/>
                </a:solidFill>
                <a:latin typeface="Ubuntu" panose="020B0504030602030204" pitchFamily="34" charset="0"/>
              </a:rPr>
              <a:t>jamilton</a:t>
            </a:r>
            <a:r>
              <a:rPr lang="en" sz="1800" dirty="0">
                <a:solidFill>
                  <a:srgbClr val="FFFFFF"/>
                </a:solidFill>
                <a:latin typeface="Ubuntu" panose="020B0504030602030204" pitchFamily="34" charset="0"/>
              </a:rPr>
              <a:t>"</a:t>
            </a:r>
            <a:endParaRPr sz="1800" dirty="0">
              <a:solidFill>
                <a:srgbClr val="FFFFFF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1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7" grpId="0" animBg="1"/>
      <p:bldP spid="38" grpId="0" animBg="1"/>
      <p:bldP spid="40" grpId="0"/>
      <p:bldP spid="41" grpId="0" animBg="1"/>
      <p:bldP spid="42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ixaDeTexto 56">
            <a:extLst>
              <a:ext uri="{FF2B5EF4-FFF2-40B4-BE49-F238E27FC236}">
                <a16:creationId xmlns:a16="http://schemas.microsoft.com/office/drawing/2014/main" id="{84D73D9B-0C69-0340-BC3E-D71F81D49571}"/>
              </a:ext>
            </a:extLst>
          </p:cNvPr>
          <p:cNvSpPr txBox="1"/>
          <p:nvPr/>
        </p:nvSpPr>
        <p:spPr>
          <a:xfrm>
            <a:off x="838200" y="802828"/>
            <a:ext cx="4078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27727"/>
                </a:solidFill>
                <a:latin typeface="Ubuntu" panose="020B0504030602030204" pitchFamily="34" charset="0"/>
              </a:rPr>
              <a:t>Variáveis e Constantes</a:t>
            </a:r>
            <a:endParaRPr lang="pt-BR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8BD2D94-2C6A-1450-4363-9689B27DDC74}"/>
              </a:ext>
            </a:extLst>
          </p:cNvPr>
          <p:cNvSpPr txBox="1"/>
          <p:nvPr/>
        </p:nvSpPr>
        <p:spPr>
          <a:xfrm>
            <a:off x="838200" y="1813728"/>
            <a:ext cx="3722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Como definir variáveis?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err="1">
                <a:solidFill>
                  <a:schemeClr val="bg1"/>
                </a:solidFill>
                <a:latin typeface="Ubuntu" panose="020B0504030602030204" pitchFamily="34" charset="0"/>
              </a:rPr>
              <a:t>String</a:t>
            </a: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 nome;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err="1">
                <a:solidFill>
                  <a:schemeClr val="bg1"/>
                </a:solidFill>
                <a:latin typeface="Ubuntu" panose="020B0504030602030204" pitchFamily="34" charset="0"/>
              </a:rPr>
              <a:t>Integer</a:t>
            </a: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 numero;</a:t>
            </a:r>
          </a:p>
        </p:txBody>
      </p:sp>
      <p:cxnSp>
        <p:nvCxnSpPr>
          <p:cNvPr id="18" name="Google Shape;259;p40">
            <a:extLst>
              <a:ext uri="{FF2B5EF4-FFF2-40B4-BE49-F238E27FC236}">
                <a16:creationId xmlns:a16="http://schemas.microsoft.com/office/drawing/2014/main" id="{497D661F-DE8E-2892-A715-E21850F05A5C}"/>
              </a:ext>
            </a:extLst>
          </p:cNvPr>
          <p:cNvCxnSpPr>
            <a:cxnSpLocks/>
          </p:cNvCxnSpPr>
          <p:nvPr/>
        </p:nvCxnSpPr>
        <p:spPr>
          <a:xfrm flipV="1">
            <a:off x="2877412" y="2210765"/>
            <a:ext cx="2215449" cy="110794"/>
          </a:xfrm>
          <a:prstGeom prst="straightConnector1">
            <a:avLst/>
          </a:prstGeom>
          <a:noFill/>
          <a:ln w="38100" cap="flat" cmpd="sng">
            <a:solidFill>
              <a:srgbClr val="F2772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" name="Retângulo Arredondado 19">
            <a:extLst>
              <a:ext uri="{FF2B5EF4-FFF2-40B4-BE49-F238E27FC236}">
                <a16:creationId xmlns:a16="http://schemas.microsoft.com/office/drawing/2014/main" id="{251D892F-C2F8-39A7-AB55-0EB6AE3CA267}"/>
              </a:ext>
            </a:extLst>
          </p:cNvPr>
          <p:cNvSpPr/>
          <p:nvPr/>
        </p:nvSpPr>
        <p:spPr>
          <a:xfrm>
            <a:off x="5192150" y="1912193"/>
            <a:ext cx="3280518" cy="597143"/>
          </a:xfrm>
          <a:prstGeom prst="roundRect">
            <a:avLst/>
          </a:prstGeom>
          <a:solidFill>
            <a:srgbClr val="FF8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Ex</a:t>
            </a:r>
            <a:r>
              <a:rPr lang="pt-BR" dirty="0"/>
              <a:t>: Jamilton, televisão, carro</a:t>
            </a:r>
          </a:p>
        </p:txBody>
      </p:sp>
      <p:cxnSp>
        <p:nvCxnSpPr>
          <p:cNvPr id="21" name="Google Shape;259;p40">
            <a:extLst>
              <a:ext uri="{FF2B5EF4-FFF2-40B4-BE49-F238E27FC236}">
                <a16:creationId xmlns:a16="http://schemas.microsoft.com/office/drawing/2014/main" id="{05F1F5D8-A50D-2B86-538F-057B6AB5DF8A}"/>
              </a:ext>
            </a:extLst>
          </p:cNvPr>
          <p:cNvCxnSpPr>
            <a:cxnSpLocks/>
          </p:cNvCxnSpPr>
          <p:nvPr/>
        </p:nvCxnSpPr>
        <p:spPr>
          <a:xfrm>
            <a:off x="3157133" y="2685802"/>
            <a:ext cx="1935728" cy="298571"/>
          </a:xfrm>
          <a:prstGeom prst="straightConnector1">
            <a:avLst/>
          </a:prstGeom>
          <a:noFill/>
          <a:ln w="38100" cap="flat" cmpd="sng">
            <a:solidFill>
              <a:srgbClr val="F2772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" name="Retângulo Arredondado 22">
            <a:extLst>
              <a:ext uri="{FF2B5EF4-FFF2-40B4-BE49-F238E27FC236}">
                <a16:creationId xmlns:a16="http://schemas.microsoft.com/office/drawing/2014/main" id="{70DB9B4D-F46E-C793-043F-F9F80642C2B5}"/>
              </a:ext>
            </a:extLst>
          </p:cNvPr>
          <p:cNvSpPr/>
          <p:nvPr/>
        </p:nvSpPr>
        <p:spPr>
          <a:xfrm>
            <a:off x="5239099" y="2685802"/>
            <a:ext cx="3280518" cy="597143"/>
          </a:xfrm>
          <a:prstGeom prst="roundRect">
            <a:avLst/>
          </a:prstGeom>
          <a:solidFill>
            <a:srgbClr val="FF8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Ex</a:t>
            </a:r>
            <a:r>
              <a:rPr lang="pt-BR" dirty="0"/>
              <a:t>: 1, 100, 450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65B8E00C-9508-7483-78F2-EA208620044A}"/>
              </a:ext>
            </a:extLst>
          </p:cNvPr>
          <p:cNvSpPr txBox="1"/>
          <p:nvPr/>
        </p:nvSpPr>
        <p:spPr>
          <a:xfrm>
            <a:off x="819460" y="3700638"/>
            <a:ext cx="3722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Como definir constantes?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Ubuntu" panose="020B0504030602030204" pitchFamily="34" charset="0"/>
              </a:rPr>
              <a:t>final Double pi;</a:t>
            </a:r>
          </a:p>
        </p:txBody>
      </p:sp>
      <p:sp>
        <p:nvSpPr>
          <p:cNvPr id="26" name="Retângulo Arredondado 25">
            <a:extLst>
              <a:ext uri="{FF2B5EF4-FFF2-40B4-BE49-F238E27FC236}">
                <a16:creationId xmlns:a16="http://schemas.microsoft.com/office/drawing/2014/main" id="{65F19CA2-F7B0-05B5-B46E-0C41C28B6822}"/>
              </a:ext>
            </a:extLst>
          </p:cNvPr>
          <p:cNvSpPr/>
          <p:nvPr/>
        </p:nvSpPr>
        <p:spPr>
          <a:xfrm>
            <a:off x="5192150" y="4215589"/>
            <a:ext cx="3280518" cy="597143"/>
          </a:xfrm>
          <a:prstGeom prst="roundRect">
            <a:avLst/>
          </a:prstGeom>
          <a:solidFill>
            <a:srgbClr val="FF8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Ex</a:t>
            </a:r>
            <a:r>
              <a:rPr lang="pt-BR" dirty="0"/>
              <a:t>: 3,14</a:t>
            </a:r>
          </a:p>
        </p:txBody>
      </p:sp>
      <p:cxnSp>
        <p:nvCxnSpPr>
          <p:cNvPr id="27" name="Google Shape;259;p40">
            <a:extLst>
              <a:ext uri="{FF2B5EF4-FFF2-40B4-BE49-F238E27FC236}">
                <a16:creationId xmlns:a16="http://schemas.microsoft.com/office/drawing/2014/main" id="{98194191-4EDF-BE3A-07A0-329495D817CC}"/>
              </a:ext>
            </a:extLst>
          </p:cNvPr>
          <p:cNvCxnSpPr>
            <a:cxnSpLocks/>
          </p:cNvCxnSpPr>
          <p:nvPr/>
        </p:nvCxnSpPr>
        <p:spPr>
          <a:xfrm>
            <a:off x="3031604" y="4249180"/>
            <a:ext cx="2061257" cy="264980"/>
          </a:xfrm>
          <a:prstGeom prst="straightConnector1">
            <a:avLst/>
          </a:prstGeom>
          <a:noFill/>
          <a:ln w="38100" cap="flat" cmpd="sng">
            <a:solidFill>
              <a:srgbClr val="F27727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52252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3" grpId="0" animBg="1"/>
      <p:bldP spid="25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ixaDeTexto 56">
            <a:extLst>
              <a:ext uri="{FF2B5EF4-FFF2-40B4-BE49-F238E27FC236}">
                <a16:creationId xmlns:a16="http://schemas.microsoft.com/office/drawing/2014/main" id="{84D73D9B-0C69-0340-BC3E-D71F81D49571}"/>
              </a:ext>
            </a:extLst>
          </p:cNvPr>
          <p:cNvSpPr txBox="1"/>
          <p:nvPr/>
        </p:nvSpPr>
        <p:spPr>
          <a:xfrm>
            <a:off x="838200" y="802828"/>
            <a:ext cx="5740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27727"/>
                </a:solidFill>
                <a:latin typeface="Ubuntu" panose="020B0504030602030204" pitchFamily="34" charset="0"/>
              </a:rPr>
              <a:t>Entrada – Processamento - Saída</a:t>
            </a:r>
            <a:endParaRPr lang="pt-BR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053F1274-08B4-D2AB-6131-3AEFEC0996FA}"/>
              </a:ext>
            </a:extLst>
          </p:cNvPr>
          <p:cNvGrpSpPr/>
          <p:nvPr/>
        </p:nvGrpSpPr>
        <p:grpSpPr>
          <a:xfrm>
            <a:off x="673100" y="1564529"/>
            <a:ext cx="2336800" cy="4848971"/>
            <a:chOff x="673100" y="1564529"/>
            <a:chExt cx="2336800" cy="4848971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C6EA98C3-C6DD-0E30-69AB-3036CBD5BFD5}"/>
                </a:ext>
              </a:extLst>
            </p:cNvPr>
            <p:cNvGrpSpPr/>
            <p:nvPr/>
          </p:nvGrpSpPr>
          <p:grpSpPr>
            <a:xfrm>
              <a:off x="1401764" y="2388361"/>
              <a:ext cx="904871" cy="1059816"/>
              <a:chOff x="2170838" y="2461884"/>
              <a:chExt cx="1537795" cy="1801118"/>
            </a:xfrm>
          </p:grpSpPr>
          <p:sp>
            <p:nvSpPr>
              <p:cNvPr id="2" name="Retângulo Arredondado 1">
                <a:extLst>
                  <a:ext uri="{FF2B5EF4-FFF2-40B4-BE49-F238E27FC236}">
                    <a16:creationId xmlns:a16="http://schemas.microsoft.com/office/drawing/2014/main" id="{7DD47855-7E8A-8364-5652-D82DEF3D3094}"/>
                  </a:ext>
                </a:extLst>
              </p:cNvPr>
              <p:cNvSpPr/>
              <p:nvPr/>
            </p:nvSpPr>
            <p:spPr>
              <a:xfrm>
                <a:off x="2170838" y="2461884"/>
                <a:ext cx="1537795" cy="180111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4098" name="Picture 2" descr="Fotos de Ovo, Imagens de Ovo sem royalties | Depositphotos">
                <a:extLst>
                  <a:ext uri="{FF2B5EF4-FFF2-40B4-BE49-F238E27FC236}">
                    <a16:creationId xmlns:a16="http://schemas.microsoft.com/office/drawing/2014/main" id="{81A44CFE-7F37-C98A-0A99-C662968F65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91" t="11707" r="17160" b="9876"/>
              <a:stretch/>
            </p:blipFill>
            <p:spPr bwMode="auto">
              <a:xfrm>
                <a:off x="2350711" y="2668386"/>
                <a:ext cx="1178048" cy="13881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7F8ADFF6-3FB1-9CF3-317F-E58021324B3E}"/>
                </a:ext>
              </a:extLst>
            </p:cNvPr>
            <p:cNvGrpSpPr/>
            <p:nvPr/>
          </p:nvGrpSpPr>
          <p:grpSpPr>
            <a:xfrm>
              <a:off x="943022" y="3687041"/>
              <a:ext cx="1691919" cy="1059816"/>
              <a:chOff x="2305923" y="2493783"/>
              <a:chExt cx="1691919" cy="1059816"/>
            </a:xfrm>
          </p:grpSpPr>
          <p:sp>
            <p:nvSpPr>
              <p:cNvPr id="4" name="Retângulo Arredondado 3">
                <a:extLst>
                  <a:ext uri="{FF2B5EF4-FFF2-40B4-BE49-F238E27FC236}">
                    <a16:creationId xmlns:a16="http://schemas.microsoft.com/office/drawing/2014/main" id="{07C0E7CD-3B19-231D-7898-06F633D06EDD}"/>
                  </a:ext>
                </a:extLst>
              </p:cNvPr>
              <p:cNvSpPr/>
              <p:nvPr/>
            </p:nvSpPr>
            <p:spPr>
              <a:xfrm>
                <a:off x="2305923" y="2493783"/>
                <a:ext cx="1691919" cy="105981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4100" name="Picture 4" descr="Nozes Chilena Quartz 100g - Embaleme Embalagens e Festas">
                <a:extLst>
                  <a:ext uri="{FF2B5EF4-FFF2-40B4-BE49-F238E27FC236}">
                    <a16:creationId xmlns:a16="http://schemas.microsoft.com/office/drawing/2014/main" id="{294231FC-2B27-4099-2196-9C78D3D023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300" b="23060"/>
              <a:stretch/>
            </p:blipFill>
            <p:spPr bwMode="auto">
              <a:xfrm>
                <a:off x="2419515" y="2592080"/>
                <a:ext cx="1440714" cy="873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FD25666B-EF3F-8AB4-5E9B-EA82B873A028}"/>
                </a:ext>
              </a:extLst>
            </p:cNvPr>
            <p:cNvGrpSpPr/>
            <p:nvPr/>
          </p:nvGrpSpPr>
          <p:grpSpPr>
            <a:xfrm>
              <a:off x="931011" y="5224586"/>
              <a:ext cx="1691919" cy="1059816"/>
              <a:chOff x="931011" y="5224586"/>
              <a:chExt cx="1691919" cy="1059816"/>
            </a:xfrm>
          </p:grpSpPr>
          <p:sp>
            <p:nvSpPr>
              <p:cNvPr id="6" name="Retângulo Arredondado 5">
                <a:extLst>
                  <a:ext uri="{FF2B5EF4-FFF2-40B4-BE49-F238E27FC236}">
                    <a16:creationId xmlns:a16="http://schemas.microsoft.com/office/drawing/2014/main" id="{984EAC62-C981-A79B-0F31-E20305B431D7}"/>
                  </a:ext>
                </a:extLst>
              </p:cNvPr>
              <p:cNvSpPr/>
              <p:nvPr/>
            </p:nvSpPr>
            <p:spPr>
              <a:xfrm>
                <a:off x="931011" y="5224586"/>
                <a:ext cx="1691919" cy="105981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4102" name="Picture 6" descr="Imagem 1 de 1 de Gotas De Chocolate - Vegana 70% - Casa Do Naturalista">
                <a:extLst>
                  <a:ext uri="{FF2B5EF4-FFF2-40B4-BE49-F238E27FC236}">
                    <a16:creationId xmlns:a16="http://schemas.microsoft.com/office/drawing/2014/main" id="{4B5270C0-27A7-19D8-5E11-E67BAB1B6F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62" t="4717" r="5435" b="5849"/>
              <a:stretch/>
            </p:blipFill>
            <p:spPr bwMode="auto">
              <a:xfrm>
                <a:off x="1069888" y="5399956"/>
                <a:ext cx="1404725" cy="7090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9AEF796F-55C3-B522-39CF-3738E14A63A0}"/>
                </a:ext>
              </a:extLst>
            </p:cNvPr>
            <p:cNvSpPr/>
            <p:nvPr/>
          </p:nvSpPr>
          <p:spPr>
            <a:xfrm>
              <a:off x="736600" y="1587500"/>
              <a:ext cx="2235200" cy="4826000"/>
            </a:xfrm>
            <a:prstGeom prst="rect">
              <a:avLst/>
            </a:prstGeom>
            <a:noFill/>
            <a:ln w="38100">
              <a:solidFill>
                <a:srgbClr val="EA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E955B662-8A7C-62FE-98C7-581E175D90B5}"/>
                </a:ext>
              </a:extLst>
            </p:cNvPr>
            <p:cNvSpPr/>
            <p:nvPr/>
          </p:nvSpPr>
          <p:spPr>
            <a:xfrm>
              <a:off x="673100" y="1564529"/>
              <a:ext cx="2336800" cy="648461"/>
            </a:xfrm>
            <a:prstGeom prst="rect">
              <a:avLst/>
            </a:prstGeom>
            <a:solidFill>
              <a:srgbClr val="EA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dirty="0">
                  <a:latin typeface="Ubuntu" panose="020B0504030602030204" pitchFamily="34" charset="0"/>
                </a:rPr>
                <a:t>entrada</a:t>
              </a: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F0BFE391-1488-67E5-B9EE-B290D2A822BB}"/>
              </a:ext>
            </a:extLst>
          </p:cNvPr>
          <p:cNvGrpSpPr/>
          <p:nvPr/>
        </p:nvGrpSpPr>
        <p:grpSpPr>
          <a:xfrm>
            <a:off x="3213678" y="1570071"/>
            <a:ext cx="4448410" cy="4848971"/>
            <a:chOff x="3213678" y="1570071"/>
            <a:chExt cx="4448410" cy="4848971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4EE73AD-22D0-0FB8-3003-BD9E8CF254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267"/>
            <a:stretch/>
          </p:blipFill>
          <p:spPr bwMode="auto">
            <a:xfrm>
              <a:off x="3406464" y="2789123"/>
              <a:ext cx="4126337" cy="3135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7AC9B0D1-79FE-2830-0857-5BFC9E089BCC}"/>
                </a:ext>
              </a:extLst>
            </p:cNvPr>
            <p:cNvSpPr/>
            <p:nvPr/>
          </p:nvSpPr>
          <p:spPr>
            <a:xfrm>
              <a:off x="3277179" y="1593042"/>
              <a:ext cx="4384909" cy="4826000"/>
            </a:xfrm>
            <a:prstGeom prst="rect">
              <a:avLst/>
            </a:prstGeom>
            <a:noFill/>
            <a:ln w="38100">
              <a:solidFill>
                <a:srgbClr val="EA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ACE379B2-C806-0BCF-DDB2-B5F55C5513C5}"/>
                </a:ext>
              </a:extLst>
            </p:cNvPr>
            <p:cNvSpPr/>
            <p:nvPr/>
          </p:nvSpPr>
          <p:spPr>
            <a:xfrm>
              <a:off x="3213678" y="1570071"/>
              <a:ext cx="4448409" cy="648461"/>
            </a:xfrm>
            <a:prstGeom prst="rect">
              <a:avLst/>
            </a:prstGeom>
            <a:solidFill>
              <a:srgbClr val="EA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dirty="0">
                  <a:latin typeface="Ubuntu" panose="020B0504030602030204" pitchFamily="34" charset="0"/>
                </a:rPr>
                <a:t>processamento</a:t>
              </a:r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55292A81-AA8C-E6A6-5F98-CBCE98E91417}"/>
              </a:ext>
            </a:extLst>
          </p:cNvPr>
          <p:cNvGrpSpPr/>
          <p:nvPr/>
        </p:nvGrpSpPr>
        <p:grpSpPr>
          <a:xfrm>
            <a:off x="7891269" y="1541558"/>
            <a:ext cx="2336800" cy="4848971"/>
            <a:chOff x="7891269" y="1541558"/>
            <a:chExt cx="2336800" cy="4848971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BD3C8735-ACB7-6036-A89B-FC0753368CAD}"/>
                </a:ext>
              </a:extLst>
            </p:cNvPr>
            <p:cNvSpPr/>
            <p:nvPr/>
          </p:nvSpPr>
          <p:spPr>
            <a:xfrm>
              <a:off x="7954769" y="1564529"/>
              <a:ext cx="2235200" cy="4826000"/>
            </a:xfrm>
            <a:prstGeom prst="rect">
              <a:avLst/>
            </a:prstGeom>
            <a:noFill/>
            <a:ln w="38100">
              <a:solidFill>
                <a:srgbClr val="EA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1CF5ED2F-6FE0-AA62-693B-CEDB3EFCDD62}"/>
                </a:ext>
              </a:extLst>
            </p:cNvPr>
            <p:cNvSpPr/>
            <p:nvPr/>
          </p:nvSpPr>
          <p:spPr>
            <a:xfrm>
              <a:off x="7891269" y="1541558"/>
              <a:ext cx="2336800" cy="648461"/>
            </a:xfrm>
            <a:prstGeom prst="rect">
              <a:avLst/>
            </a:prstGeom>
            <a:solidFill>
              <a:srgbClr val="EA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dirty="0">
                  <a:latin typeface="Ubuntu" panose="020B0504030602030204" pitchFamily="34" charset="0"/>
                </a:rPr>
                <a:t>saída</a:t>
              </a:r>
            </a:p>
          </p:txBody>
        </p:sp>
        <p:pic>
          <p:nvPicPr>
            <p:cNvPr id="4104" name="Picture 8" descr="Receita de Bolo de churros">
              <a:extLst>
                <a:ext uri="{FF2B5EF4-FFF2-40B4-BE49-F238E27FC236}">
                  <a16:creationId xmlns:a16="http://schemas.microsoft.com/office/drawing/2014/main" id="{F84404FB-A246-EEEE-ECBA-4AB525543F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56" r="11369"/>
            <a:stretch/>
          </p:blipFill>
          <p:spPr bwMode="auto">
            <a:xfrm>
              <a:off x="8124582" y="2459998"/>
              <a:ext cx="1892315" cy="1261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Bolo de fubá cremoso - TudoGostoso">
              <a:extLst>
                <a:ext uri="{FF2B5EF4-FFF2-40B4-BE49-F238E27FC236}">
                  <a16:creationId xmlns:a16="http://schemas.microsoft.com/office/drawing/2014/main" id="{B891196C-7A64-5422-6186-ACFA30163D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29" t="3750" r="6760" b="8000"/>
            <a:stretch/>
          </p:blipFill>
          <p:spPr bwMode="auto">
            <a:xfrm>
              <a:off x="8075848" y="3950222"/>
              <a:ext cx="1967641" cy="1246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741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26112</TotalTime>
  <Words>602</Words>
  <Application>Microsoft Macintosh PowerPoint</Application>
  <PresentationFormat>Widescreen</PresentationFormat>
  <Paragraphs>216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Ubuntu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Jamilton Damasceno</dc:creator>
  <cp:lastModifiedBy>Jamilton Damasceno</cp:lastModifiedBy>
  <cp:revision>195</cp:revision>
  <dcterms:created xsi:type="dcterms:W3CDTF">2021-09-01T14:17:17Z</dcterms:created>
  <dcterms:modified xsi:type="dcterms:W3CDTF">2022-12-02T15:03:06Z</dcterms:modified>
</cp:coreProperties>
</file>