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402" r:id="rId2"/>
    <p:sldId id="409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9" userDrawn="1">
          <p15:clr>
            <a:srgbClr val="A4A3A4"/>
          </p15:clr>
        </p15:guide>
        <p15:guide id="2" pos="60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9073"/>
    <a:srgbClr val="FF893F"/>
    <a:srgbClr val="DF7630"/>
    <a:srgbClr val="151A20"/>
    <a:srgbClr val="F19037"/>
    <a:srgbClr val="F27727"/>
    <a:srgbClr val="A4C638"/>
    <a:srgbClr val="EA30A0"/>
    <a:srgbClr val="478AFF"/>
    <a:srgbClr val="68D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Ênfas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8603FDC-E32A-4AB5-989C-0864C3EAD2B8}" styleName="Estilo com Tema 2 - Ênfas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Estilo Médio 3 - 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87"/>
    <p:restoredTop sz="94966"/>
  </p:normalViewPr>
  <p:slideViewPr>
    <p:cSldViewPr snapToGrid="0" snapToObjects="1">
      <p:cViewPr varScale="1">
        <p:scale>
          <a:sx n="121" d="100"/>
          <a:sy n="121" d="100"/>
        </p:scale>
        <p:origin x="264" y="184"/>
      </p:cViewPr>
      <p:guideLst>
        <p:guide orient="horz" pos="3249"/>
        <p:guide pos="60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127B6-FEFD-B64C-905A-600B130952A6}" type="datetimeFigureOut">
              <a:rPr lang="pt-BR" smtClean="0"/>
              <a:t>24/06/2022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22F8D-DFF7-6C49-9E6B-882BE78094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3774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122F8D-DFF7-6C49-9E6B-882BE78094D7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516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122F8D-DFF7-6C49-9E6B-882BE78094D7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627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3BD438-9882-934A-8571-524D745B4C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712D422-69DB-C04B-B39A-4511B572A0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DC9BB29-C24D-FF48-8987-6A1EF97D4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24/06/2022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3870B5-51DC-D34D-86C2-19E3AF78D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9122B79-7E58-934D-A399-E5D1BCD10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373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BB37F3-5EFF-D947-AE00-995478111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7151BDB-DEA1-FA43-B780-8C2127BD0E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9B2A7A-0CFA-3547-8FBF-811DCDF23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24/06/2022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FFE1C96-BD6B-4847-B37B-E137A2A42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3BDEF7-A2BF-0546-B501-1B4A1DFB0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6414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8461B7C-EEF2-6842-BA28-1DEB035028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E58060B-A83B-C947-92B9-81B6560518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61B555-D076-1E49-AC92-B1C9D6B4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24/06/2022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C23B21F-A817-2B43-91E8-7AE28F2D1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C5651D6-AF27-0141-AB06-0887714CC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0510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3E1A84-D2EF-9847-9B6D-64393BA04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C27B21-4262-AD4E-982B-9F6C5DA2D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73BE2D0-46B1-0548-B581-E8608CFE1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24/06/2022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A299529-719A-714A-9ED1-32B66B99E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D949CF-F02C-9843-A061-C263C1DD5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2971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D2BBF7-91E0-C941-B206-B5CE64D08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8527C62-8B68-7348-8352-A8346E8E78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09D192-17C7-EB49-A2DB-4EFC12C59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24/06/2022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B09C91E-BD11-9843-B731-7C6BBC74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DAF6C0D-AB29-AD4E-A8E1-0DDD36692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4180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CDDC6E-C40E-3C49-BA3B-34F5A913D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1A22B1-BC6E-144F-AD11-96B535C19F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F0D7A54-E764-4341-B920-23550702E9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F8D82D1-318E-0D4B-89B3-B45CFADF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24/06/2022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43400AD-E8E2-CC4E-823F-00EE87EB4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EB9A494-08C9-D74C-910F-E5919B8B6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6520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06BF11-5858-5544-AD2B-9D2B1D7F1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146922-F035-3D46-8481-A98C1165E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E24A0B1-D438-7746-BE53-35B59B2AEF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5B8F177-55F0-F64F-8B4E-4128D57FB8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5BCB02E-5582-F44C-8F2D-CD645BB862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833C262-C716-8545-8AE9-8FD15A280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24/06/2022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570C4A2-7803-2A43-AC2A-8AD9DA91F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DD76A32-7BE4-0248-BF60-C055802C2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0097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F6931F-F62C-0F4C-81FD-D8AEB8C7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9F4E4C0-3770-9242-BF79-8ACF33993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24/06/2022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4DAD4E2-B5AB-F345-BD8A-5015F99CA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0F131C9-97E8-3D4C-973B-D8CA672B6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6145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72FF7ED-0B59-4E4B-B69F-ED8A7B303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24/06/2022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AAA3F40-1DD0-2845-9AEB-C5864E31F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C54BF8D-5115-FF4A-AEA7-283A74528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940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1CCB5F-33B5-2048-B61A-A5AA7FFA9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A0B0A3-E2BA-CC41-AF2D-6F001EC05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0DC5453-C608-7849-AD86-A17929612D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F2EFF7-93F4-0042-A796-717DC4B33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24/06/2022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0C816FC-6FAC-2F4B-8AE4-53D4C158C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3D77C3-C1DB-F44F-A03A-E4A04B7B3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337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5275D4-B7E8-4646-9CAE-A792D77B9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1EE2B52-D86C-5344-B1EE-773AF6858E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4B09971-F48B-FE48-B026-8054CC478F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61EC712-020E-494D-8F0E-9CEE3857D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24/06/2022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8FCC5A2-DD52-2947-9332-1D778EB9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0D495EC-43BF-CC41-B6F8-C26B16EE2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6100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FBCEE17-29E5-B149-811E-0C5125F55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326C707-4796-7346-BF6B-F4C6CF24B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292C38-D2A2-D14D-A1D7-C010C7E3DE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F0B8F-FCEB-1B45-A40D-F8462C96BF61}" type="datetimeFigureOut">
              <a:rPr lang="pt-BR" smtClean="0"/>
              <a:t>24/06/2022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D91F89-7C45-4E43-BDC1-8F38293822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BBE037-2831-5344-B745-AA09CE327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1816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aixaDeTexto 56">
            <a:extLst>
              <a:ext uri="{FF2B5EF4-FFF2-40B4-BE49-F238E27FC236}">
                <a16:creationId xmlns:a16="http://schemas.microsoft.com/office/drawing/2014/main" id="{84D73D9B-0C69-0340-BC3E-D71F81D49571}"/>
              </a:ext>
            </a:extLst>
          </p:cNvPr>
          <p:cNvSpPr txBox="1"/>
          <p:nvPr/>
        </p:nvSpPr>
        <p:spPr>
          <a:xfrm>
            <a:off x="838200" y="802828"/>
            <a:ext cx="72080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Evolução das linguagens de programação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8707DD09-F56D-F915-D7EE-E77C92A14BDF}"/>
              </a:ext>
            </a:extLst>
          </p:cNvPr>
          <p:cNvCxnSpPr>
            <a:stCxn id="4" idx="6"/>
          </p:cNvCxnSpPr>
          <p:nvPr/>
        </p:nvCxnSpPr>
        <p:spPr>
          <a:xfrm>
            <a:off x="1925782" y="3505620"/>
            <a:ext cx="1620981" cy="0"/>
          </a:xfrm>
          <a:prstGeom prst="line">
            <a:avLst/>
          </a:prstGeom>
          <a:ln w="38100">
            <a:solidFill>
              <a:srgbClr val="F277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Oval 92">
            <a:extLst>
              <a:ext uri="{FF2B5EF4-FFF2-40B4-BE49-F238E27FC236}">
                <a16:creationId xmlns:a16="http://schemas.microsoft.com/office/drawing/2014/main" id="{7A6F42EC-44FB-6CBE-F695-88A408B40468}"/>
              </a:ext>
            </a:extLst>
          </p:cNvPr>
          <p:cNvSpPr/>
          <p:nvPr/>
        </p:nvSpPr>
        <p:spPr>
          <a:xfrm>
            <a:off x="3546763" y="3131547"/>
            <a:ext cx="748146" cy="74814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94" name="Conector Reto 93">
            <a:extLst>
              <a:ext uri="{FF2B5EF4-FFF2-40B4-BE49-F238E27FC236}">
                <a16:creationId xmlns:a16="http://schemas.microsoft.com/office/drawing/2014/main" id="{DE2501BC-7E69-F493-4B37-70260FE3043D}"/>
              </a:ext>
            </a:extLst>
          </p:cNvPr>
          <p:cNvCxnSpPr>
            <a:stCxn id="93" idx="6"/>
          </p:cNvCxnSpPr>
          <p:nvPr/>
        </p:nvCxnSpPr>
        <p:spPr>
          <a:xfrm>
            <a:off x="4294909" y="3505620"/>
            <a:ext cx="1620981" cy="0"/>
          </a:xfrm>
          <a:prstGeom prst="line">
            <a:avLst/>
          </a:prstGeom>
          <a:ln w="38100">
            <a:solidFill>
              <a:srgbClr val="F277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94">
            <a:extLst>
              <a:ext uri="{FF2B5EF4-FFF2-40B4-BE49-F238E27FC236}">
                <a16:creationId xmlns:a16="http://schemas.microsoft.com/office/drawing/2014/main" id="{C811A1BC-8474-770A-1BD0-1EBD0088E7E6}"/>
              </a:ext>
            </a:extLst>
          </p:cNvPr>
          <p:cNvSpPr/>
          <p:nvPr/>
        </p:nvSpPr>
        <p:spPr>
          <a:xfrm>
            <a:off x="5915890" y="3131547"/>
            <a:ext cx="748146" cy="74814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96" name="Conector Reto 95">
            <a:extLst>
              <a:ext uri="{FF2B5EF4-FFF2-40B4-BE49-F238E27FC236}">
                <a16:creationId xmlns:a16="http://schemas.microsoft.com/office/drawing/2014/main" id="{BEF33607-0832-AF13-5EE6-9781A6823F46}"/>
              </a:ext>
            </a:extLst>
          </p:cNvPr>
          <p:cNvCxnSpPr>
            <a:stCxn id="95" idx="6"/>
          </p:cNvCxnSpPr>
          <p:nvPr/>
        </p:nvCxnSpPr>
        <p:spPr>
          <a:xfrm>
            <a:off x="6664036" y="3505620"/>
            <a:ext cx="1620981" cy="0"/>
          </a:xfrm>
          <a:prstGeom prst="line">
            <a:avLst/>
          </a:prstGeom>
          <a:ln w="38100">
            <a:solidFill>
              <a:srgbClr val="F277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Oval 96">
            <a:extLst>
              <a:ext uri="{FF2B5EF4-FFF2-40B4-BE49-F238E27FC236}">
                <a16:creationId xmlns:a16="http://schemas.microsoft.com/office/drawing/2014/main" id="{5922E445-9671-8104-BEE3-DF0AF0259D66}"/>
              </a:ext>
            </a:extLst>
          </p:cNvPr>
          <p:cNvSpPr/>
          <p:nvPr/>
        </p:nvSpPr>
        <p:spPr>
          <a:xfrm>
            <a:off x="8285017" y="3131547"/>
            <a:ext cx="748146" cy="74814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98" name="Conector Reto 97">
            <a:extLst>
              <a:ext uri="{FF2B5EF4-FFF2-40B4-BE49-F238E27FC236}">
                <a16:creationId xmlns:a16="http://schemas.microsoft.com/office/drawing/2014/main" id="{8695F229-8A89-E606-B6D0-A9BCD0E9CBB3}"/>
              </a:ext>
            </a:extLst>
          </p:cNvPr>
          <p:cNvCxnSpPr>
            <a:stCxn id="97" idx="6"/>
          </p:cNvCxnSpPr>
          <p:nvPr/>
        </p:nvCxnSpPr>
        <p:spPr>
          <a:xfrm>
            <a:off x="9033163" y="3505620"/>
            <a:ext cx="1620981" cy="0"/>
          </a:xfrm>
          <a:prstGeom prst="line">
            <a:avLst/>
          </a:prstGeom>
          <a:ln w="38100">
            <a:solidFill>
              <a:srgbClr val="F277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Oval 98">
            <a:extLst>
              <a:ext uri="{FF2B5EF4-FFF2-40B4-BE49-F238E27FC236}">
                <a16:creationId xmlns:a16="http://schemas.microsoft.com/office/drawing/2014/main" id="{B9782E3E-CFD5-B0AF-CE3E-3D20B94A8F5C}"/>
              </a:ext>
            </a:extLst>
          </p:cNvPr>
          <p:cNvSpPr/>
          <p:nvPr/>
        </p:nvSpPr>
        <p:spPr>
          <a:xfrm>
            <a:off x="10543308" y="3131547"/>
            <a:ext cx="748146" cy="74814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1" name="CaixaDeTexto 100">
            <a:extLst>
              <a:ext uri="{FF2B5EF4-FFF2-40B4-BE49-F238E27FC236}">
                <a16:creationId xmlns:a16="http://schemas.microsoft.com/office/drawing/2014/main" id="{A19C4B42-BDB5-E978-BA5D-D577B8A62B97}"/>
              </a:ext>
            </a:extLst>
          </p:cNvPr>
          <p:cNvSpPr txBox="1"/>
          <p:nvPr/>
        </p:nvSpPr>
        <p:spPr>
          <a:xfrm>
            <a:off x="3023754" y="4184912"/>
            <a:ext cx="1794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  <a:latin typeface="Ubuntu" panose="020B0504030602030204" pitchFamily="34" charset="0"/>
              </a:rPr>
              <a:t>Programação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  <a:latin typeface="Ubuntu" panose="020B0504030602030204" pitchFamily="34" charset="0"/>
              </a:rPr>
              <a:t>Linear</a:t>
            </a:r>
          </a:p>
        </p:txBody>
      </p:sp>
      <p:sp>
        <p:nvSpPr>
          <p:cNvPr id="102" name="CaixaDeTexto 101">
            <a:extLst>
              <a:ext uri="{FF2B5EF4-FFF2-40B4-BE49-F238E27FC236}">
                <a16:creationId xmlns:a16="http://schemas.microsoft.com/office/drawing/2014/main" id="{B32E0465-499C-F942-2DED-5E79DE300EBE}"/>
              </a:ext>
            </a:extLst>
          </p:cNvPr>
          <p:cNvSpPr txBox="1"/>
          <p:nvPr/>
        </p:nvSpPr>
        <p:spPr>
          <a:xfrm>
            <a:off x="5392881" y="4184912"/>
            <a:ext cx="1794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  <a:latin typeface="Ubuntu" panose="020B0504030602030204" pitchFamily="34" charset="0"/>
              </a:rPr>
              <a:t>Programação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  <a:latin typeface="Ubuntu" panose="020B0504030602030204" pitchFamily="34" charset="0"/>
              </a:rPr>
              <a:t>Estruturada</a:t>
            </a:r>
          </a:p>
        </p:txBody>
      </p:sp>
      <p:sp>
        <p:nvSpPr>
          <p:cNvPr id="103" name="CaixaDeTexto 102">
            <a:extLst>
              <a:ext uri="{FF2B5EF4-FFF2-40B4-BE49-F238E27FC236}">
                <a16:creationId xmlns:a16="http://schemas.microsoft.com/office/drawing/2014/main" id="{C7FB71E3-704F-7E03-5B76-4A1F2A342EEA}"/>
              </a:ext>
            </a:extLst>
          </p:cNvPr>
          <p:cNvSpPr txBox="1"/>
          <p:nvPr/>
        </p:nvSpPr>
        <p:spPr>
          <a:xfrm>
            <a:off x="7762008" y="4157203"/>
            <a:ext cx="1794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  <a:latin typeface="Ubuntu" panose="020B0504030602030204" pitchFamily="34" charset="0"/>
              </a:rPr>
              <a:t>Programação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  <a:latin typeface="Ubuntu" panose="020B0504030602030204" pitchFamily="34" charset="0"/>
              </a:rPr>
              <a:t>Modular</a:t>
            </a:r>
          </a:p>
        </p:txBody>
      </p:sp>
      <p:sp>
        <p:nvSpPr>
          <p:cNvPr id="104" name="CaixaDeTexto 103">
            <a:extLst>
              <a:ext uri="{FF2B5EF4-FFF2-40B4-BE49-F238E27FC236}">
                <a16:creationId xmlns:a16="http://schemas.microsoft.com/office/drawing/2014/main" id="{FC4C3727-4DC6-DDC4-293B-F9DE463C7215}"/>
              </a:ext>
            </a:extLst>
          </p:cNvPr>
          <p:cNvSpPr txBox="1"/>
          <p:nvPr/>
        </p:nvSpPr>
        <p:spPr>
          <a:xfrm>
            <a:off x="10020299" y="4090072"/>
            <a:ext cx="1794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  <a:latin typeface="Ubuntu" panose="020B0504030602030204" pitchFamily="34" charset="0"/>
              </a:rPr>
              <a:t>Programação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  <a:latin typeface="Ubuntu" panose="020B0504030602030204" pitchFamily="34" charset="0"/>
              </a:rPr>
              <a:t>POO</a:t>
            </a:r>
          </a:p>
        </p:txBody>
      </p:sp>
      <p:grpSp>
        <p:nvGrpSpPr>
          <p:cNvPr id="115" name="Agrupar 114">
            <a:extLst>
              <a:ext uri="{FF2B5EF4-FFF2-40B4-BE49-F238E27FC236}">
                <a16:creationId xmlns:a16="http://schemas.microsoft.com/office/drawing/2014/main" id="{42D7B33E-166C-4004-D0D9-0672100ACB64}"/>
              </a:ext>
            </a:extLst>
          </p:cNvPr>
          <p:cNvGrpSpPr/>
          <p:nvPr/>
        </p:nvGrpSpPr>
        <p:grpSpPr>
          <a:xfrm>
            <a:off x="637310" y="3131547"/>
            <a:ext cx="1794163" cy="3075291"/>
            <a:chOff x="637310" y="3131547"/>
            <a:chExt cx="1794163" cy="3075291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3A327910-4FD0-2DC6-62B5-7057682A64DD}"/>
                </a:ext>
              </a:extLst>
            </p:cNvPr>
            <p:cNvSpPr/>
            <p:nvPr/>
          </p:nvSpPr>
          <p:spPr>
            <a:xfrm>
              <a:off x="1177636" y="3131547"/>
              <a:ext cx="748146" cy="74814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0" name="CaixaDeTexto 99">
              <a:extLst>
                <a:ext uri="{FF2B5EF4-FFF2-40B4-BE49-F238E27FC236}">
                  <a16:creationId xmlns:a16="http://schemas.microsoft.com/office/drawing/2014/main" id="{8222E3E9-3D48-638B-8E80-7359C4EAEDDD}"/>
                </a:ext>
              </a:extLst>
            </p:cNvPr>
            <p:cNvSpPr txBox="1"/>
            <p:nvPr/>
          </p:nvSpPr>
          <p:spPr>
            <a:xfrm>
              <a:off x="637310" y="4157203"/>
              <a:ext cx="179416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dirty="0">
                  <a:solidFill>
                    <a:schemeClr val="bg1"/>
                  </a:solidFill>
                  <a:latin typeface="Ubuntu" panose="020B0504030602030204" pitchFamily="34" charset="0"/>
                </a:rPr>
                <a:t>Programação</a:t>
              </a:r>
            </a:p>
            <a:p>
              <a:pPr algn="ctr"/>
              <a:r>
                <a:rPr lang="pt-BR" sz="2000" dirty="0">
                  <a:solidFill>
                    <a:schemeClr val="bg1"/>
                  </a:solidFill>
                  <a:latin typeface="Ubuntu" panose="020B0504030602030204" pitchFamily="34" charset="0"/>
                </a:rPr>
                <a:t>Baixo nível</a:t>
              </a:r>
            </a:p>
          </p:txBody>
        </p:sp>
        <p:grpSp>
          <p:nvGrpSpPr>
            <p:cNvPr id="9" name="Agrupar 8">
              <a:extLst>
                <a:ext uri="{FF2B5EF4-FFF2-40B4-BE49-F238E27FC236}">
                  <a16:creationId xmlns:a16="http://schemas.microsoft.com/office/drawing/2014/main" id="{2928D3DA-FD83-D922-EF08-9AE4912E1D51}"/>
                </a:ext>
              </a:extLst>
            </p:cNvPr>
            <p:cNvGrpSpPr/>
            <p:nvPr/>
          </p:nvGrpSpPr>
          <p:grpSpPr>
            <a:xfrm>
              <a:off x="1011382" y="5029202"/>
              <a:ext cx="1066800" cy="1177636"/>
              <a:chOff x="1011382" y="4724400"/>
              <a:chExt cx="1066800" cy="1177636"/>
            </a:xfrm>
          </p:grpSpPr>
          <p:sp>
            <p:nvSpPr>
              <p:cNvPr id="8" name="Retângulo Arredondado 7">
                <a:extLst>
                  <a:ext uri="{FF2B5EF4-FFF2-40B4-BE49-F238E27FC236}">
                    <a16:creationId xmlns:a16="http://schemas.microsoft.com/office/drawing/2014/main" id="{C26DC0C5-4A59-866D-2FE5-FC66BE62F1DA}"/>
                  </a:ext>
                </a:extLst>
              </p:cNvPr>
              <p:cNvSpPr/>
              <p:nvPr/>
            </p:nvSpPr>
            <p:spPr>
              <a:xfrm>
                <a:off x="1011382" y="4724400"/>
                <a:ext cx="1066800" cy="1177636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pic>
            <p:nvPicPr>
              <p:cNvPr id="105" name="Google Shape;152;p27" descr="programacao-baixo-nivel.png">
                <a:extLst>
                  <a:ext uri="{FF2B5EF4-FFF2-40B4-BE49-F238E27FC236}">
                    <a16:creationId xmlns:a16="http://schemas.microsoft.com/office/drawing/2014/main" id="{2091DFC1-AC4B-0B9A-57A4-4B8BD9D215EB}"/>
                  </a:ext>
                </a:extLst>
              </p:cNvPr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141306" y="4842622"/>
                <a:ext cx="820805" cy="945552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111" name="Agrupar 110">
            <a:extLst>
              <a:ext uri="{FF2B5EF4-FFF2-40B4-BE49-F238E27FC236}">
                <a16:creationId xmlns:a16="http://schemas.microsoft.com/office/drawing/2014/main" id="{E0F4EF82-1AFD-D6B1-2803-37A089FBBE92}"/>
              </a:ext>
            </a:extLst>
          </p:cNvPr>
          <p:cNvGrpSpPr/>
          <p:nvPr/>
        </p:nvGrpSpPr>
        <p:grpSpPr>
          <a:xfrm>
            <a:off x="3110345" y="1697244"/>
            <a:ext cx="1620981" cy="1087132"/>
            <a:chOff x="3110345" y="1697244"/>
            <a:chExt cx="1620981" cy="1087132"/>
          </a:xfrm>
        </p:grpSpPr>
        <p:sp>
          <p:nvSpPr>
            <p:cNvPr id="106" name="Retângulo Arredondado 105">
              <a:extLst>
                <a:ext uri="{FF2B5EF4-FFF2-40B4-BE49-F238E27FC236}">
                  <a16:creationId xmlns:a16="http://schemas.microsoft.com/office/drawing/2014/main" id="{EAF45FF7-60F6-D35D-4B40-C35ECEC13419}"/>
                </a:ext>
              </a:extLst>
            </p:cNvPr>
            <p:cNvSpPr/>
            <p:nvPr/>
          </p:nvSpPr>
          <p:spPr>
            <a:xfrm>
              <a:off x="3110345" y="1697244"/>
              <a:ext cx="1620981" cy="10871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07" name="Google Shape;164;p27">
              <a:extLst>
                <a:ext uri="{FF2B5EF4-FFF2-40B4-BE49-F238E27FC236}">
                  <a16:creationId xmlns:a16="http://schemas.microsoft.com/office/drawing/2014/main" id="{F8429D4C-EF25-8A39-CB7E-812CEAEED069}"/>
                </a:ext>
              </a:extLst>
            </p:cNvPr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282870" y="1872268"/>
              <a:ext cx="1275930" cy="737084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10" name="Agrupar 109">
            <a:extLst>
              <a:ext uri="{FF2B5EF4-FFF2-40B4-BE49-F238E27FC236}">
                <a16:creationId xmlns:a16="http://schemas.microsoft.com/office/drawing/2014/main" id="{23FF60DF-703B-A5DF-7BD5-1C56237F406E}"/>
              </a:ext>
            </a:extLst>
          </p:cNvPr>
          <p:cNvGrpSpPr/>
          <p:nvPr/>
        </p:nvGrpSpPr>
        <p:grpSpPr>
          <a:xfrm>
            <a:off x="4935680" y="5179911"/>
            <a:ext cx="1960420" cy="1087132"/>
            <a:chOff x="5479471" y="5198017"/>
            <a:chExt cx="1960420" cy="1087132"/>
          </a:xfrm>
        </p:grpSpPr>
        <p:sp>
          <p:nvSpPr>
            <p:cNvPr id="108" name="Retângulo Arredondado 107">
              <a:extLst>
                <a:ext uri="{FF2B5EF4-FFF2-40B4-BE49-F238E27FC236}">
                  <a16:creationId xmlns:a16="http://schemas.microsoft.com/office/drawing/2014/main" id="{FAF699C3-150D-A6FD-090D-39D4BF9A913B}"/>
                </a:ext>
              </a:extLst>
            </p:cNvPr>
            <p:cNvSpPr/>
            <p:nvPr/>
          </p:nvSpPr>
          <p:spPr>
            <a:xfrm>
              <a:off x="5479471" y="5198017"/>
              <a:ext cx="1960420" cy="10871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09" name="Google Shape;159;p27">
              <a:extLst>
                <a:ext uri="{FF2B5EF4-FFF2-40B4-BE49-F238E27FC236}">
                  <a16:creationId xmlns:a16="http://schemas.microsoft.com/office/drawing/2014/main" id="{25ED5052-6E77-F353-C891-6B9E3F281139}"/>
                </a:ext>
              </a:extLst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5641256" y="5373041"/>
              <a:ext cx="1636850" cy="737084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14" name="Agrupar 113">
            <a:extLst>
              <a:ext uri="{FF2B5EF4-FFF2-40B4-BE49-F238E27FC236}">
                <a16:creationId xmlns:a16="http://schemas.microsoft.com/office/drawing/2014/main" id="{3DDD014F-C17E-CD10-E740-4C07BC2AEAD2}"/>
              </a:ext>
            </a:extLst>
          </p:cNvPr>
          <p:cNvGrpSpPr/>
          <p:nvPr/>
        </p:nvGrpSpPr>
        <p:grpSpPr>
          <a:xfrm>
            <a:off x="7762008" y="1746395"/>
            <a:ext cx="1960420" cy="1087132"/>
            <a:chOff x="6937048" y="1698270"/>
            <a:chExt cx="1960420" cy="1087132"/>
          </a:xfrm>
        </p:grpSpPr>
        <p:sp>
          <p:nvSpPr>
            <p:cNvPr id="113" name="Retângulo Arredondado 112">
              <a:extLst>
                <a:ext uri="{FF2B5EF4-FFF2-40B4-BE49-F238E27FC236}">
                  <a16:creationId xmlns:a16="http://schemas.microsoft.com/office/drawing/2014/main" id="{44254D1B-AD6D-0DD5-F3B5-41439535784C}"/>
                </a:ext>
              </a:extLst>
            </p:cNvPr>
            <p:cNvSpPr/>
            <p:nvPr/>
          </p:nvSpPr>
          <p:spPr>
            <a:xfrm>
              <a:off x="6937048" y="1698270"/>
              <a:ext cx="1960420" cy="10871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12" name="Google Shape;169;p27">
              <a:extLst>
                <a:ext uri="{FF2B5EF4-FFF2-40B4-BE49-F238E27FC236}">
                  <a16:creationId xmlns:a16="http://schemas.microsoft.com/office/drawing/2014/main" id="{02DF2171-BCC6-7A22-4B3C-8786FAA9E81B}"/>
                </a:ext>
              </a:extLst>
            </p:cNvPr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7104305" y="1891206"/>
              <a:ext cx="1626683" cy="72691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" name="Agrupar 2">
            <a:extLst>
              <a:ext uri="{FF2B5EF4-FFF2-40B4-BE49-F238E27FC236}">
                <a16:creationId xmlns:a16="http://schemas.microsoft.com/office/drawing/2014/main" id="{EFB85E47-7E91-422D-24A6-F45F1EE3F237}"/>
              </a:ext>
            </a:extLst>
          </p:cNvPr>
          <p:cNvGrpSpPr/>
          <p:nvPr/>
        </p:nvGrpSpPr>
        <p:grpSpPr>
          <a:xfrm>
            <a:off x="7443010" y="5385562"/>
            <a:ext cx="2112938" cy="525460"/>
            <a:chOff x="7609490" y="5352021"/>
            <a:chExt cx="3352800" cy="833797"/>
          </a:xfrm>
        </p:grpSpPr>
        <p:sp>
          <p:nvSpPr>
            <p:cNvPr id="2" name="Retângulo Arredondado 1">
              <a:extLst>
                <a:ext uri="{FF2B5EF4-FFF2-40B4-BE49-F238E27FC236}">
                  <a16:creationId xmlns:a16="http://schemas.microsoft.com/office/drawing/2014/main" id="{B9872E38-59F0-23E3-88E2-E86F188DF4C9}"/>
                </a:ext>
              </a:extLst>
            </p:cNvPr>
            <p:cNvSpPr/>
            <p:nvPr/>
          </p:nvSpPr>
          <p:spPr>
            <a:xfrm>
              <a:off x="7609490" y="5352021"/>
              <a:ext cx="3352800" cy="833797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4AC89A0A-4006-1391-5209-E2D8547111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65113" y="5432692"/>
              <a:ext cx="3043787" cy="6765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33" name="Conector de Seta Reta 32">
            <a:extLst>
              <a:ext uri="{FF2B5EF4-FFF2-40B4-BE49-F238E27FC236}">
                <a16:creationId xmlns:a16="http://schemas.microsoft.com/office/drawing/2014/main" id="{12FBB6EC-05DB-3572-2632-7F8CC7D8CF66}"/>
              </a:ext>
            </a:extLst>
          </p:cNvPr>
          <p:cNvCxnSpPr>
            <a:cxnSpLocks/>
          </p:cNvCxnSpPr>
          <p:nvPr/>
        </p:nvCxnSpPr>
        <p:spPr>
          <a:xfrm flipV="1">
            <a:off x="9279081" y="4561490"/>
            <a:ext cx="1052588" cy="793445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de Seta Reta 34">
            <a:extLst>
              <a:ext uri="{FF2B5EF4-FFF2-40B4-BE49-F238E27FC236}">
                <a16:creationId xmlns:a16="http://schemas.microsoft.com/office/drawing/2014/main" id="{7EFDE166-D5A1-E0E5-9CAE-9CD8F6FC7CE2}"/>
              </a:ext>
            </a:extLst>
          </p:cNvPr>
          <p:cNvCxnSpPr>
            <a:cxnSpLocks/>
          </p:cNvCxnSpPr>
          <p:nvPr/>
        </p:nvCxnSpPr>
        <p:spPr>
          <a:xfrm flipH="1" flipV="1">
            <a:off x="7111202" y="4797958"/>
            <a:ext cx="1253836" cy="581113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028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aixaDeTexto 56">
            <a:extLst>
              <a:ext uri="{FF2B5EF4-FFF2-40B4-BE49-F238E27FC236}">
                <a16:creationId xmlns:a16="http://schemas.microsoft.com/office/drawing/2014/main" id="{84D73D9B-0C69-0340-BC3E-D71F81D49571}"/>
              </a:ext>
            </a:extLst>
          </p:cNvPr>
          <p:cNvSpPr txBox="1"/>
          <p:nvPr/>
        </p:nvSpPr>
        <p:spPr>
          <a:xfrm>
            <a:off x="838200" y="802828"/>
            <a:ext cx="77668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err="1">
                <a:solidFill>
                  <a:srgbClr val="F27727"/>
                </a:solidFill>
                <a:latin typeface="Ubuntu" panose="020B0504030602030204" pitchFamily="34" charset="0"/>
              </a:rPr>
              <a:t>Kotlin</a:t>
            </a:r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 utiliza os paradigmas de programação</a:t>
            </a:r>
          </a:p>
        </p:txBody>
      </p:sp>
      <p:sp>
        <p:nvSpPr>
          <p:cNvPr id="10" name="Retângulo Arredondado 9">
            <a:extLst>
              <a:ext uri="{FF2B5EF4-FFF2-40B4-BE49-F238E27FC236}">
                <a16:creationId xmlns:a16="http://schemas.microsoft.com/office/drawing/2014/main" id="{DCA4AE68-C356-B24D-DFE7-A1B498F36EF0}"/>
              </a:ext>
            </a:extLst>
          </p:cNvPr>
          <p:cNvSpPr/>
          <p:nvPr/>
        </p:nvSpPr>
        <p:spPr>
          <a:xfrm>
            <a:off x="1076441" y="1883196"/>
            <a:ext cx="1431232" cy="693750"/>
          </a:xfrm>
          <a:prstGeom prst="roundRect">
            <a:avLst/>
          </a:prstGeom>
          <a:solidFill>
            <a:srgbClr val="FF89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/>
              <a:t>POO</a:t>
            </a:r>
          </a:p>
        </p:txBody>
      </p:sp>
      <p:sp>
        <p:nvSpPr>
          <p:cNvPr id="12" name="Retângulo Arredondado 11">
            <a:extLst>
              <a:ext uri="{FF2B5EF4-FFF2-40B4-BE49-F238E27FC236}">
                <a16:creationId xmlns:a16="http://schemas.microsoft.com/office/drawing/2014/main" id="{73703D37-B5AD-7CCD-CFFB-E937DD044D79}"/>
              </a:ext>
            </a:extLst>
          </p:cNvPr>
          <p:cNvSpPr/>
          <p:nvPr/>
        </p:nvSpPr>
        <p:spPr>
          <a:xfrm>
            <a:off x="1076440" y="3244419"/>
            <a:ext cx="1845435" cy="693750"/>
          </a:xfrm>
          <a:prstGeom prst="roundRect">
            <a:avLst/>
          </a:prstGeom>
          <a:solidFill>
            <a:srgbClr val="FF89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/>
              <a:t>Funcional</a:t>
            </a:r>
          </a:p>
        </p:txBody>
      </p:sp>
      <p:cxnSp>
        <p:nvCxnSpPr>
          <p:cNvPr id="13" name="Conector de Seta Reta 12">
            <a:extLst>
              <a:ext uri="{FF2B5EF4-FFF2-40B4-BE49-F238E27FC236}">
                <a16:creationId xmlns:a16="http://schemas.microsoft.com/office/drawing/2014/main" id="{C561B07A-F1E6-30C1-8171-711E96799807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2507673" y="2230071"/>
            <a:ext cx="1482436" cy="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>
            <a:extLst>
              <a:ext uri="{FF2B5EF4-FFF2-40B4-BE49-F238E27FC236}">
                <a16:creationId xmlns:a16="http://schemas.microsoft.com/office/drawing/2014/main" id="{360333D2-40A9-ED52-0FB8-75936360426F}"/>
              </a:ext>
            </a:extLst>
          </p:cNvPr>
          <p:cNvCxnSpPr>
            <a:cxnSpLocks/>
          </p:cNvCxnSpPr>
          <p:nvPr/>
        </p:nvCxnSpPr>
        <p:spPr>
          <a:xfrm>
            <a:off x="2921875" y="3591294"/>
            <a:ext cx="1482436" cy="0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2DCE9C6-8C06-2353-0B22-3D6B26EFB458}"/>
              </a:ext>
            </a:extLst>
          </p:cNvPr>
          <p:cNvSpPr txBox="1"/>
          <p:nvPr/>
        </p:nvSpPr>
        <p:spPr>
          <a:xfrm>
            <a:off x="4179469" y="1953072"/>
            <a:ext cx="490911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solidFill>
                  <a:schemeClr val="bg1"/>
                </a:solidFill>
                <a:latin typeface="Ubuntu" panose="020B0504030602030204" pitchFamily="34" charset="0"/>
              </a:rPr>
              <a:t>P</a:t>
            </a:r>
            <a:r>
              <a:rPr lang="pt-BR" sz="2000" dirty="0">
                <a:solidFill>
                  <a:schemeClr val="bg1"/>
                </a:solidFill>
                <a:latin typeface="Ubuntu" panose="020B0504030602030204" pitchFamily="34" charset="0"/>
              </a:rPr>
              <a:t>rogramação </a:t>
            </a:r>
            <a:r>
              <a:rPr lang="pt-BR" sz="3000" dirty="0">
                <a:solidFill>
                  <a:schemeClr val="bg1"/>
                </a:solidFill>
                <a:latin typeface="Ubuntu" panose="020B0504030602030204" pitchFamily="34" charset="0"/>
              </a:rPr>
              <a:t>O</a:t>
            </a:r>
            <a:r>
              <a:rPr lang="pt-BR" sz="2000" dirty="0">
                <a:solidFill>
                  <a:schemeClr val="bg1"/>
                </a:solidFill>
                <a:latin typeface="Ubuntu" panose="020B0504030602030204" pitchFamily="34" charset="0"/>
              </a:rPr>
              <a:t>rientada a </a:t>
            </a:r>
            <a:r>
              <a:rPr lang="pt-BR" sz="3000" dirty="0">
                <a:solidFill>
                  <a:schemeClr val="bg1"/>
                </a:solidFill>
                <a:latin typeface="Ubuntu" panose="020B0504030602030204" pitchFamily="34" charset="0"/>
              </a:rPr>
              <a:t>O</a:t>
            </a:r>
            <a:r>
              <a:rPr lang="pt-BR" sz="2000" dirty="0">
                <a:solidFill>
                  <a:schemeClr val="bg1"/>
                </a:solidFill>
                <a:latin typeface="Ubuntu" panose="020B0504030602030204" pitchFamily="34" charset="0"/>
              </a:rPr>
              <a:t>bjetos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8883661-5A14-BFC6-DDE3-D28D2D5741C7}"/>
              </a:ext>
            </a:extLst>
          </p:cNvPr>
          <p:cNvSpPr txBox="1"/>
          <p:nvPr/>
        </p:nvSpPr>
        <p:spPr>
          <a:xfrm>
            <a:off x="4515799" y="3276703"/>
            <a:ext cx="490911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solidFill>
                  <a:schemeClr val="bg1"/>
                </a:solidFill>
                <a:latin typeface="Ubuntu" panose="020B0504030602030204" pitchFamily="34" charset="0"/>
              </a:rPr>
              <a:t>Orientado a funções</a:t>
            </a:r>
            <a:endParaRPr lang="pt-BR" sz="2000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7979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27563</TotalTime>
  <Words>33</Words>
  <Application>Microsoft Macintosh PowerPoint</Application>
  <PresentationFormat>Widescreen</PresentationFormat>
  <Paragraphs>18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Ubuntu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Jamilton Damasceno</dc:creator>
  <cp:lastModifiedBy>Jamilton Damasceno</cp:lastModifiedBy>
  <cp:revision>203</cp:revision>
  <dcterms:created xsi:type="dcterms:W3CDTF">2021-09-01T14:17:17Z</dcterms:created>
  <dcterms:modified xsi:type="dcterms:W3CDTF">2022-06-24T17:15:01Z</dcterms:modified>
</cp:coreProperties>
</file>