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415" r:id="rId2"/>
    <p:sldId id="416" r:id="rId3"/>
    <p:sldId id="417" r:id="rId4"/>
    <p:sldId id="414" r:id="rId5"/>
    <p:sldId id="424" r:id="rId6"/>
    <p:sldId id="426" r:id="rId7"/>
    <p:sldId id="427" r:id="rId8"/>
    <p:sldId id="428" r:id="rId9"/>
    <p:sldId id="37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  <p15:guide id="2" pos="6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3F"/>
    <a:srgbClr val="F27727"/>
    <a:srgbClr val="E39073"/>
    <a:srgbClr val="DF7630"/>
    <a:srgbClr val="151A20"/>
    <a:srgbClr val="F19037"/>
    <a:srgbClr val="A4C638"/>
    <a:srgbClr val="EA30A0"/>
    <a:srgbClr val="478AFF"/>
    <a:srgbClr val="68D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966"/>
  </p:normalViewPr>
  <p:slideViewPr>
    <p:cSldViewPr snapToGrid="0" snapToObjects="1">
      <p:cViewPr varScale="1">
        <p:scale>
          <a:sx n="109" d="100"/>
          <a:sy n="109" d="100"/>
        </p:scale>
        <p:origin x="216" y="456"/>
      </p:cViewPr>
      <p:guideLst>
        <p:guide orient="horz" pos="3249"/>
        <p:guide pos="60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127B6-FEFD-B64C-905A-600B130952A6}" type="datetimeFigureOut">
              <a:rPr lang="pt-BR" smtClean="0"/>
              <a:t>07/07/2022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22F8D-DFF7-6C49-9E6B-882BE7809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774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56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889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992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1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34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983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726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462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89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BD438-9882-934A-8571-524D745B4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12D422-69DB-C04B-B39A-4511B572A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C9BB29-C24D-FF48-8987-6A1EF97D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0B8F-FCEB-1B45-A40D-F8462C96BF61}" type="datetimeFigureOut">
              <a:rPr lang="pt-BR" smtClean="0"/>
              <a:t>07/07/2022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3870B5-51DC-D34D-86C2-19E3AF78D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122B79-7E58-934D-A399-E5D1BCD1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1E4-28DC-7648-91F0-AF3BEF3B8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73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B37F3-5EFF-D947-AE00-99547811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7151BDB-DEA1-FA43-B780-8C2127BD0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9B2A7A-0CFA-3547-8FBF-811DCDF2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0B8F-FCEB-1B45-A40D-F8462C96BF61}" type="datetimeFigureOut">
              <a:rPr lang="pt-BR" smtClean="0"/>
              <a:t>07/07/2022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FE1C96-BD6B-4847-B37B-E137A2A4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3BDEF7-A2BF-0546-B501-1B4A1DFB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1E4-28DC-7648-91F0-AF3BEF3B8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41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461B7C-EEF2-6842-BA28-1DEB03502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E58060B-A83B-C947-92B9-81B656051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61B555-D076-1E49-AC92-B1C9D6B4F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0B8F-FCEB-1B45-A40D-F8462C96BF61}" type="datetimeFigureOut">
              <a:rPr lang="pt-BR" smtClean="0"/>
              <a:t>07/07/2022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23B21F-A817-2B43-91E8-7AE28F2D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5651D6-AF27-0141-AB06-0887714C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1E4-28DC-7648-91F0-AF3BEF3B8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51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E1A84-D2EF-9847-9B6D-64393BA04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C27B21-4262-AD4E-982B-9F6C5DA2D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BE2D0-46B1-0548-B581-E8608CFE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0B8F-FCEB-1B45-A40D-F8462C96BF61}" type="datetimeFigureOut">
              <a:rPr lang="pt-BR" smtClean="0"/>
              <a:t>07/07/2022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299529-719A-714A-9ED1-32B66B99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D949CF-F02C-9843-A061-C263C1DD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1E4-28DC-7648-91F0-AF3BEF3B8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97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2BBF7-91E0-C941-B206-B5CE64D08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527C62-8B68-7348-8352-A8346E8E7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09D192-17C7-EB49-A2DB-4EFC12C59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0B8F-FCEB-1B45-A40D-F8462C96BF61}" type="datetimeFigureOut">
              <a:rPr lang="pt-BR" smtClean="0"/>
              <a:t>07/07/2022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09C91E-BD11-9843-B731-7C6BBC74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AF6C0D-AB29-AD4E-A8E1-0DDD3669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1E4-28DC-7648-91F0-AF3BEF3B8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8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DDC6E-C40E-3C49-BA3B-34F5A913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1A22B1-BC6E-144F-AD11-96B535C19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0D7A54-E764-4341-B920-23550702E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8D82D1-318E-0D4B-89B3-B45CFADF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0B8F-FCEB-1B45-A40D-F8462C96BF61}" type="datetimeFigureOut">
              <a:rPr lang="pt-BR" smtClean="0"/>
              <a:t>07/07/2022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3400AD-E8E2-CC4E-823F-00EE87EB4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B9A494-08C9-D74C-910F-E5919B8B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1E4-28DC-7648-91F0-AF3BEF3B8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52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6BF11-5858-5544-AD2B-9D2B1D7F1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146922-F035-3D46-8481-A98C1165E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24A0B1-D438-7746-BE53-35B59B2AE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5B8F177-55F0-F64F-8B4E-4128D57FB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5BCB02E-5582-F44C-8F2D-CD645BB86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833C262-C716-8545-8AE9-8FD15A28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0B8F-FCEB-1B45-A40D-F8462C96BF61}" type="datetimeFigureOut">
              <a:rPr lang="pt-BR" smtClean="0"/>
              <a:t>07/07/2022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570C4A2-7803-2A43-AC2A-8AD9DA91F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DD76A32-7BE4-0248-BF60-C055802C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1E4-28DC-7648-91F0-AF3BEF3B8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09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6931F-F62C-0F4C-81FD-D8AEB8C7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F4E4C0-3770-9242-BF79-8ACF33993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0B8F-FCEB-1B45-A40D-F8462C96BF61}" type="datetimeFigureOut">
              <a:rPr lang="pt-BR" smtClean="0"/>
              <a:t>07/07/2022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DAD4E2-B5AB-F345-BD8A-5015F99C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0F131C9-97E8-3D4C-973B-D8CA672B6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1E4-28DC-7648-91F0-AF3BEF3B8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14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72FF7ED-0B59-4E4B-B69F-ED8A7B30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0B8F-FCEB-1B45-A40D-F8462C96BF61}" type="datetimeFigureOut">
              <a:rPr lang="pt-BR" smtClean="0"/>
              <a:t>07/07/2022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AA3F40-1DD0-2845-9AEB-C5864E31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54BF8D-5115-FF4A-AEA7-283A74528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1E4-28DC-7648-91F0-AF3BEF3B8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94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CCB5F-33B5-2048-B61A-A5AA7FFA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A0B0A3-E2BA-CC41-AF2D-6F001EC05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DC5453-C608-7849-AD86-A17929612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F2EFF7-93F4-0042-A796-717DC4B33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0B8F-FCEB-1B45-A40D-F8462C96BF61}" type="datetimeFigureOut">
              <a:rPr lang="pt-BR" smtClean="0"/>
              <a:t>07/07/2022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C816FC-6FAC-2F4B-8AE4-53D4C158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3D77C3-C1DB-F44F-A03A-E4A04B7B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1E4-28DC-7648-91F0-AF3BEF3B8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37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275D4-B7E8-4646-9CAE-A792D77B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1EE2B52-D86C-5344-B1EE-773AF6858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B09971-F48B-FE48-B026-8054CC478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1EC712-020E-494D-8F0E-9CEE3857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0B8F-FCEB-1B45-A40D-F8462C96BF61}" type="datetimeFigureOut">
              <a:rPr lang="pt-BR" smtClean="0"/>
              <a:t>07/07/2022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FCC5A2-DD52-2947-9332-1D778EB9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D495EC-43BF-CC41-B6F8-C26B16EE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1E4-28DC-7648-91F0-AF3BEF3B8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10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FBCEE17-29E5-B149-811E-0C5125F5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26C707-4796-7346-BF6B-F4C6CF24B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292C38-D2A2-D14D-A1D7-C010C7E3D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F0B8F-FCEB-1B45-A40D-F8462C96BF61}" type="datetimeFigureOut">
              <a:rPr lang="pt-BR" smtClean="0"/>
              <a:t>07/07/2022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D91F89-7C45-4E43-BDC1-8F3829382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BBE037-2831-5344-B745-AA09CE327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AF1E4-28DC-7648-91F0-AF3BEF3B8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81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8581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Pilares da orientação a objetos - Encapsulamento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2650303-B38C-EED0-D445-2A676525A3F3}"/>
              </a:ext>
            </a:extLst>
          </p:cNvPr>
          <p:cNvSpPr txBox="1"/>
          <p:nvPr/>
        </p:nvSpPr>
        <p:spPr>
          <a:xfrm>
            <a:off x="838200" y="1813728"/>
            <a:ext cx="9850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Esconder detalhes da implementação, dando mais segurança a sua aplicação. O Encapsulamento serve para controlar o acesso aos atributos e métodos de uma classe.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14879E9-F6D8-E941-E62A-F9754A745046}"/>
              </a:ext>
            </a:extLst>
          </p:cNvPr>
          <p:cNvGrpSpPr/>
          <p:nvPr/>
        </p:nvGrpSpPr>
        <p:grpSpPr>
          <a:xfrm>
            <a:off x="838200" y="3212310"/>
            <a:ext cx="8125326" cy="2674419"/>
            <a:chOff x="838200" y="3056021"/>
            <a:chExt cx="9111916" cy="2999151"/>
          </a:xfrm>
        </p:grpSpPr>
        <p:sp>
          <p:nvSpPr>
            <p:cNvPr id="4" name="Retângulo Arredondado 3">
              <a:extLst>
                <a:ext uri="{FF2B5EF4-FFF2-40B4-BE49-F238E27FC236}">
                  <a16:creationId xmlns:a16="http://schemas.microsoft.com/office/drawing/2014/main" id="{7C22D636-F806-D422-7189-E26E02BE0DA5}"/>
                </a:ext>
              </a:extLst>
            </p:cNvPr>
            <p:cNvSpPr/>
            <p:nvPr/>
          </p:nvSpPr>
          <p:spPr>
            <a:xfrm>
              <a:off x="838200" y="3056021"/>
              <a:ext cx="9111916" cy="299915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" name="Imagem 2" descr="Ícone&#10;&#10;Descrição gerada automaticamente">
              <a:extLst>
                <a:ext uri="{FF2B5EF4-FFF2-40B4-BE49-F238E27FC236}">
                  <a16:creationId xmlns:a16="http://schemas.microsoft.com/office/drawing/2014/main" id="{A3D48CAB-C7F2-9B0B-1546-0633363CA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6158" y="3190346"/>
              <a:ext cx="8636000" cy="273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616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5987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Não precisa conhecer os detalhes!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1D1953C-9452-B7FA-5581-06B8D3844D6D}"/>
              </a:ext>
            </a:extLst>
          </p:cNvPr>
          <p:cNvGrpSpPr/>
          <p:nvPr/>
        </p:nvGrpSpPr>
        <p:grpSpPr>
          <a:xfrm>
            <a:off x="838200" y="1571925"/>
            <a:ext cx="8943474" cy="4759974"/>
            <a:chOff x="693820" y="1563984"/>
            <a:chExt cx="9087853" cy="4836816"/>
          </a:xfrm>
        </p:grpSpPr>
        <p:sp>
          <p:nvSpPr>
            <p:cNvPr id="9" name="Retângulo Arredondado 8">
              <a:extLst>
                <a:ext uri="{FF2B5EF4-FFF2-40B4-BE49-F238E27FC236}">
                  <a16:creationId xmlns:a16="http://schemas.microsoft.com/office/drawing/2014/main" id="{4E5AD712-36F6-8C60-EB33-11E2A19A6AC9}"/>
                </a:ext>
              </a:extLst>
            </p:cNvPr>
            <p:cNvSpPr/>
            <p:nvPr/>
          </p:nvSpPr>
          <p:spPr>
            <a:xfrm>
              <a:off x="693820" y="1563984"/>
              <a:ext cx="9087853" cy="4836816"/>
            </a:xfrm>
            <a:prstGeom prst="roundRect">
              <a:avLst>
                <a:gd name="adj" fmla="val 646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 descr="Tela de jogo de vídeo game&#10;&#10;Descrição gerada automaticamente com confiança média">
              <a:extLst>
                <a:ext uri="{FF2B5EF4-FFF2-40B4-BE49-F238E27FC236}">
                  <a16:creationId xmlns:a16="http://schemas.microsoft.com/office/drawing/2014/main" id="{1D99DD24-249B-A654-D889-6C4CDCDC1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428" y="1815928"/>
              <a:ext cx="8719072" cy="4239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90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5987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Não precisa conhecer os detalhes!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D76CF05-34E1-B2E8-FDA4-B9459053B40D}"/>
              </a:ext>
            </a:extLst>
          </p:cNvPr>
          <p:cNvGrpSpPr/>
          <p:nvPr/>
        </p:nvGrpSpPr>
        <p:grpSpPr>
          <a:xfrm>
            <a:off x="838200" y="1861136"/>
            <a:ext cx="9472863" cy="3296652"/>
            <a:chOff x="838199" y="2225842"/>
            <a:chExt cx="9472863" cy="3296652"/>
          </a:xfrm>
        </p:grpSpPr>
        <p:sp>
          <p:nvSpPr>
            <p:cNvPr id="9" name="Retângulo Arredondado 8">
              <a:extLst>
                <a:ext uri="{FF2B5EF4-FFF2-40B4-BE49-F238E27FC236}">
                  <a16:creationId xmlns:a16="http://schemas.microsoft.com/office/drawing/2014/main" id="{4E5AD712-36F6-8C60-EB33-11E2A19A6AC9}"/>
                </a:ext>
              </a:extLst>
            </p:cNvPr>
            <p:cNvSpPr/>
            <p:nvPr/>
          </p:nvSpPr>
          <p:spPr>
            <a:xfrm>
              <a:off x="838199" y="2225842"/>
              <a:ext cx="9472863" cy="3296652"/>
            </a:xfrm>
            <a:prstGeom prst="roundRect">
              <a:avLst>
                <a:gd name="adj" fmla="val 646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" name="Imagem 2" descr="Diagrama&#10;&#10;Descrição gerada automaticamente">
              <a:extLst>
                <a:ext uri="{FF2B5EF4-FFF2-40B4-BE49-F238E27FC236}">
                  <a16:creationId xmlns:a16="http://schemas.microsoft.com/office/drawing/2014/main" id="{36DC462B-DD07-2AD1-6CFE-84C08E512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8409" y="2421362"/>
              <a:ext cx="9312442" cy="2905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325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4389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Modificadores de acesso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DCA4AE68-C356-B24D-DFE7-A1B498F36EF0}"/>
              </a:ext>
            </a:extLst>
          </p:cNvPr>
          <p:cNvSpPr/>
          <p:nvPr/>
        </p:nvSpPr>
        <p:spPr>
          <a:xfrm>
            <a:off x="1076441" y="1883196"/>
            <a:ext cx="1431232" cy="693750"/>
          </a:xfrm>
          <a:prstGeom prst="roundRect">
            <a:avLst/>
          </a:prstGeom>
          <a:solidFill>
            <a:srgbClr val="FF8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/>
              <a:t>public</a:t>
            </a:r>
            <a:endParaRPr lang="pt-BR" sz="2800" dirty="0"/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C561B07A-F1E6-30C1-8171-711E96799807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507673" y="2230071"/>
            <a:ext cx="644601" cy="0"/>
          </a:xfrm>
          <a:prstGeom prst="straightConnector1">
            <a:avLst/>
          </a:prstGeom>
          <a:ln w="38100">
            <a:solidFill>
              <a:srgbClr val="F277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2DCE9C6-8C06-2353-0B22-3D6B26EFB458}"/>
              </a:ext>
            </a:extLst>
          </p:cNvPr>
          <p:cNvSpPr txBox="1"/>
          <p:nvPr/>
        </p:nvSpPr>
        <p:spPr>
          <a:xfrm>
            <a:off x="3259830" y="2030016"/>
            <a:ext cx="5779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Visível em todo lugar</a:t>
            </a:r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09AD4731-242E-7D0C-BDCC-D724AAF5AAE1}"/>
              </a:ext>
            </a:extLst>
          </p:cNvPr>
          <p:cNvSpPr/>
          <p:nvPr/>
        </p:nvSpPr>
        <p:spPr>
          <a:xfrm>
            <a:off x="1076441" y="2787219"/>
            <a:ext cx="1431232" cy="693750"/>
          </a:xfrm>
          <a:prstGeom prst="roundRect">
            <a:avLst/>
          </a:prstGeom>
          <a:solidFill>
            <a:srgbClr val="FF8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/>
              <a:t>private</a:t>
            </a:r>
            <a:endParaRPr lang="pt-BR" sz="2800" dirty="0"/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E6C2143D-810D-1C41-C8A3-EB490BF5A8F9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507673" y="3134094"/>
            <a:ext cx="644601" cy="0"/>
          </a:xfrm>
          <a:prstGeom prst="straightConnector1">
            <a:avLst/>
          </a:prstGeom>
          <a:ln w="38100">
            <a:solidFill>
              <a:srgbClr val="F277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EB7E35A-9B7A-B42C-618A-76B6538F5A7A}"/>
              </a:ext>
            </a:extLst>
          </p:cNvPr>
          <p:cNvSpPr txBox="1"/>
          <p:nvPr/>
        </p:nvSpPr>
        <p:spPr>
          <a:xfrm>
            <a:off x="3259830" y="2934039"/>
            <a:ext cx="5779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Visível apenas dentro da classe</a:t>
            </a:r>
          </a:p>
        </p:txBody>
      </p:sp>
      <p:sp>
        <p:nvSpPr>
          <p:cNvPr id="20" name="Retângulo Arredondado 19">
            <a:extLst>
              <a:ext uri="{FF2B5EF4-FFF2-40B4-BE49-F238E27FC236}">
                <a16:creationId xmlns:a16="http://schemas.microsoft.com/office/drawing/2014/main" id="{3E118ABD-B266-8177-4F4C-C6643F883975}"/>
              </a:ext>
            </a:extLst>
          </p:cNvPr>
          <p:cNvSpPr/>
          <p:nvPr/>
        </p:nvSpPr>
        <p:spPr>
          <a:xfrm>
            <a:off x="1112536" y="3677317"/>
            <a:ext cx="1431232" cy="693750"/>
          </a:xfrm>
          <a:prstGeom prst="roundRect">
            <a:avLst/>
          </a:prstGeom>
          <a:solidFill>
            <a:srgbClr val="FF8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dirty="0" err="1"/>
              <a:t>protected</a:t>
            </a:r>
            <a:endParaRPr lang="pt-BR" sz="2300" dirty="0"/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7288D7C5-8FCF-D400-1E4B-9BB8289AB6B4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2543768" y="4024192"/>
            <a:ext cx="644601" cy="0"/>
          </a:xfrm>
          <a:prstGeom prst="straightConnector1">
            <a:avLst/>
          </a:prstGeom>
          <a:ln w="38100">
            <a:solidFill>
              <a:srgbClr val="F277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7CA7FC3-A78E-900C-E08C-0EFCBC90BB3C}"/>
              </a:ext>
            </a:extLst>
          </p:cNvPr>
          <p:cNvSpPr txBox="1"/>
          <p:nvPr/>
        </p:nvSpPr>
        <p:spPr>
          <a:xfrm>
            <a:off x="3259830" y="3783132"/>
            <a:ext cx="5779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Visível apenas dentro da classe ou subclasses</a:t>
            </a:r>
          </a:p>
        </p:txBody>
      </p:sp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D48E8120-A1AB-D0FC-164D-D80BC2B19431}"/>
              </a:ext>
            </a:extLst>
          </p:cNvPr>
          <p:cNvSpPr/>
          <p:nvPr/>
        </p:nvSpPr>
        <p:spPr>
          <a:xfrm>
            <a:off x="1112536" y="4567414"/>
            <a:ext cx="1431232" cy="693750"/>
          </a:xfrm>
          <a:prstGeom prst="roundRect">
            <a:avLst/>
          </a:prstGeom>
          <a:solidFill>
            <a:srgbClr val="FF8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dirty="0" err="1"/>
              <a:t>internal</a:t>
            </a:r>
            <a:endParaRPr lang="pt-BR" sz="2300" dirty="0"/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A6A76BAB-3928-E7BB-FB94-8AF51DA22FA9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543768" y="4914289"/>
            <a:ext cx="644601" cy="0"/>
          </a:xfrm>
          <a:prstGeom prst="straightConnector1">
            <a:avLst/>
          </a:prstGeom>
          <a:ln w="38100">
            <a:solidFill>
              <a:srgbClr val="F277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532FFDF-498E-EF73-B6B9-BACCB4588942}"/>
              </a:ext>
            </a:extLst>
          </p:cNvPr>
          <p:cNvSpPr txBox="1"/>
          <p:nvPr/>
        </p:nvSpPr>
        <p:spPr>
          <a:xfrm>
            <a:off x="3259830" y="4579434"/>
            <a:ext cx="5779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Visível em todo lugar dentro de um módulo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EC752E6-0DD4-383C-6FA6-E27B04D6AF15}"/>
              </a:ext>
            </a:extLst>
          </p:cNvPr>
          <p:cNvSpPr txBox="1"/>
          <p:nvPr/>
        </p:nvSpPr>
        <p:spPr>
          <a:xfrm>
            <a:off x="1076441" y="5655062"/>
            <a:ext cx="8120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Caso não tenha definido um modificador, por padrão será “</a:t>
            </a:r>
            <a:r>
              <a:rPr lang="pt-BR" sz="2000" dirty="0" err="1">
                <a:solidFill>
                  <a:srgbClr val="FF893F"/>
                </a:solidFill>
                <a:latin typeface="Ubuntu" panose="020B0504030602030204" pitchFamily="34" charset="0"/>
              </a:rPr>
              <a:t>public</a:t>
            </a: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30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1" grpId="0" animBg="1"/>
      <p:bldP spid="19" grpId="0"/>
      <p:bldP spid="20" grpId="0" animBg="1"/>
      <p:bldP spid="22" grpId="0"/>
      <p:bldP spid="23" grpId="0" animBg="1"/>
      <p:bldP spid="2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1752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Interface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2650303-B38C-EED0-D445-2A676525A3F3}"/>
              </a:ext>
            </a:extLst>
          </p:cNvPr>
          <p:cNvSpPr txBox="1"/>
          <p:nvPr/>
        </p:nvSpPr>
        <p:spPr>
          <a:xfrm>
            <a:off x="838200" y="1813728"/>
            <a:ext cx="98508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Pode-se dizer a grosso modo, que uma interface é um contrato que quando assumido por uma classe, deve ser executado.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Ubuntu" panose="020B05040306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Interface é utiliza, pois podemos ter muitos objetos (classes) que podem possuir a mesma ação (métodos) porém, podem executá-las de maneiras diferentes.</a:t>
            </a:r>
          </a:p>
        </p:txBody>
      </p:sp>
    </p:spTree>
    <p:extLst>
      <p:ext uri="{BB962C8B-B14F-4D97-AF65-F5344CB8AC3E}">
        <p14:creationId xmlns:p14="http://schemas.microsoft.com/office/powerpoint/2010/main" val="228252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3274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Companion </a:t>
            </a:r>
            <a:r>
              <a:rPr lang="pt-BR" sz="2800" b="1" dirty="0" err="1">
                <a:solidFill>
                  <a:srgbClr val="F27727"/>
                </a:solidFill>
                <a:latin typeface="Ubuntu" panose="020B0504030602030204" pitchFamily="34" charset="0"/>
              </a:rPr>
              <a:t>object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2650303-B38C-EED0-D445-2A676525A3F3}"/>
              </a:ext>
            </a:extLst>
          </p:cNvPr>
          <p:cNvSpPr txBox="1"/>
          <p:nvPr/>
        </p:nvSpPr>
        <p:spPr>
          <a:xfrm>
            <a:off x="838200" y="1813728"/>
            <a:ext cx="9850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É utilizado para definir propriedades ou métodos associados a classe e não ao objeto</a:t>
            </a:r>
          </a:p>
        </p:txBody>
      </p:sp>
    </p:spTree>
    <p:extLst>
      <p:ext uri="{BB962C8B-B14F-4D97-AF65-F5344CB8AC3E}">
        <p14:creationId xmlns:p14="http://schemas.microsoft.com/office/powerpoint/2010/main" val="192704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4935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>
                <a:solidFill>
                  <a:srgbClr val="F27727"/>
                </a:solidFill>
                <a:latin typeface="Ubuntu" panose="020B0504030602030204" pitchFamily="34" charset="0"/>
              </a:rPr>
              <a:t>Enum</a:t>
            </a:r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 (Classes Enumeradas)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2650303-B38C-EED0-D445-2A676525A3F3}"/>
              </a:ext>
            </a:extLst>
          </p:cNvPr>
          <p:cNvSpPr txBox="1"/>
          <p:nvPr/>
        </p:nvSpPr>
        <p:spPr>
          <a:xfrm>
            <a:off x="838200" y="1813728"/>
            <a:ext cx="9850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É um tipo de dados que consiste em um conjunto de constantes</a:t>
            </a:r>
          </a:p>
        </p:txBody>
      </p:sp>
    </p:spTree>
    <p:extLst>
      <p:ext uri="{BB962C8B-B14F-4D97-AF65-F5344CB8AC3E}">
        <p14:creationId xmlns:p14="http://schemas.microsoft.com/office/powerpoint/2010/main" val="38931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152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>
                <a:solidFill>
                  <a:srgbClr val="F27727"/>
                </a:solidFill>
                <a:latin typeface="Ubuntu" panose="020B0504030602030204" pitchFamily="34" charset="0"/>
              </a:rPr>
              <a:t>Lateinit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2650303-B38C-EED0-D445-2A676525A3F3}"/>
              </a:ext>
            </a:extLst>
          </p:cNvPr>
          <p:cNvSpPr txBox="1"/>
          <p:nvPr/>
        </p:nvSpPr>
        <p:spPr>
          <a:xfrm>
            <a:off x="838200" y="1813728"/>
            <a:ext cx="9850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Utilizado para inicializar uma propriedade posteriormente</a:t>
            </a:r>
          </a:p>
        </p:txBody>
      </p:sp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11FA8ADC-5DE9-B658-C05A-F0EA18B59C1E}"/>
              </a:ext>
            </a:extLst>
          </p:cNvPr>
          <p:cNvSpPr/>
          <p:nvPr/>
        </p:nvSpPr>
        <p:spPr>
          <a:xfrm>
            <a:off x="1390339" y="2701518"/>
            <a:ext cx="1431232" cy="693750"/>
          </a:xfrm>
          <a:prstGeom prst="roundRect">
            <a:avLst/>
          </a:prstGeom>
          <a:solidFill>
            <a:srgbClr val="FF8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late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39950D0E-91F1-8273-534C-E63B70AD8C42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821571" y="3048393"/>
            <a:ext cx="644601" cy="0"/>
          </a:xfrm>
          <a:prstGeom prst="straightConnector1">
            <a:avLst/>
          </a:prstGeom>
          <a:ln w="38100">
            <a:solidFill>
              <a:srgbClr val="F277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738D6B1E-179B-59A0-2FC5-D511B51C5E8C}"/>
              </a:ext>
            </a:extLst>
          </p:cNvPr>
          <p:cNvSpPr txBox="1"/>
          <p:nvPr/>
        </p:nvSpPr>
        <p:spPr>
          <a:xfrm>
            <a:off x="3573728" y="2848338"/>
            <a:ext cx="5779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Tarde, tardio</a:t>
            </a:r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23356962-A09F-857C-EF6C-638D46ADD4C1}"/>
              </a:ext>
            </a:extLst>
          </p:cNvPr>
          <p:cNvSpPr/>
          <p:nvPr/>
        </p:nvSpPr>
        <p:spPr>
          <a:xfrm>
            <a:off x="1390339" y="3729024"/>
            <a:ext cx="1431232" cy="693750"/>
          </a:xfrm>
          <a:prstGeom prst="roundRect">
            <a:avLst/>
          </a:prstGeom>
          <a:solidFill>
            <a:srgbClr val="FF8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/>
              <a:t>init</a:t>
            </a:r>
            <a:endParaRPr lang="pt-BR" sz="2800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2D4EBC1A-DE1B-89A2-7813-18E2832A4362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821571" y="4075899"/>
            <a:ext cx="644601" cy="0"/>
          </a:xfrm>
          <a:prstGeom prst="straightConnector1">
            <a:avLst/>
          </a:prstGeom>
          <a:ln w="38100">
            <a:solidFill>
              <a:srgbClr val="F277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4B2D1E1-6AFC-4E2C-AD6A-D61FEDC0287A}"/>
              </a:ext>
            </a:extLst>
          </p:cNvPr>
          <p:cNvSpPr txBox="1"/>
          <p:nvPr/>
        </p:nvSpPr>
        <p:spPr>
          <a:xfrm>
            <a:off x="3573728" y="3875844"/>
            <a:ext cx="5779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Iniciar, inicializar</a:t>
            </a:r>
          </a:p>
        </p:txBody>
      </p:sp>
    </p:spTree>
    <p:extLst>
      <p:ext uri="{BB962C8B-B14F-4D97-AF65-F5344CB8AC3E}">
        <p14:creationId xmlns:p14="http://schemas.microsoft.com/office/powerpoint/2010/main" val="30152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0275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36981</TotalTime>
  <Words>200</Words>
  <Application>Microsoft Macintosh PowerPoint</Application>
  <PresentationFormat>Widescreen</PresentationFormat>
  <Paragraphs>37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Ubuntu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Jamilton Damasceno</dc:creator>
  <cp:lastModifiedBy>Jamilton Damasceno</cp:lastModifiedBy>
  <cp:revision>221</cp:revision>
  <dcterms:created xsi:type="dcterms:W3CDTF">2021-09-01T14:17:17Z</dcterms:created>
  <dcterms:modified xsi:type="dcterms:W3CDTF">2022-07-07T13:05:46Z</dcterms:modified>
</cp:coreProperties>
</file>