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sldIdLst>
    <p:sldId id="332" r:id="rId2"/>
    <p:sldId id="354" r:id="rId3"/>
    <p:sldId id="355" r:id="rId4"/>
    <p:sldId id="356" r:id="rId5"/>
    <p:sldId id="357" r:id="rId6"/>
    <p:sldId id="358" r:id="rId7"/>
    <p:sldId id="359" r:id="rId8"/>
    <p:sldId id="350" r:id="rId9"/>
    <p:sldId id="352" r:id="rId10"/>
    <p:sldId id="360" r:id="rId11"/>
    <p:sldId id="361" r:id="rId12"/>
    <p:sldId id="362" r:id="rId13"/>
    <p:sldId id="363" r:id="rId14"/>
    <p:sldId id="364" r:id="rId15"/>
    <p:sldId id="365" r:id="rId16"/>
    <p:sldId id="366" r:id="rId17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71" userDrawn="1">
          <p15:clr>
            <a:srgbClr val="A4A3A4"/>
          </p15:clr>
        </p15:guide>
        <p15:guide id="2" pos="599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30A0"/>
    <a:srgbClr val="F27727"/>
    <a:srgbClr val="FF893F"/>
    <a:srgbClr val="151A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Estilo com Tema 1 - Ênfas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E3FDE45-AF77-4B5C-9715-49D594BDF05E}" styleName="Estilo Claro 1 - Ênfase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CAF9ED-07DC-4A11-8D7F-57B35C25682E}" styleName="Estilo Médio 1 - Ênfas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A111915-BE36-4E01-A7E5-04B1672EAD32}" styleName="Estilo Claro 2 - Ênfase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8603FDC-E32A-4AB5-989C-0864C3EAD2B8}" styleName="Estilo com Tema 2 - Ênfase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Estilo Médio 3 - Ênfas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9631B5-78F2-41C9-869B-9F39066F8104}" styleName="Estilo Médio 3 - Ênfase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Estilo Médio 2 - Ênfas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326"/>
    <p:restoredTop sz="85306"/>
  </p:normalViewPr>
  <p:slideViewPr>
    <p:cSldViewPr snapToGrid="0" snapToObjects="1">
      <p:cViewPr varScale="1">
        <p:scale>
          <a:sx n="108" d="100"/>
          <a:sy n="108" d="100"/>
        </p:scale>
        <p:origin x="720" y="192"/>
      </p:cViewPr>
      <p:guideLst>
        <p:guide orient="horz" pos="3271"/>
        <p:guide pos="599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4127B6-FEFD-B64C-905A-600B130952A6}" type="datetimeFigureOut">
              <a:rPr lang="pt-BR" smtClean="0"/>
              <a:t>12/09/2022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22F8D-DFF7-6C49-9E6B-882BE78094D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137741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https://</a:t>
            </a:r>
            <a:r>
              <a:rPr lang="pt-BR" dirty="0" err="1"/>
              <a:t>www.sqlshack.com</a:t>
            </a:r>
            <a:r>
              <a:rPr lang="pt-BR" dirty="0"/>
              <a:t>/</a:t>
            </a:r>
            <a:r>
              <a:rPr lang="pt-BR" dirty="0" err="1"/>
              <a:t>sql-cross-join-with-examples</a:t>
            </a:r>
            <a:r>
              <a:rPr lang="pt-BR" dirty="0"/>
              <a:t>/</a:t>
            </a:r>
          </a:p>
          <a:p>
            <a:r>
              <a:rPr lang="pt-BR" dirty="0"/>
              <a:t>https://</a:t>
            </a:r>
            <a:r>
              <a:rPr lang="pt-BR" dirty="0" err="1"/>
              <a:t>towardsdatascience.com</a:t>
            </a:r>
            <a:r>
              <a:rPr lang="pt-BR" dirty="0"/>
              <a:t>/take-your-sql-from-good-to-great-part-3-687d797d1ede</a:t>
            </a:r>
          </a:p>
          <a:p>
            <a:r>
              <a:rPr lang="pt-BR" dirty="0"/>
              <a:t>https://</a:t>
            </a:r>
            <a:r>
              <a:rPr lang="pt-BR" dirty="0" err="1"/>
              <a:t>dataschool.com</a:t>
            </a:r>
            <a:r>
              <a:rPr lang="pt-BR" dirty="0"/>
              <a:t>/</a:t>
            </a:r>
            <a:r>
              <a:rPr lang="pt-BR" dirty="0" err="1"/>
              <a:t>how-to-teach</a:t>
            </a:r>
            <a:r>
              <a:rPr lang="pt-BR" dirty="0"/>
              <a:t>-</a:t>
            </a:r>
          </a:p>
          <a:p>
            <a:r>
              <a:rPr lang="pt-BR" dirty="0"/>
              <a:t>https://</a:t>
            </a:r>
            <a:r>
              <a:rPr lang="pt-BR" dirty="0" err="1"/>
              <a:t>www.javatpoint.com</a:t>
            </a:r>
            <a:r>
              <a:rPr lang="pt-BR" dirty="0"/>
              <a:t>/</a:t>
            </a:r>
            <a:r>
              <a:rPr lang="pt-BR" dirty="0" err="1"/>
              <a:t>types-of-sql-joinpeople-sql</a:t>
            </a:r>
            <a:r>
              <a:rPr lang="pt-BR" dirty="0"/>
              <a:t>/</a:t>
            </a:r>
            <a:r>
              <a:rPr lang="pt-BR" dirty="0" err="1"/>
              <a:t>sql-join-types-explained-visually</a:t>
            </a:r>
            <a:r>
              <a:rPr lang="pt-BR" dirty="0"/>
              <a:t>/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122F8D-DFF7-6C49-9E6B-882BE78094D7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322163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122F8D-DFF7-6C49-9E6B-882BE78094D7}" type="slidenum">
              <a:rPr lang="pt-BR" smtClean="0"/>
              <a:t>10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7172858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122F8D-DFF7-6C49-9E6B-882BE78094D7}" type="slidenum">
              <a:rPr lang="pt-BR" smtClean="0"/>
              <a:t>11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805080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122F8D-DFF7-6C49-9E6B-882BE78094D7}" type="slidenum">
              <a:rPr lang="pt-BR" smtClean="0"/>
              <a:t>12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2007868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122F8D-DFF7-6C49-9E6B-882BE78094D7}" type="slidenum">
              <a:rPr lang="pt-BR" smtClean="0"/>
              <a:t>13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89058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122F8D-DFF7-6C49-9E6B-882BE78094D7}" type="slidenum">
              <a:rPr lang="pt-BR" smtClean="0"/>
              <a:t>14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7137992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122F8D-DFF7-6C49-9E6B-882BE78094D7}" type="slidenum">
              <a:rPr lang="pt-BR" smtClean="0"/>
              <a:t>15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3606768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122F8D-DFF7-6C49-9E6B-882BE78094D7}" type="slidenum">
              <a:rPr lang="pt-BR" smtClean="0"/>
              <a:t>16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38132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https://</a:t>
            </a:r>
            <a:r>
              <a:rPr lang="pt-BR" dirty="0" err="1"/>
              <a:t>www.sqlshack.com</a:t>
            </a:r>
            <a:r>
              <a:rPr lang="pt-BR" dirty="0"/>
              <a:t>/</a:t>
            </a:r>
            <a:r>
              <a:rPr lang="pt-BR" dirty="0" err="1"/>
              <a:t>sql-cross-join-with-examples</a:t>
            </a:r>
            <a:r>
              <a:rPr lang="pt-BR" dirty="0"/>
              <a:t>/</a:t>
            </a:r>
          </a:p>
          <a:p>
            <a:r>
              <a:rPr lang="pt-BR" dirty="0"/>
              <a:t>https://</a:t>
            </a:r>
            <a:r>
              <a:rPr lang="pt-BR" dirty="0" err="1"/>
              <a:t>towardsdatascience.com</a:t>
            </a:r>
            <a:r>
              <a:rPr lang="pt-BR" dirty="0"/>
              <a:t>/take-your-sql-from-good-to-great-part-3-687d797d1ede</a:t>
            </a:r>
          </a:p>
          <a:p>
            <a:r>
              <a:rPr lang="pt-BR" dirty="0"/>
              <a:t>https://</a:t>
            </a:r>
            <a:r>
              <a:rPr lang="pt-BR" dirty="0" err="1"/>
              <a:t>dataschool.com</a:t>
            </a:r>
            <a:r>
              <a:rPr lang="pt-BR" dirty="0"/>
              <a:t>/</a:t>
            </a:r>
            <a:r>
              <a:rPr lang="pt-BR" dirty="0" err="1"/>
              <a:t>how-to-teach</a:t>
            </a:r>
            <a:r>
              <a:rPr lang="pt-BR" dirty="0"/>
              <a:t>-</a:t>
            </a:r>
          </a:p>
          <a:p>
            <a:r>
              <a:rPr lang="pt-BR" dirty="0"/>
              <a:t>https://</a:t>
            </a:r>
            <a:r>
              <a:rPr lang="pt-BR" dirty="0" err="1"/>
              <a:t>www.javatpoint.com</a:t>
            </a:r>
            <a:r>
              <a:rPr lang="pt-BR" dirty="0"/>
              <a:t>/</a:t>
            </a:r>
            <a:r>
              <a:rPr lang="pt-BR" dirty="0" err="1"/>
              <a:t>types-of-sql-joinpeople-sql</a:t>
            </a:r>
            <a:r>
              <a:rPr lang="pt-BR" dirty="0"/>
              <a:t>/</a:t>
            </a:r>
            <a:r>
              <a:rPr lang="pt-BR" dirty="0" err="1"/>
              <a:t>sql-join-types-explained-visually</a:t>
            </a:r>
            <a:r>
              <a:rPr lang="pt-BR" dirty="0"/>
              <a:t>/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122F8D-DFF7-6C49-9E6B-882BE78094D7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250282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https://</a:t>
            </a:r>
            <a:r>
              <a:rPr lang="pt-BR" dirty="0" err="1"/>
              <a:t>www.sqlshack.com</a:t>
            </a:r>
            <a:r>
              <a:rPr lang="pt-BR" dirty="0"/>
              <a:t>/</a:t>
            </a:r>
            <a:r>
              <a:rPr lang="pt-BR" dirty="0" err="1"/>
              <a:t>sql-cross-join-with-examples</a:t>
            </a:r>
            <a:r>
              <a:rPr lang="pt-BR" dirty="0"/>
              <a:t>/</a:t>
            </a:r>
          </a:p>
          <a:p>
            <a:r>
              <a:rPr lang="pt-BR" dirty="0"/>
              <a:t>https://</a:t>
            </a:r>
            <a:r>
              <a:rPr lang="pt-BR" dirty="0" err="1"/>
              <a:t>towardsdatascience.com</a:t>
            </a:r>
            <a:r>
              <a:rPr lang="pt-BR" dirty="0"/>
              <a:t>/take-your-sql-from-good-to-great-part-3-687d797d1ede</a:t>
            </a:r>
          </a:p>
          <a:p>
            <a:r>
              <a:rPr lang="pt-BR" dirty="0"/>
              <a:t>https://</a:t>
            </a:r>
            <a:r>
              <a:rPr lang="pt-BR" dirty="0" err="1"/>
              <a:t>dataschool.com</a:t>
            </a:r>
            <a:r>
              <a:rPr lang="pt-BR" dirty="0"/>
              <a:t>/</a:t>
            </a:r>
            <a:r>
              <a:rPr lang="pt-BR" dirty="0" err="1"/>
              <a:t>how-to-teach</a:t>
            </a:r>
            <a:r>
              <a:rPr lang="pt-BR" dirty="0"/>
              <a:t>-</a:t>
            </a:r>
          </a:p>
          <a:p>
            <a:r>
              <a:rPr lang="pt-BR" dirty="0"/>
              <a:t>https://</a:t>
            </a:r>
            <a:r>
              <a:rPr lang="pt-BR" dirty="0" err="1"/>
              <a:t>www.javatpoint.com</a:t>
            </a:r>
            <a:r>
              <a:rPr lang="pt-BR" dirty="0"/>
              <a:t>/</a:t>
            </a:r>
            <a:r>
              <a:rPr lang="pt-BR" dirty="0" err="1"/>
              <a:t>types-of-sql-joinpeople-sql</a:t>
            </a:r>
            <a:r>
              <a:rPr lang="pt-BR" dirty="0"/>
              <a:t>/</a:t>
            </a:r>
            <a:r>
              <a:rPr lang="pt-BR" dirty="0" err="1"/>
              <a:t>sql-join-types-explained-visually</a:t>
            </a:r>
            <a:r>
              <a:rPr lang="pt-BR" dirty="0"/>
              <a:t>/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122F8D-DFF7-6C49-9E6B-882BE78094D7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20483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https://</a:t>
            </a:r>
            <a:r>
              <a:rPr lang="pt-BR" dirty="0" err="1"/>
              <a:t>www.sqlshack.com</a:t>
            </a:r>
            <a:r>
              <a:rPr lang="pt-BR" dirty="0"/>
              <a:t>/</a:t>
            </a:r>
            <a:r>
              <a:rPr lang="pt-BR" dirty="0" err="1"/>
              <a:t>sql-cross-join-with-examples</a:t>
            </a:r>
            <a:r>
              <a:rPr lang="pt-BR" dirty="0"/>
              <a:t>/</a:t>
            </a:r>
          </a:p>
          <a:p>
            <a:r>
              <a:rPr lang="pt-BR" dirty="0"/>
              <a:t>https://</a:t>
            </a:r>
            <a:r>
              <a:rPr lang="pt-BR" dirty="0" err="1"/>
              <a:t>towardsdatascience.com</a:t>
            </a:r>
            <a:r>
              <a:rPr lang="pt-BR" dirty="0"/>
              <a:t>/take-your-sql-from-good-to-great-part-3-687d797d1ede</a:t>
            </a:r>
          </a:p>
          <a:p>
            <a:r>
              <a:rPr lang="pt-BR" dirty="0"/>
              <a:t>https://</a:t>
            </a:r>
            <a:r>
              <a:rPr lang="pt-BR" dirty="0" err="1"/>
              <a:t>dataschool.com</a:t>
            </a:r>
            <a:r>
              <a:rPr lang="pt-BR" dirty="0"/>
              <a:t>/</a:t>
            </a:r>
            <a:r>
              <a:rPr lang="pt-BR" dirty="0" err="1"/>
              <a:t>how-to-teach</a:t>
            </a:r>
            <a:r>
              <a:rPr lang="pt-BR" dirty="0"/>
              <a:t>-</a:t>
            </a:r>
          </a:p>
          <a:p>
            <a:r>
              <a:rPr lang="pt-BR" dirty="0"/>
              <a:t>https://</a:t>
            </a:r>
            <a:r>
              <a:rPr lang="pt-BR" dirty="0" err="1"/>
              <a:t>www.javatpoint.com</a:t>
            </a:r>
            <a:r>
              <a:rPr lang="pt-BR" dirty="0"/>
              <a:t>/</a:t>
            </a:r>
            <a:r>
              <a:rPr lang="pt-BR" dirty="0" err="1"/>
              <a:t>types-of-sql-joinpeople-sql</a:t>
            </a:r>
            <a:r>
              <a:rPr lang="pt-BR" dirty="0"/>
              <a:t>/</a:t>
            </a:r>
            <a:r>
              <a:rPr lang="pt-BR" dirty="0" err="1"/>
              <a:t>sql-join-types-explained-visually</a:t>
            </a:r>
            <a:r>
              <a:rPr lang="pt-BR" dirty="0"/>
              <a:t>/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122F8D-DFF7-6C49-9E6B-882BE78094D7}" type="slidenum">
              <a:rPr lang="pt-BR" smtClean="0"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15932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https://</a:t>
            </a:r>
            <a:r>
              <a:rPr lang="pt-BR" dirty="0" err="1"/>
              <a:t>www.sqlshack.com</a:t>
            </a:r>
            <a:r>
              <a:rPr lang="pt-BR" dirty="0"/>
              <a:t>/</a:t>
            </a:r>
            <a:r>
              <a:rPr lang="pt-BR" dirty="0" err="1"/>
              <a:t>sql-cross-join-with-examples</a:t>
            </a:r>
            <a:r>
              <a:rPr lang="pt-BR" dirty="0"/>
              <a:t>/</a:t>
            </a:r>
          </a:p>
          <a:p>
            <a:r>
              <a:rPr lang="pt-BR" dirty="0"/>
              <a:t>https://</a:t>
            </a:r>
            <a:r>
              <a:rPr lang="pt-BR" dirty="0" err="1"/>
              <a:t>towardsdatascience.com</a:t>
            </a:r>
            <a:r>
              <a:rPr lang="pt-BR" dirty="0"/>
              <a:t>/take-your-sql-from-good-to-great-part-3-687d797d1ede</a:t>
            </a:r>
          </a:p>
          <a:p>
            <a:r>
              <a:rPr lang="pt-BR" dirty="0"/>
              <a:t>https://</a:t>
            </a:r>
            <a:r>
              <a:rPr lang="pt-BR" dirty="0" err="1"/>
              <a:t>dataschool.com</a:t>
            </a:r>
            <a:r>
              <a:rPr lang="pt-BR" dirty="0"/>
              <a:t>/</a:t>
            </a:r>
            <a:r>
              <a:rPr lang="pt-BR" dirty="0" err="1"/>
              <a:t>how-to-teach</a:t>
            </a:r>
            <a:r>
              <a:rPr lang="pt-BR" dirty="0"/>
              <a:t>-</a:t>
            </a:r>
          </a:p>
          <a:p>
            <a:r>
              <a:rPr lang="pt-BR" dirty="0"/>
              <a:t>https://</a:t>
            </a:r>
            <a:r>
              <a:rPr lang="pt-BR" dirty="0" err="1"/>
              <a:t>www.javatpoint.com</a:t>
            </a:r>
            <a:r>
              <a:rPr lang="pt-BR" dirty="0"/>
              <a:t>/</a:t>
            </a:r>
            <a:r>
              <a:rPr lang="pt-BR" dirty="0" err="1"/>
              <a:t>types-of-sql-joinpeople-sql</a:t>
            </a:r>
            <a:r>
              <a:rPr lang="pt-BR" dirty="0"/>
              <a:t>/</a:t>
            </a:r>
            <a:r>
              <a:rPr lang="pt-BR" dirty="0" err="1"/>
              <a:t>sql-join-types-explained-visually</a:t>
            </a:r>
            <a:r>
              <a:rPr lang="pt-BR" dirty="0"/>
              <a:t>/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122F8D-DFF7-6C49-9E6B-882BE78094D7}" type="slidenum">
              <a:rPr lang="pt-BR" smtClean="0"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656157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https://</a:t>
            </a:r>
            <a:r>
              <a:rPr lang="pt-BR" dirty="0" err="1"/>
              <a:t>www.sqlshack.com</a:t>
            </a:r>
            <a:r>
              <a:rPr lang="pt-BR" dirty="0"/>
              <a:t>/</a:t>
            </a:r>
            <a:r>
              <a:rPr lang="pt-BR" dirty="0" err="1"/>
              <a:t>sql-cross-join-with-examples</a:t>
            </a:r>
            <a:r>
              <a:rPr lang="pt-BR" dirty="0"/>
              <a:t>/</a:t>
            </a:r>
          </a:p>
          <a:p>
            <a:r>
              <a:rPr lang="pt-BR" dirty="0"/>
              <a:t>https://</a:t>
            </a:r>
            <a:r>
              <a:rPr lang="pt-BR" dirty="0" err="1"/>
              <a:t>towardsdatascience.com</a:t>
            </a:r>
            <a:r>
              <a:rPr lang="pt-BR" dirty="0"/>
              <a:t>/take-your-sql-from-good-to-great-part-3-687d797d1ede</a:t>
            </a:r>
          </a:p>
          <a:p>
            <a:r>
              <a:rPr lang="pt-BR" dirty="0"/>
              <a:t>https://</a:t>
            </a:r>
            <a:r>
              <a:rPr lang="pt-BR" dirty="0" err="1"/>
              <a:t>dataschool.com</a:t>
            </a:r>
            <a:r>
              <a:rPr lang="pt-BR" dirty="0"/>
              <a:t>/</a:t>
            </a:r>
            <a:r>
              <a:rPr lang="pt-BR" dirty="0" err="1"/>
              <a:t>how-to-teach</a:t>
            </a:r>
            <a:r>
              <a:rPr lang="pt-BR" dirty="0"/>
              <a:t>-</a:t>
            </a:r>
          </a:p>
          <a:p>
            <a:r>
              <a:rPr lang="pt-BR" dirty="0"/>
              <a:t>https://</a:t>
            </a:r>
            <a:r>
              <a:rPr lang="pt-BR" dirty="0" err="1"/>
              <a:t>www.javatpoint.com</a:t>
            </a:r>
            <a:r>
              <a:rPr lang="pt-BR" dirty="0"/>
              <a:t>/</a:t>
            </a:r>
            <a:r>
              <a:rPr lang="pt-BR" dirty="0" err="1"/>
              <a:t>types-of-sql-joinpeople-sql</a:t>
            </a:r>
            <a:r>
              <a:rPr lang="pt-BR" dirty="0"/>
              <a:t>/</a:t>
            </a:r>
            <a:r>
              <a:rPr lang="pt-BR" dirty="0" err="1"/>
              <a:t>sql-join-types-explained-visually</a:t>
            </a:r>
            <a:r>
              <a:rPr lang="pt-BR" dirty="0"/>
              <a:t>/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122F8D-DFF7-6C49-9E6B-882BE78094D7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513129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https://</a:t>
            </a:r>
            <a:r>
              <a:rPr lang="pt-BR" dirty="0" err="1"/>
              <a:t>www.sqlshack.com</a:t>
            </a:r>
            <a:r>
              <a:rPr lang="pt-BR" dirty="0"/>
              <a:t>/</a:t>
            </a:r>
            <a:r>
              <a:rPr lang="pt-BR" dirty="0" err="1"/>
              <a:t>sql-cross-join-with-examples</a:t>
            </a:r>
            <a:r>
              <a:rPr lang="pt-BR" dirty="0"/>
              <a:t>/</a:t>
            </a:r>
          </a:p>
          <a:p>
            <a:r>
              <a:rPr lang="pt-BR" dirty="0"/>
              <a:t>https://</a:t>
            </a:r>
            <a:r>
              <a:rPr lang="pt-BR" dirty="0" err="1"/>
              <a:t>towardsdatascience.com</a:t>
            </a:r>
            <a:r>
              <a:rPr lang="pt-BR" dirty="0"/>
              <a:t>/take-your-sql-from-good-to-great-part-3-687d797d1ede</a:t>
            </a:r>
          </a:p>
          <a:p>
            <a:r>
              <a:rPr lang="pt-BR" dirty="0"/>
              <a:t>https://</a:t>
            </a:r>
            <a:r>
              <a:rPr lang="pt-BR" dirty="0" err="1"/>
              <a:t>dataschool.com</a:t>
            </a:r>
            <a:r>
              <a:rPr lang="pt-BR" dirty="0"/>
              <a:t>/</a:t>
            </a:r>
            <a:r>
              <a:rPr lang="pt-BR" dirty="0" err="1"/>
              <a:t>how-to-teach</a:t>
            </a:r>
            <a:r>
              <a:rPr lang="pt-BR" dirty="0"/>
              <a:t>-</a:t>
            </a:r>
          </a:p>
          <a:p>
            <a:r>
              <a:rPr lang="pt-BR" dirty="0"/>
              <a:t>https://</a:t>
            </a:r>
            <a:r>
              <a:rPr lang="pt-BR" dirty="0" err="1"/>
              <a:t>www.javatpoint.com</a:t>
            </a:r>
            <a:r>
              <a:rPr lang="pt-BR" dirty="0"/>
              <a:t>/</a:t>
            </a:r>
            <a:r>
              <a:rPr lang="pt-BR" dirty="0" err="1"/>
              <a:t>types-of-sql-joinpeople-sql</a:t>
            </a:r>
            <a:r>
              <a:rPr lang="pt-BR" dirty="0"/>
              <a:t>/</a:t>
            </a:r>
            <a:r>
              <a:rPr lang="pt-BR" dirty="0" err="1"/>
              <a:t>sql-join-types-explained-visually</a:t>
            </a:r>
            <a:r>
              <a:rPr lang="pt-BR" dirty="0"/>
              <a:t>/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122F8D-DFF7-6C49-9E6B-882BE78094D7}" type="slidenum">
              <a:rPr lang="pt-BR" smtClean="0"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781691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122F8D-DFF7-6C49-9E6B-882BE78094D7}" type="slidenum">
              <a:rPr lang="pt-BR" smtClean="0"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5913466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122F8D-DFF7-6C49-9E6B-882BE78094D7}" type="slidenum">
              <a:rPr lang="pt-BR" smtClean="0"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9940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73BD438-9882-934A-8571-524D745B4C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712D422-69DB-C04B-B39A-4511B572A0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DC9BB29-C24D-FF48-8987-6A1EF97D4B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F0B8F-FCEB-1B45-A40D-F8462C96BF61}" type="datetimeFigureOut">
              <a:rPr lang="pt-BR" smtClean="0"/>
              <a:t>12/09/2022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A3870B5-51DC-D34D-86C2-19E3AF78DD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9122B79-7E58-934D-A399-E5D1BCD107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AF1E4-28DC-7648-91F0-AF3BEF3B85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637324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FBB37F3-5EFF-D947-AE00-9954781119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57151BDB-DEA1-FA43-B780-8C2127BD0E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19B2A7A-0CFA-3547-8FBF-811DCDF236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F0B8F-FCEB-1B45-A40D-F8462C96BF61}" type="datetimeFigureOut">
              <a:rPr lang="pt-BR" smtClean="0"/>
              <a:t>12/09/2022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FFE1C96-BD6B-4847-B37B-E137A2A429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E3BDEF7-A2BF-0546-B501-1B4A1DFB08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AF1E4-28DC-7648-91F0-AF3BEF3B85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064142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8461B7C-EEF2-6842-BA28-1DEB035028C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DE58060B-A83B-C947-92B9-81B6560518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E61B555-D076-1E49-AC92-B1C9D6B4F8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F0B8F-FCEB-1B45-A40D-F8462C96BF61}" type="datetimeFigureOut">
              <a:rPr lang="pt-BR" smtClean="0"/>
              <a:t>12/09/2022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C23B21F-A817-2B43-91E8-7AE28F2D1A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C5651D6-AF27-0141-AB06-0887714CC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AF1E4-28DC-7648-91F0-AF3BEF3B85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40510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3E1A84-D2EF-9847-9B6D-64393BA046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5C27B21-4262-AD4E-982B-9F6C5DA2D5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73BE2D0-46B1-0548-B581-E8608CFE10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F0B8F-FCEB-1B45-A40D-F8462C96BF61}" type="datetimeFigureOut">
              <a:rPr lang="pt-BR" smtClean="0"/>
              <a:t>12/09/2022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A299529-719A-714A-9ED1-32B66B99E7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AD949CF-F02C-9843-A061-C263C1DD5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AF1E4-28DC-7648-91F0-AF3BEF3B85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29710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1D2BBF7-91E0-C941-B206-B5CE64D083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8527C62-8B68-7348-8352-A8346E8E78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009D192-17C7-EB49-A2DB-4EFC12C591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F0B8F-FCEB-1B45-A40D-F8462C96BF61}" type="datetimeFigureOut">
              <a:rPr lang="pt-BR" smtClean="0"/>
              <a:t>12/09/2022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B09C91E-BD11-9843-B731-7C6BBC7435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DAF6C0D-AB29-AD4E-A8E1-0DDD36692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AF1E4-28DC-7648-91F0-AF3BEF3B85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64180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ECDDC6E-C40E-3C49-BA3B-34F5A913D8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B1A22B1-BC6E-144F-AD11-96B535C19F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F0D7A54-E764-4341-B920-23550702E9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2F8D82D1-318E-0D4B-89B3-B45CFADF2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F0B8F-FCEB-1B45-A40D-F8462C96BF61}" type="datetimeFigureOut">
              <a:rPr lang="pt-BR" smtClean="0"/>
              <a:t>12/09/2022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43400AD-E8E2-CC4E-823F-00EE87EB46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EB9A494-08C9-D74C-910F-E5919B8B61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AF1E4-28DC-7648-91F0-AF3BEF3B85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265201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306BF11-5858-5544-AD2B-9D2B1D7F17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7146922-F035-3D46-8481-A98C1165EE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DE24A0B1-D438-7746-BE53-35B59B2AEF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55B8F177-55F0-F64F-8B4E-4128D57FB8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35BCB02E-5582-F44C-8F2D-CD645BB8623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0833C262-C716-8545-8AE9-8FD15A280E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F0B8F-FCEB-1B45-A40D-F8462C96BF61}" type="datetimeFigureOut">
              <a:rPr lang="pt-BR" smtClean="0"/>
              <a:t>12/09/2022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2570C4A2-7803-2A43-AC2A-8AD9DA91FF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BDD76A32-7BE4-0248-BF60-C055802C24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AF1E4-28DC-7648-91F0-AF3BEF3B85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400977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6F6931F-F62C-0F4C-81FD-D8AEB8C7AD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59F4E4C0-3770-9242-BF79-8ACF339935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F0B8F-FCEB-1B45-A40D-F8462C96BF61}" type="datetimeFigureOut">
              <a:rPr lang="pt-BR" smtClean="0"/>
              <a:t>12/09/2022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24DAD4E2-B5AB-F345-BD8A-5015F99CAD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F0F131C9-97E8-3D4C-973B-D8CA672B6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AF1E4-28DC-7648-91F0-AF3BEF3B85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86145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272FF7ED-0B59-4E4B-B69F-ED8A7B303A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F0B8F-FCEB-1B45-A40D-F8462C96BF61}" type="datetimeFigureOut">
              <a:rPr lang="pt-BR" smtClean="0"/>
              <a:t>12/09/2022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5AAA3F40-1DD0-2845-9AEB-C5864E31F6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FC54BF8D-5115-FF4A-AEA7-283A74528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AF1E4-28DC-7648-91F0-AF3BEF3B85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559406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1CCB5F-33B5-2048-B61A-A5AA7FFA92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5A0B0A3-E2BA-CC41-AF2D-6F001EC05A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80DC5453-C608-7849-AD86-A17929612D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28F2EFF7-93F4-0042-A796-717DC4B33A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F0B8F-FCEB-1B45-A40D-F8462C96BF61}" type="datetimeFigureOut">
              <a:rPr lang="pt-BR" smtClean="0"/>
              <a:t>12/09/2022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0C816FC-6FAC-2F4B-8AE4-53D4C158C0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23D77C3-C1DB-F44F-A03A-E4A04B7B3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AF1E4-28DC-7648-91F0-AF3BEF3B85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53371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5275D4-B7E8-4646-9CAE-A792D77B94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B1EE2B52-D86C-5344-B1EE-773AF6858E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24B09971-F48B-FE48-B026-8054CC478F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61EC712-020E-494D-8F0E-9CEE3857D7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F0B8F-FCEB-1B45-A40D-F8462C96BF61}" type="datetimeFigureOut">
              <a:rPr lang="pt-BR" smtClean="0"/>
              <a:t>12/09/2022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8FCC5A2-DD52-2947-9332-1D778EB9D9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0D495EC-43BF-CC41-B6F8-C26B16EE2C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AF1E4-28DC-7648-91F0-AF3BEF3B85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36100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AFBCEE17-29E5-B149-811E-0C5125F556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326C707-4796-7346-BF6B-F4C6CF24B3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1292C38-D2A2-D14D-A1D7-C010C7E3DE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EF0B8F-FCEB-1B45-A40D-F8462C96BF61}" type="datetimeFigureOut">
              <a:rPr lang="pt-BR" smtClean="0"/>
              <a:t>12/09/2022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8D91F89-7C45-4E43-BDC1-8F38293822F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BBBE037-2831-5344-B745-AA09CE3271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EAF1E4-28DC-7648-91F0-AF3BEF3B85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71816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CaixaDeTexto 56">
            <a:extLst>
              <a:ext uri="{FF2B5EF4-FFF2-40B4-BE49-F238E27FC236}">
                <a16:creationId xmlns:a16="http://schemas.microsoft.com/office/drawing/2014/main" id="{84D73D9B-0C69-0340-BC3E-D71F81D49571}"/>
              </a:ext>
            </a:extLst>
          </p:cNvPr>
          <p:cNvSpPr txBox="1"/>
          <p:nvPr/>
        </p:nvSpPr>
        <p:spPr>
          <a:xfrm>
            <a:off x="838200" y="802828"/>
            <a:ext cx="79871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b="1" dirty="0">
                <a:solidFill>
                  <a:srgbClr val="F27727"/>
                </a:solidFill>
                <a:latin typeface="Ubuntu" panose="020B0504030602030204" pitchFamily="34" charset="0"/>
              </a:rPr>
              <a:t>Introdução aos tipos de junções entre tabelas</a:t>
            </a:r>
            <a:endParaRPr lang="pt-BR" sz="2800" b="1" dirty="0">
              <a:solidFill>
                <a:schemeClr val="bg1"/>
              </a:solidFill>
              <a:latin typeface="Ubuntu" panose="020B0504030602030204" pitchFamily="34" charset="0"/>
            </a:endParaRPr>
          </a:p>
        </p:txBody>
      </p:sp>
      <p:sp>
        <p:nvSpPr>
          <p:cNvPr id="25" name="CaixaDeTexto 24">
            <a:extLst>
              <a:ext uri="{FF2B5EF4-FFF2-40B4-BE49-F238E27FC236}">
                <a16:creationId xmlns:a16="http://schemas.microsoft.com/office/drawing/2014/main" id="{A344EC71-4208-564B-99AD-B4E0381B6E13}"/>
              </a:ext>
            </a:extLst>
          </p:cNvPr>
          <p:cNvSpPr txBox="1"/>
          <p:nvPr/>
        </p:nvSpPr>
        <p:spPr>
          <a:xfrm>
            <a:off x="985378" y="1670399"/>
            <a:ext cx="91709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>
                <a:solidFill>
                  <a:schemeClr val="bg1">
                    <a:lumMod val="85000"/>
                  </a:schemeClr>
                </a:solidFill>
                <a:latin typeface="Ubuntu" panose="020B0504030602030204" pitchFamily="34" charset="0"/>
              </a:rPr>
              <a:t>Podemos selecionar dados de várias tabelas com relacionamentos utilizando as junções (JOIN).</a:t>
            </a:r>
          </a:p>
        </p:txBody>
      </p:sp>
      <p:graphicFrame>
        <p:nvGraphicFramePr>
          <p:cNvPr id="2" name="Tabela 6">
            <a:extLst>
              <a:ext uri="{FF2B5EF4-FFF2-40B4-BE49-F238E27FC236}">
                <a16:creationId xmlns:a16="http://schemas.microsoft.com/office/drawing/2014/main" id="{EE0F256F-BB9D-9B7D-2FD1-328EC6A085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9754784"/>
              </p:ext>
            </p:extLst>
          </p:nvPr>
        </p:nvGraphicFramePr>
        <p:xfrm>
          <a:off x="1044491" y="3017113"/>
          <a:ext cx="2965451" cy="1820091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1081723">
                  <a:extLst>
                    <a:ext uri="{9D8B030D-6E8A-4147-A177-3AD203B41FA5}">
                      <a16:colId xmlns:a16="http://schemas.microsoft.com/office/drawing/2014/main" val="3690267913"/>
                    </a:ext>
                  </a:extLst>
                </a:gridCol>
                <a:gridCol w="829310">
                  <a:extLst>
                    <a:ext uri="{9D8B030D-6E8A-4147-A177-3AD203B41FA5}">
                      <a16:colId xmlns:a16="http://schemas.microsoft.com/office/drawing/2014/main" val="1022032256"/>
                    </a:ext>
                  </a:extLst>
                </a:gridCol>
                <a:gridCol w="1054418">
                  <a:extLst>
                    <a:ext uri="{9D8B030D-6E8A-4147-A177-3AD203B41FA5}">
                      <a16:colId xmlns:a16="http://schemas.microsoft.com/office/drawing/2014/main" val="3641346507"/>
                    </a:ext>
                  </a:extLst>
                </a:gridCol>
              </a:tblGrid>
              <a:tr h="402771">
                <a:tc>
                  <a:txBody>
                    <a:bodyPr/>
                    <a:lstStyle/>
                    <a:p>
                      <a:r>
                        <a:rPr lang="pt-BR" sz="1400" dirty="0" err="1">
                          <a:latin typeface="Ubuntu" panose="020B0504030602030204" pitchFamily="34" charset="0"/>
                        </a:rPr>
                        <a:t>Id_comida</a:t>
                      </a:r>
                      <a:endParaRPr lang="pt-BR" sz="1400" dirty="0">
                        <a:latin typeface="Ubuntu" panose="020B05040306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93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400" dirty="0">
                          <a:latin typeface="Ubuntu" panose="020B0504030602030204" pitchFamily="34" charset="0"/>
                        </a:rPr>
                        <a:t>comida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93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400" dirty="0" err="1">
                          <a:latin typeface="Ubuntu" panose="020B0504030602030204" pitchFamily="34" charset="0"/>
                        </a:rPr>
                        <a:t>Id_bebida</a:t>
                      </a:r>
                      <a:endParaRPr lang="pt-BR" sz="1400" dirty="0">
                        <a:latin typeface="Ubuntu" panose="020B05040306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93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7922099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5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🍔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3788564"/>
                  </a:ext>
                </a:extLst>
              </a:tr>
              <a:tr h="387532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5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🍱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0" dirty="0">
                        <a:solidFill>
                          <a:schemeClr val="bg1"/>
                        </a:solidFill>
                        <a:latin typeface="Ubuntu" panose="020B05040306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1822420"/>
                  </a:ext>
                </a:extLst>
              </a:tr>
              <a:tr h="387532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5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🥪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0" dirty="0">
                        <a:solidFill>
                          <a:schemeClr val="bg1"/>
                        </a:solidFill>
                        <a:latin typeface="Ubuntu" panose="020B05040306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9434632"/>
                  </a:ext>
                </a:extLst>
              </a:tr>
            </a:tbl>
          </a:graphicData>
        </a:graphic>
      </p:graphicFrame>
      <p:sp>
        <p:nvSpPr>
          <p:cNvPr id="3" name="CaixaDeTexto 2">
            <a:extLst>
              <a:ext uri="{FF2B5EF4-FFF2-40B4-BE49-F238E27FC236}">
                <a16:creationId xmlns:a16="http://schemas.microsoft.com/office/drawing/2014/main" id="{AE009BD6-F592-2ABB-06F3-55B3CF25F078}"/>
              </a:ext>
            </a:extLst>
          </p:cNvPr>
          <p:cNvSpPr txBox="1"/>
          <p:nvPr/>
        </p:nvSpPr>
        <p:spPr>
          <a:xfrm>
            <a:off x="1044490" y="2655914"/>
            <a:ext cx="2965451" cy="369332"/>
          </a:xfrm>
          <a:prstGeom prst="rect">
            <a:avLst/>
          </a:prstGeom>
          <a:solidFill>
            <a:srgbClr val="F27727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dirty="0">
                <a:solidFill>
                  <a:schemeClr val="bg1"/>
                </a:solidFill>
                <a:latin typeface="Ubuntu" panose="020B0504030602030204" pitchFamily="34" charset="0"/>
              </a:rPr>
              <a:t>comidas</a:t>
            </a:r>
          </a:p>
        </p:txBody>
      </p:sp>
      <p:graphicFrame>
        <p:nvGraphicFramePr>
          <p:cNvPr id="4" name="Tabela 6">
            <a:extLst>
              <a:ext uri="{FF2B5EF4-FFF2-40B4-BE49-F238E27FC236}">
                <a16:creationId xmlns:a16="http://schemas.microsoft.com/office/drawing/2014/main" id="{1F75CACB-556F-24D1-3F86-0073EB1028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2742097"/>
              </p:ext>
            </p:extLst>
          </p:nvPr>
        </p:nvGraphicFramePr>
        <p:xfrm>
          <a:off x="5423696" y="3017113"/>
          <a:ext cx="1911033" cy="1820091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1081723">
                  <a:extLst>
                    <a:ext uri="{9D8B030D-6E8A-4147-A177-3AD203B41FA5}">
                      <a16:colId xmlns:a16="http://schemas.microsoft.com/office/drawing/2014/main" val="3690267913"/>
                    </a:ext>
                  </a:extLst>
                </a:gridCol>
                <a:gridCol w="829310">
                  <a:extLst>
                    <a:ext uri="{9D8B030D-6E8A-4147-A177-3AD203B41FA5}">
                      <a16:colId xmlns:a16="http://schemas.microsoft.com/office/drawing/2014/main" val="1022032256"/>
                    </a:ext>
                  </a:extLst>
                </a:gridCol>
              </a:tblGrid>
              <a:tr h="402771">
                <a:tc>
                  <a:txBody>
                    <a:bodyPr/>
                    <a:lstStyle/>
                    <a:p>
                      <a:r>
                        <a:rPr lang="pt-BR" sz="1400" dirty="0" err="1">
                          <a:latin typeface="Ubuntu" panose="020B0504030602030204" pitchFamily="34" charset="0"/>
                        </a:rPr>
                        <a:t>Id_bebida</a:t>
                      </a:r>
                      <a:endParaRPr lang="pt-BR" sz="1400" dirty="0">
                        <a:latin typeface="Ubuntu" panose="020B05040306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93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400" dirty="0">
                          <a:latin typeface="Ubuntu" panose="020B0504030602030204" pitchFamily="34" charset="0"/>
                        </a:rPr>
                        <a:t>bebida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93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7922099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5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🧉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3788564"/>
                  </a:ext>
                </a:extLst>
              </a:tr>
              <a:tr h="387532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5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🧋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1822420"/>
                  </a:ext>
                </a:extLst>
              </a:tr>
              <a:tr h="387532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5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🥤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9434632"/>
                  </a:ext>
                </a:extLst>
              </a:tr>
            </a:tbl>
          </a:graphicData>
        </a:graphic>
      </p:graphicFrame>
      <p:sp>
        <p:nvSpPr>
          <p:cNvPr id="5" name="CaixaDeTexto 4">
            <a:extLst>
              <a:ext uri="{FF2B5EF4-FFF2-40B4-BE49-F238E27FC236}">
                <a16:creationId xmlns:a16="http://schemas.microsoft.com/office/drawing/2014/main" id="{C2FC7306-134D-4E5D-AA88-5B33FFE17EF8}"/>
              </a:ext>
            </a:extLst>
          </p:cNvPr>
          <p:cNvSpPr txBox="1"/>
          <p:nvPr/>
        </p:nvSpPr>
        <p:spPr>
          <a:xfrm>
            <a:off x="5423696" y="2655914"/>
            <a:ext cx="1911034" cy="369332"/>
          </a:xfrm>
          <a:prstGeom prst="rect">
            <a:avLst/>
          </a:prstGeom>
          <a:solidFill>
            <a:srgbClr val="F27727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dirty="0">
                <a:solidFill>
                  <a:schemeClr val="bg1"/>
                </a:solidFill>
                <a:latin typeface="Ubuntu" panose="020B0504030602030204" pitchFamily="34" charset="0"/>
              </a:rPr>
              <a:t>bebidas</a:t>
            </a:r>
          </a:p>
        </p:txBody>
      </p:sp>
      <p:cxnSp>
        <p:nvCxnSpPr>
          <p:cNvPr id="7" name="Conector de Seta Reta 6">
            <a:extLst>
              <a:ext uri="{FF2B5EF4-FFF2-40B4-BE49-F238E27FC236}">
                <a16:creationId xmlns:a16="http://schemas.microsoft.com/office/drawing/2014/main" id="{279428EC-78AE-BD9B-E562-42E9E83C1A40}"/>
              </a:ext>
            </a:extLst>
          </p:cNvPr>
          <p:cNvCxnSpPr>
            <a:cxnSpLocks/>
          </p:cNvCxnSpPr>
          <p:nvPr/>
        </p:nvCxnSpPr>
        <p:spPr>
          <a:xfrm>
            <a:off x="4009941" y="3621836"/>
            <a:ext cx="1413754" cy="531657"/>
          </a:xfrm>
          <a:prstGeom prst="straightConnector1">
            <a:avLst/>
          </a:prstGeom>
          <a:ln w="38100">
            <a:solidFill>
              <a:srgbClr val="EA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CaixaDeTexto 20">
            <a:extLst>
              <a:ext uri="{FF2B5EF4-FFF2-40B4-BE49-F238E27FC236}">
                <a16:creationId xmlns:a16="http://schemas.microsoft.com/office/drawing/2014/main" id="{86AD8DDE-B753-B9C9-4AC1-1D88815E7157}"/>
              </a:ext>
            </a:extLst>
          </p:cNvPr>
          <p:cNvSpPr txBox="1"/>
          <p:nvPr/>
        </p:nvSpPr>
        <p:spPr>
          <a:xfrm>
            <a:off x="838200" y="5484166"/>
            <a:ext cx="832955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>
                <a:solidFill>
                  <a:srgbClr val="EA30A0"/>
                </a:solidFill>
                <a:latin typeface="Ubuntu" panose="020B0504030602030204" pitchFamily="34" charset="0"/>
              </a:rPr>
              <a:t>Vamos ver um pouco o funcionamento dessas tabelas representadas por conjuntos.</a:t>
            </a:r>
          </a:p>
        </p:txBody>
      </p:sp>
      <p:sp>
        <p:nvSpPr>
          <p:cNvPr id="22" name="Retângulo 21">
            <a:extLst>
              <a:ext uri="{FF2B5EF4-FFF2-40B4-BE49-F238E27FC236}">
                <a16:creationId xmlns:a16="http://schemas.microsoft.com/office/drawing/2014/main" id="{D23708F4-BD56-A68F-8343-BA906F32E655}"/>
              </a:ext>
            </a:extLst>
          </p:cNvPr>
          <p:cNvSpPr/>
          <p:nvPr/>
        </p:nvSpPr>
        <p:spPr>
          <a:xfrm>
            <a:off x="2944224" y="3417125"/>
            <a:ext cx="1065717" cy="451412"/>
          </a:xfrm>
          <a:prstGeom prst="rect">
            <a:avLst/>
          </a:prstGeom>
          <a:noFill/>
          <a:ln w="38100">
            <a:solidFill>
              <a:srgbClr val="EA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3" name="Retângulo 22">
            <a:extLst>
              <a:ext uri="{FF2B5EF4-FFF2-40B4-BE49-F238E27FC236}">
                <a16:creationId xmlns:a16="http://schemas.microsoft.com/office/drawing/2014/main" id="{9BE8CED1-CFD0-D090-C29E-531EFCB85A5B}"/>
              </a:ext>
            </a:extLst>
          </p:cNvPr>
          <p:cNvSpPr/>
          <p:nvPr/>
        </p:nvSpPr>
        <p:spPr>
          <a:xfrm>
            <a:off x="5421602" y="3892287"/>
            <a:ext cx="1077591" cy="451412"/>
          </a:xfrm>
          <a:prstGeom prst="rect">
            <a:avLst/>
          </a:prstGeom>
          <a:noFill/>
          <a:ln w="38100">
            <a:solidFill>
              <a:srgbClr val="EA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68450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3" grpId="0" animBg="1"/>
      <p:bldP spid="5" grpId="0" animBg="1"/>
      <p:bldP spid="21" grpId="0"/>
      <p:bldP spid="22" grpId="0" animBg="1"/>
      <p:bldP spid="23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15B9B0FF-1DBC-F944-99EB-2C61C262EC45}"/>
              </a:ext>
            </a:extLst>
          </p:cNvPr>
          <p:cNvSpPr txBox="1"/>
          <p:nvPr/>
        </p:nvSpPr>
        <p:spPr>
          <a:xfrm>
            <a:off x="838200" y="802828"/>
            <a:ext cx="32768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b="1" dirty="0">
                <a:solidFill>
                  <a:srgbClr val="F27727"/>
                </a:solidFill>
                <a:latin typeface="Ubuntu" panose="020B0504030602030204" pitchFamily="34" charset="0"/>
              </a:rPr>
              <a:t>Junção: </a:t>
            </a:r>
            <a:r>
              <a:rPr lang="pt-BR" sz="2800" b="1" dirty="0" err="1">
                <a:solidFill>
                  <a:srgbClr val="F27727"/>
                </a:solidFill>
                <a:latin typeface="Ubuntu" panose="020B0504030602030204" pitchFamily="34" charset="0"/>
              </a:rPr>
              <a:t>Inner</a:t>
            </a:r>
            <a:r>
              <a:rPr lang="pt-BR" sz="2800" b="1" dirty="0">
                <a:solidFill>
                  <a:srgbClr val="F27727"/>
                </a:solidFill>
                <a:latin typeface="Ubuntu" panose="020B0504030602030204" pitchFamily="34" charset="0"/>
              </a:rPr>
              <a:t> </a:t>
            </a:r>
            <a:r>
              <a:rPr lang="pt-BR" sz="2800" b="1" dirty="0" err="1">
                <a:solidFill>
                  <a:srgbClr val="F27727"/>
                </a:solidFill>
                <a:latin typeface="Ubuntu" panose="020B0504030602030204" pitchFamily="34" charset="0"/>
              </a:rPr>
              <a:t>Join</a:t>
            </a:r>
            <a:endParaRPr lang="pt-BR" sz="2800" b="1" dirty="0">
              <a:solidFill>
                <a:schemeClr val="bg1"/>
              </a:solidFill>
              <a:latin typeface="Ubuntu" panose="020B0504030602030204" pitchFamily="34" charset="0"/>
            </a:endParaRPr>
          </a:p>
        </p:txBody>
      </p:sp>
      <p:graphicFrame>
        <p:nvGraphicFramePr>
          <p:cNvPr id="3" name="Tabela 6">
            <a:extLst>
              <a:ext uri="{FF2B5EF4-FFF2-40B4-BE49-F238E27FC236}">
                <a16:creationId xmlns:a16="http://schemas.microsoft.com/office/drawing/2014/main" id="{F6DC8F58-AE9B-F144-B330-C610EAB7BA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8494088"/>
              </p:ext>
            </p:extLst>
          </p:nvPr>
        </p:nvGraphicFramePr>
        <p:xfrm>
          <a:off x="873466" y="3953303"/>
          <a:ext cx="2965451" cy="1820091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1081723">
                  <a:extLst>
                    <a:ext uri="{9D8B030D-6E8A-4147-A177-3AD203B41FA5}">
                      <a16:colId xmlns:a16="http://schemas.microsoft.com/office/drawing/2014/main" val="3690267913"/>
                    </a:ext>
                  </a:extLst>
                </a:gridCol>
                <a:gridCol w="829310">
                  <a:extLst>
                    <a:ext uri="{9D8B030D-6E8A-4147-A177-3AD203B41FA5}">
                      <a16:colId xmlns:a16="http://schemas.microsoft.com/office/drawing/2014/main" val="1022032256"/>
                    </a:ext>
                  </a:extLst>
                </a:gridCol>
                <a:gridCol w="1054418">
                  <a:extLst>
                    <a:ext uri="{9D8B030D-6E8A-4147-A177-3AD203B41FA5}">
                      <a16:colId xmlns:a16="http://schemas.microsoft.com/office/drawing/2014/main" val="3641346507"/>
                    </a:ext>
                  </a:extLst>
                </a:gridCol>
              </a:tblGrid>
              <a:tr h="402771">
                <a:tc>
                  <a:txBody>
                    <a:bodyPr/>
                    <a:lstStyle/>
                    <a:p>
                      <a:r>
                        <a:rPr lang="pt-BR" sz="1400" dirty="0" err="1">
                          <a:latin typeface="Ubuntu" panose="020B0504030602030204" pitchFamily="34" charset="0"/>
                        </a:rPr>
                        <a:t>Id_comida</a:t>
                      </a:r>
                      <a:endParaRPr lang="pt-BR" sz="1400" dirty="0">
                        <a:latin typeface="Ubuntu" panose="020B05040306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93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400" dirty="0">
                          <a:latin typeface="Ubuntu" panose="020B0504030602030204" pitchFamily="34" charset="0"/>
                        </a:rPr>
                        <a:t>comida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93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400" dirty="0" err="1">
                          <a:latin typeface="Ubuntu" panose="020B0504030602030204" pitchFamily="34" charset="0"/>
                        </a:rPr>
                        <a:t>Id_bebida</a:t>
                      </a:r>
                      <a:endParaRPr lang="pt-BR" sz="1400" dirty="0">
                        <a:latin typeface="Ubuntu" panose="020B05040306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93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7922099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5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🍔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3788564"/>
                  </a:ext>
                </a:extLst>
              </a:tr>
              <a:tr h="387532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5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🍱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0" dirty="0">
                        <a:solidFill>
                          <a:schemeClr val="bg1"/>
                        </a:solidFill>
                        <a:latin typeface="Ubuntu" panose="020B05040306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1822420"/>
                  </a:ext>
                </a:extLst>
              </a:tr>
              <a:tr h="387532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5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🥪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9434632"/>
                  </a:ext>
                </a:extLst>
              </a:tr>
            </a:tbl>
          </a:graphicData>
        </a:graphic>
      </p:graphicFrame>
      <p:sp>
        <p:nvSpPr>
          <p:cNvPr id="4" name="CaixaDeTexto 3">
            <a:extLst>
              <a:ext uri="{FF2B5EF4-FFF2-40B4-BE49-F238E27FC236}">
                <a16:creationId xmlns:a16="http://schemas.microsoft.com/office/drawing/2014/main" id="{B8E08FA2-975B-DB40-BDEF-F9CA74C79F88}"/>
              </a:ext>
            </a:extLst>
          </p:cNvPr>
          <p:cNvSpPr txBox="1"/>
          <p:nvPr/>
        </p:nvSpPr>
        <p:spPr>
          <a:xfrm>
            <a:off x="873465" y="3592104"/>
            <a:ext cx="2965451" cy="369332"/>
          </a:xfrm>
          <a:prstGeom prst="rect">
            <a:avLst/>
          </a:prstGeom>
          <a:solidFill>
            <a:srgbClr val="F27727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dirty="0">
                <a:solidFill>
                  <a:schemeClr val="bg1"/>
                </a:solidFill>
                <a:latin typeface="Ubuntu" panose="020B0504030602030204" pitchFamily="34" charset="0"/>
              </a:rPr>
              <a:t>comidas</a:t>
            </a:r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277C2612-0D5A-FD41-89DA-B92AA1777FF0}"/>
              </a:ext>
            </a:extLst>
          </p:cNvPr>
          <p:cNvSpPr txBox="1"/>
          <p:nvPr/>
        </p:nvSpPr>
        <p:spPr>
          <a:xfrm>
            <a:off x="873465" y="1496824"/>
            <a:ext cx="91709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>
                <a:solidFill>
                  <a:schemeClr val="bg1">
                    <a:lumMod val="85000"/>
                  </a:schemeClr>
                </a:solidFill>
                <a:latin typeface="Ubuntu" panose="020B0504030602030204" pitchFamily="34" charset="0"/>
              </a:rPr>
              <a:t>Compara cada linha da tabela “</a:t>
            </a:r>
            <a:r>
              <a:rPr lang="pt-BR" sz="1600" dirty="0">
                <a:solidFill>
                  <a:srgbClr val="EA30A0"/>
                </a:solidFill>
                <a:latin typeface="Ubuntu" panose="020B0504030602030204" pitchFamily="34" charset="0"/>
              </a:rPr>
              <a:t>comidas</a:t>
            </a:r>
            <a:r>
              <a:rPr lang="pt-BR" sz="1600" dirty="0">
                <a:solidFill>
                  <a:schemeClr val="bg1">
                    <a:lumMod val="85000"/>
                  </a:schemeClr>
                </a:solidFill>
                <a:latin typeface="Ubuntu" panose="020B0504030602030204" pitchFamily="34" charset="0"/>
              </a:rPr>
              <a:t>“ com as linhas da tabela “</a:t>
            </a:r>
            <a:r>
              <a:rPr lang="pt-BR" sz="1600" dirty="0">
                <a:solidFill>
                  <a:srgbClr val="EA30A0"/>
                </a:solidFill>
                <a:latin typeface="Ubuntu" panose="020B0504030602030204" pitchFamily="34" charset="0"/>
              </a:rPr>
              <a:t>bebidas</a:t>
            </a:r>
            <a:r>
              <a:rPr lang="pt-BR" sz="1600" dirty="0">
                <a:solidFill>
                  <a:schemeClr val="bg1">
                    <a:lumMod val="85000"/>
                  </a:schemeClr>
                </a:solidFill>
                <a:latin typeface="Ubuntu" panose="020B0504030602030204" pitchFamily="34" charset="0"/>
              </a:rPr>
              <a:t>” para encontrar todas as linhas que satisfaçam a </a:t>
            </a:r>
            <a:r>
              <a:rPr lang="pt-BR" sz="1600" dirty="0">
                <a:solidFill>
                  <a:srgbClr val="EA30A0"/>
                </a:solidFill>
                <a:latin typeface="Ubuntu" panose="020B0504030602030204" pitchFamily="34" charset="0"/>
              </a:rPr>
              <a:t>condição</a:t>
            </a:r>
            <a:r>
              <a:rPr lang="pt-BR" sz="1600" dirty="0">
                <a:solidFill>
                  <a:schemeClr val="bg1">
                    <a:lumMod val="85000"/>
                  </a:schemeClr>
                </a:solidFill>
                <a:latin typeface="Ubuntu" panose="020B0504030602030204" pitchFamily="34" charset="0"/>
              </a:rPr>
              <a:t> da junção.</a:t>
            </a:r>
          </a:p>
        </p:txBody>
      </p:sp>
      <p:graphicFrame>
        <p:nvGraphicFramePr>
          <p:cNvPr id="22" name="Tabela 6">
            <a:extLst>
              <a:ext uri="{FF2B5EF4-FFF2-40B4-BE49-F238E27FC236}">
                <a16:creationId xmlns:a16="http://schemas.microsoft.com/office/drawing/2014/main" id="{FC6CE000-B25C-CF47-A35B-9C96328F9B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5114087"/>
              </p:ext>
            </p:extLst>
          </p:nvPr>
        </p:nvGraphicFramePr>
        <p:xfrm>
          <a:off x="7336790" y="3953303"/>
          <a:ext cx="1911033" cy="1820091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1081723">
                  <a:extLst>
                    <a:ext uri="{9D8B030D-6E8A-4147-A177-3AD203B41FA5}">
                      <a16:colId xmlns:a16="http://schemas.microsoft.com/office/drawing/2014/main" val="3690267913"/>
                    </a:ext>
                  </a:extLst>
                </a:gridCol>
                <a:gridCol w="829310">
                  <a:extLst>
                    <a:ext uri="{9D8B030D-6E8A-4147-A177-3AD203B41FA5}">
                      <a16:colId xmlns:a16="http://schemas.microsoft.com/office/drawing/2014/main" val="1022032256"/>
                    </a:ext>
                  </a:extLst>
                </a:gridCol>
              </a:tblGrid>
              <a:tr h="402771">
                <a:tc>
                  <a:txBody>
                    <a:bodyPr/>
                    <a:lstStyle/>
                    <a:p>
                      <a:r>
                        <a:rPr lang="pt-BR" sz="1400" dirty="0" err="1">
                          <a:latin typeface="Ubuntu" panose="020B0504030602030204" pitchFamily="34" charset="0"/>
                        </a:rPr>
                        <a:t>Id_bebida</a:t>
                      </a:r>
                      <a:endParaRPr lang="pt-BR" sz="1400" dirty="0">
                        <a:latin typeface="Ubuntu" panose="020B05040306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93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400" dirty="0">
                          <a:latin typeface="Ubuntu" panose="020B0504030602030204" pitchFamily="34" charset="0"/>
                        </a:rPr>
                        <a:t>bebida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93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7922099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5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🧉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3788564"/>
                  </a:ext>
                </a:extLst>
              </a:tr>
              <a:tr h="387532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5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🧋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1822420"/>
                  </a:ext>
                </a:extLst>
              </a:tr>
              <a:tr h="387532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5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🥤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9434632"/>
                  </a:ext>
                </a:extLst>
              </a:tr>
            </a:tbl>
          </a:graphicData>
        </a:graphic>
      </p:graphicFrame>
      <p:sp>
        <p:nvSpPr>
          <p:cNvPr id="24" name="CaixaDeTexto 23">
            <a:extLst>
              <a:ext uri="{FF2B5EF4-FFF2-40B4-BE49-F238E27FC236}">
                <a16:creationId xmlns:a16="http://schemas.microsoft.com/office/drawing/2014/main" id="{2E54D271-9AB4-E84E-B91B-05C933026AA4}"/>
              </a:ext>
            </a:extLst>
          </p:cNvPr>
          <p:cNvSpPr txBox="1"/>
          <p:nvPr/>
        </p:nvSpPr>
        <p:spPr>
          <a:xfrm>
            <a:off x="7336790" y="3592104"/>
            <a:ext cx="1911034" cy="369332"/>
          </a:xfrm>
          <a:prstGeom prst="rect">
            <a:avLst/>
          </a:prstGeom>
          <a:solidFill>
            <a:srgbClr val="F27727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dirty="0">
                <a:solidFill>
                  <a:schemeClr val="bg1"/>
                </a:solidFill>
                <a:latin typeface="Ubuntu" panose="020B0504030602030204" pitchFamily="34" charset="0"/>
              </a:rPr>
              <a:t>bebidas</a:t>
            </a:r>
          </a:p>
        </p:txBody>
      </p:sp>
      <p:cxnSp>
        <p:nvCxnSpPr>
          <p:cNvPr id="30" name="Conector de Seta Reta 29">
            <a:extLst>
              <a:ext uri="{FF2B5EF4-FFF2-40B4-BE49-F238E27FC236}">
                <a16:creationId xmlns:a16="http://schemas.microsoft.com/office/drawing/2014/main" id="{967C30C3-BED6-D84E-95C7-F6024F842216}"/>
              </a:ext>
            </a:extLst>
          </p:cNvPr>
          <p:cNvCxnSpPr>
            <a:cxnSpLocks/>
          </p:cNvCxnSpPr>
          <p:nvPr/>
        </p:nvCxnSpPr>
        <p:spPr>
          <a:xfrm>
            <a:off x="3838916" y="4623577"/>
            <a:ext cx="3487859" cy="0"/>
          </a:xfrm>
          <a:prstGeom prst="straightConnector1">
            <a:avLst/>
          </a:prstGeom>
          <a:ln w="38100">
            <a:solidFill>
              <a:srgbClr val="F2772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ector de Seta Reta 44">
            <a:extLst>
              <a:ext uri="{FF2B5EF4-FFF2-40B4-BE49-F238E27FC236}">
                <a16:creationId xmlns:a16="http://schemas.microsoft.com/office/drawing/2014/main" id="{A73FCA5B-FA70-2542-AB3C-8AA773C12ACD}"/>
              </a:ext>
            </a:extLst>
          </p:cNvPr>
          <p:cNvCxnSpPr>
            <a:cxnSpLocks/>
          </p:cNvCxnSpPr>
          <p:nvPr/>
        </p:nvCxnSpPr>
        <p:spPr>
          <a:xfrm flipV="1">
            <a:off x="3848932" y="5116011"/>
            <a:ext cx="3477843" cy="403196"/>
          </a:xfrm>
          <a:prstGeom prst="straightConnector1">
            <a:avLst/>
          </a:prstGeom>
          <a:ln w="38100">
            <a:solidFill>
              <a:schemeClr val="accent6">
                <a:lumMod val="40000"/>
                <a:lumOff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B0CB7380-03EC-D2CD-523D-D5DE7610082F}"/>
              </a:ext>
            </a:extLst>
          </p:cNvPr>
          <p:cNvSpPr txBox="1"/>
          <p:nvPr/>
        </p:nvSpPr>
        <p:spPr>
          <a:xfrm>
            <a:off x="838200" y="2372555"/>
            <a:ext cx="730584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000" b="1" dirty="0">
                <a:solidFill>
                  <a:srgbClr val="EA30A0"/>
                </a:solidFill>
                <a:latin typeface="Ubuntu" panose="020B0504030602030204" pitchFamily="34" charset="0"/>
              </a:rPr>
              <a:t>Condição:</a:t>
            </a:r>
          </a:p>
          <a:p>
            <a:r>
              <a:rPr lang="pt-BR" sz="2000" b="1" dirty="0" err="1">
                <a:solidFill>
                  <a:srgbClr val="EA30A0"/>
                </a:solidFill>
                <a:latin typeface="Ubuntu" panose="020B0504030602030204" pitchFamily="34" charset="0"/>
              </a:rPr>
              <a:t>Id_bebida</a:t>
            </a:r>
            <a:r>
              <a:rPr lang="pt-BR" sz="2000" b="1" dirty="0">
                <a:solidFill>
                  <a:srgbClr val="EA30A0"/>
                </a:solidFill>
                <a:latin typeface="Ubuntu" panose="020B0504030602030204" pitchFamily="34" charset="0"/>
              </a:rPr>
              <a:t> </a:t>
            </a:r>
            <a:r>
              <a:rPr lang="pt-BR" sz="2000" b="1" dirty="0">
                <a:solidFill>
                  <a:schemeClr val="bg1"/>
                </a:solidFill>
                <a:latin typeface="Ubuntu" panose="020B0504030602030204" pitchFamily="34" charset="0"/>
              </a:rPr>
              <a:t>da tabela comidas </a:t>
            </a:r>
            <a:r>
              <a:rPr lang="pt-BR" sz="2000" b="1" dirty="0">
                <a:solidFill>
                  <a:srgbClr val="EA30A0"/>
                </a:solidFill>
                <a:latin typeface="Ubuntu" panose="020B0504030602030204" pitchFamily="34" charset="0"/>
              </a:rPr>
              <a:t>= </a:t>
            </a:r>
            <a:r>
              <a:rPr lang="pt-BR" sz="2000" b="1" dirty="0" err="1">
                <a:solidFill>
                  <a:srgbClr val="EA30A0"/>
                </a:solidFill>
                <a:latin typeface="Ubuntu" panose="020B0504030602030204" pitchFamily="34" charset="0"/>
              </a:rPr>
              <a:t>id_bebida</a:t>
            </a:r>
            <a:r>
              <a:rPr lang="pt-BR" sz="2000" b="1" dirty="0">
                <a:solidFill>
                  <a:schemeClr val="bg1"/>
                </a:solidFill>
                <a:latin typeface="Ubuntu" panose="020B0504030602030204" pitchFamily="34" charset="0"/>
              </a:rPr>
              <a:t> da tabela bebidas</a:t>
            </a:r>
          </a:p>
        </p:txBody>
      </p:sp>
    </p:spTree>
    <p:extLst>
      <p:ext uri="{BB962C8B-B14F-4D97-AF65-F5344CB8AC3E}">
        <p14:creationId xmlns:p14="http://schemas.microsoft.com/office/powerpoint/2010/main" val="813481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4" grpId="0" animBg="1"/>
      <p:bldP spid="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15B9B0FF-1DBC-F944-99EB-2C61C262EC45}"/>
              </a:ext>
            </a:extLst>
          </p:cNvPr>
          <p:cNvSpPr txBox="1"/>
          <p:nvPr/>
        </p:nvSpPr>
        <p:spPr>
          <a:xfrm>
            <a:off x="838200" y="802828"/>
            <a:ext cx="19093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b="1" dirty="0">
                <a:solidFill>
                  <a:srgbClr val="F27727"/>
                </a:solidFill>
                <a:latin typeface="Ubuntu" panose="020B0504030602030204" pitchFamily="34" charset="0"/>
              </a:rPr>
              <a:t>Resultado</a:t>
            </a:r>
            <a:endParaRPr lang="pt-BR" sz="2800" b="1" dirty="0">
              <a:solidFill>
                <a:schemeClr val="bg1"/>
              </a:solidFill>
              <a:latin typeface="Ubuntu" panose="020B0504030602030204" pitchFamily="34" charset="0"/>
            </a:endParaRPr>
          </a:p>
        </p:txBody>
      </p:sp>
      <p:graphicFrame>
        <p:nvGraphicFramePr>
          <p:cNvPr id="3" name="Tabela 6">
            <a:extLst>
              <a:ext uri="{FF2B5EF4-FFF2-40B4-BE49-F238E27FC236}">
                <a16:creationId xmlns:a16="http://schemas.microsoft.com/office/drawing/2014/main" id="{F6DC8F58-AE9B-F144-B330-C610EAB7BA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8438268"/>
              </p:ext>
            </p:extLst>
          </p:nvPr>
        </p:nvGraphicFramePr>
        <p:xfrm>
          <a:off x="838201" y="3152124"/>
          <a:ext cx="2965451" cy="1820091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1081723">
                  <a:extLst>
                    <a:ext uri="{9D8B030D-6E8A-4147-A177-3AD203B41FA5}">
                      <a16:colId xmlns:a16="http://schemas.microsoft.com/office/drawing/2014/main" val="3690267913"/>
                    </a:ext>
                  </a:extLst>
                </a:gridCol>
                <a:gridCol w="829310">
                  <a:extLst>
                    <a:ext uri="{9D8B030D-6E8A-4147-A177-3AD203B41FA5}">
                      <a16:colId xmlns:a16="http://schemas.microsoft.com/office/drawing/2014/main" val="1022032256"/>
                    </a:ext>
                  </a:extLst>
                </a:gridCol>
                <a:gridCol w="1054418">
                  <a:extLst>
                    <a:ext uri="{9D8B030D-6E8A-4147-A177-3AD203B41FA5}">
                      <a16:colId xmlns:a16="http://schemas.microsoft.com/office/drawing/2014/main" val="3641346507"/>
                    </a:ext>
                  </a:extLst>
                </a:gridCol>
              </a:tblGrid>
              <a:tr h="402771">
                <a:tc>
                  <a:txBody>
                    <a:bodyPr/>
                    <a:lstStyle/>
                    <a:p>
                      <a:r>
                        <a:rPr lang="pt-BR" sz="1400" dirty="0" err="1">
                          <a:latin typeface="Ubuntu" panose="020B0504030602030204" pitchFamily="34" charset="0"/>
                        </a:rPr>
                        <a:t>Id_comida</a:t>
                      </a:r>
                      <a:endParaRPr lang="pt-BR" sz="1400" dirty="0">
                        <a:latin typeface="Ubuntu" panose="020B05040306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93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400" dirty="0">
                          <a:latin typeface="Ubuntu" panose="020B0504030602030204" pitchFamily="34" charset="0"/>
                        </a:rPr>
                        <a:t>comida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93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400" dirty="0" err="1">
                          <a:latin typeface="Ubuntu" panose="020B0504030602030204" pitchFamily="34" charset="0"/>
                        </a:rPr>
                        <a:t>Id_bebida</a:t>
                      </a:r>
                      <a:endParaRPr lang="pt-BR" sz="1400" dirty="0">
                        <a:latin typeface="Ubuntu" panose="020B05040306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93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7922099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5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🍔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3788564"/>
                  </a:ext>
                </a:extLst>
              </a:tr>
              <a:tr h="387532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5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🍱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0" dirty="0">
                        <a:solidFill>
                          <a:schemeClr val="bg1"/>
                        </a:solidFill>
                        <a:latin typeface="Ubuntu" panose="020B05040306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1822420"/>
                  </a:ext>
                </a:extLst>
              </a:tr>
              <a:tr h="387532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5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🥪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9434632"/>
                  </a:ext>
                </a:extLst>
              </a:tr>
            </a:tbl>
          </a:graphicData>
        </a:graphic>
      </p:graphicFrame>
      <p:sp>
        <p:nvSpPr>
          <p:cNvPr id="4" name="CaixaDeTexto 3">
            <a:extLst>
              <a:ext uri="{FF2B5EF4-FFF2-40B4-BE49-F238E27FC236}">
                <a16:creationId xmlns:a16="http://schemas.microsoft.com/office/drawing/2014/main" id="{B8E08FA2-975B-DB40-BDEF-F9CA74C79F88}"/>
              </a:ext>
            </a:extLst>
          </p:cNvPr>
          <p:cNvSpPr txBox="1"/>
          <p:nvPr/>
        </p:nvSpPr>
        <p:spPr>
          <a:xfrm>
            <a:off x="838200" y="2790925"/>
            <a:ext cx="2965451" cy="369332"/>
          </a:xfrm>
          <a:prstGeom prst="rect">
            <a:avLst/>
          </a:prstGeom>
          <a:solidFill>
            <a:srgbClr val="F27727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dirty="0">
                <a:solidFill>
                  <a:schemeClr val="bg1"/>
                </a:solidFill>
                <a:latin typeface="Ubuntu" panose="020B0504030602030204" pitchFamily="34" charset="0"/>
              </a:rPr>
              <a:t>comidas</a:t>
            </a:r>
          </a:p>
        </p:txBody>
      </p:sp>
      <p:sp>
        <p:nvSpPr>
          <p:cNvPr id="24" name="CaixaDeTexto 23">
            <a:extLst>
              <a:ext uri="{FF2B5EF4-FFF2-40B4-BE49-F238E27FC236}">
                <a16:creationId xmlns:a16="http://schemas.microsoft.com/office/drawing/2014/main" id="{2E54D271-9AB4-E84E-B91B-05C933026AA4}"/>
              </a:ext>
            </a:extLst>
          </p:cNvPr>
          <p:cNvSpPr txBox="1"/>
          <p:nvPr/>
        </p:nvSpPr>
        <p:spPr>
          <a:xfrm>
            <a:off x="4425943" y="2790925"/>
            <a:ext cx="1911034" cy="369332"/>
          </a:xfrm>
          <a:prstGeom prst="rect">
            <a:avLst/>
          </a:prstGeom>
          <a:solidFill>
            <a:srgbClr val="F27727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dirty="0">
                <a:solidFill>
                  <a:schemeClr val="bg1"/>
                </a:solidFill>
                <a:latin typeface="Ubuntu" panose="020B0504030602030204" pitchFamily="34" charset="0"/>
              </a:rPr>
              <a:t>bebidas</a:t>
            </a:r>
          </a:p>
        </p:txBody>
      </p:sp>
      <p:graphicFrame>
        <p:nvGraphicFramePr>
          <p:cNvPr id="17" name="Tabela 6">
            <a:extLst>
              <a:ext uri="{FF2B5EF4-FFF2-40B4-BE49-F238E27FC236}">
                <a16:creationId xmlns:a16="http://schemas.microsoft.com/office/drawing/2014/main" id="{A248949D-E6AD-984D-A876-954219E9C6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7567551"/>
              </p:ext>
            </p:extLst>
          </p:nvPr>
        </p:nvGraphicFramePr>
        <p:xfrm>
          <a:off x="7695528" y="3573672"/>
          <a:ext cx="4126549" cy="1347651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1081723">
                  <a:extLst>
                    <a:ext uri="{9D8B030D-6E8A-4147-A177-3AD203B41FA5}">
                      <a16:colId xmlns:a16="http://schemas.microsoft.com/office/drawing/2014/main" val="3690267913"/>
                    </a:ext>
                  </a:extLst>
                </a:gridCol>
                <a:gridCol w="829310">
                  <a:extLst>
                    <a:ext uri="{9D8B030D-6E8A-4147-A177-3AD203B41FA5}">
                      <a16:colId xmlns:a16="http://schemas.microsoft.com/office/drawing/2014/main" val="1022032256"/>
                    </a:ext>
                  </a:extLst>
                </a:gridCol>
                <a:gridCol w="359093">
                  <a:extLst>
                    <a:ext uri="{9D8B030D-6E8A-4147-A177-3AD203B41FA5}">
                      <a16:colId xmlns:a16="http://schemas.microsoft.com/office/drawing/2014/main" val="3641346507"/>
                    </a:ext>
                  </a:extLst>
                </a:gridCol>
                <a:gridCol w="1054418">
                  <a:extLst>
                    <a:ext uri="{9D8B030D-6E8A-4147-A177-3AD203B41FA5}">
                      <a16:colId xmlns:a16="http://schemas.microsoft.com/office/drawing/2014/main" val="3592376705"/>
                    </a:ext>
                  </a:extLst>
                </a:gridCol>
                <a:gridCol w="802005">
                  <a:extLst>
                    <a:ext uri="{9D8B030D-6E8A-4147-A177-3AD203B41FA5}">
                      <a16:colId xmlns:a16="http://schemas.microsoft.com/office/drawing/2014/main" val="3015513729"/>
                    </a:ext>
                  </a:extLst>
                </a:gridCol>
              </a:tblGrid>
              <a:tr h="402771">
                <a:tc>
                  <a:txBody>
                    <a:bodyPr/>
                    <a:lstStyle/>
                    <a:p>
                      <a:r>
                        <a:rPr lang="pt-BR" sz="1400" dirty="0" err="1">
                          <a:latin typeface="Ubuntu" panose="020B0504030602030204" pitchFamily="34" charset="0"/>
                        </a:rPr>
                        <a:t>Id_comida</a:t>
                      </a:r>
                      <a:endParaRPr lang="pt-BR" sz="1400" dirty="0">
                        <a:latin typeface="Ubuntu" panose="020B05040306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93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400" dirty="0">
                          <a:latin typeface="Ubuntu" panose="020B0504030602030204" pitchFamily="34" charset="0"/>
                        </a:rPr>
                        <a:t>comida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93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400" dirty="0">
                          <a:latin typeface="Ubuntu" panose="020B0504030602030204" pitchFamily="34" charset="0"/>
                        </a:rPr>
                        <a:t>...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93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400" dirty="0" err="1">
                          <a:latin typeface="Ubuntu" panose="020B0504030602030204" pitchFamily="34" charset="0"/>
                        </a:rPr>
                        <a:t>Id_bebida</a:t>
                      </a:r>
                      <a:endParaRPr lang="pt-BR" sz="1400" dirty="0">
                        <a:latin typeface="Ubuntu" panose="020B05040306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93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400" dirty="0">
                          <a:latin typeface="Ubuntu" panose="020B0504030602030204" pitchFamily="34" charset="0"/>
                        </a:rPr>
                        <a:t>bebida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93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7922099"/>
                  </a:ext>
                </a:extLst>
              </a:tr>
              <a:tr h="387532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5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🍔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🧉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9434632"/>
                  </a:ext>
                </a:extLst>
              </a:tr>
              <a:tr h="387532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5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🥪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🧋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56635549"/>
                  </a:ext>
                </a:extLst>
              </a:tr>
            </a:tbl>
          </a:graphicData>
        </a:graphic>
      </p:graphicFrame>
      <p:graphicFrame>
        <p:nvGraphicFramePr>
          <p:cNvPr id="19" name="Tabela 6">
            <a:extLst>
              <a:ext uri="{FF2B5EF4-FFF2-40B4-BE49-F238E27FC236}">
                <a16:creationId xmlns:a16="http://schemas.microsoft.com/office/drawing/2014/main" id="{96731139-28E7-C040-9488-331E59632F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0718841"/>
              </p:ext>
            </p:extLst>
          </p:nvPr>
        </p:nvGraphicFramePr>
        <p:xfrm>
          <a:off x="4425943" y="3160257"/>
          <a:ext cx="1911033" cy="1820091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1081723">
                  <a:extLst>
                    <a:ext uri="{9D8B030D-6E8A-4147-A177-3AD203B41FA5}">
                      <a16:colId xmlns:a16="http://schemas.microsoft.com/office/drawing/2014/main" val="3690267913"/>
                    </a:ext>
                  </a:extLst>
                </a:gridCol>
                <a:gridCol w="829310">
                  <a:extLst>
                    <a:ext uri="{9D8B030D-6E8A-4147-A177-3AD203B41FA5}">
                      <a16:colId xmlns:a16="http://schemas.microsoft.com/office/drawing/2014/main" val="1022032256"/>
                    </a:ext>
                  </a:extLst>
                </a:gridCol>
              </a:tblGrid>
              <a:tr h="402771">
                <a:tc>
                  <a:txBody>
                    <a:bodyPr/>
                    <a:lstStyle/>
                    <a:p>
                      <a:r>
                        <a:rPr lang="pt-BR" sz="1400" dirty="0" err="1">
                          <a:latin typeface="Ubuntu" panose="020B0504030602030204" pitchFamily="34" charset="0"/>
                        </a:rPr>
                        <a:t>Id_bebida</a:t>
                      </a:r>
                      <a:endParaRPr lang="pt-BR" sz="1400" dirty="0">
                        <a:latin typeface="Ubuntu" panose="020B05040306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93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400" dirty="0">
                          <a:latin typeface="Ubuntu" panose="020B0504030602030204" pitchFamily="34" charset="0"/>
                        </a:rPr>
                        <a:t>bebida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93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7922099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5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🧉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3788564"/>
                  </a:ext>
                </a:extLst>
              </a:tr>
              <a:tr h="387532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5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🧋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1822420"/>
                  </a:ext>
                </a:extLst>
              </a:tr>
              <a:tr h="387532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5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🥤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9434632"/>
                  </a:ext>
                </a:extLst>
              </a:tr>
            </a:tbl>
          </a:graphicData>
        </a:graphic>
      </p:graphicFrame>
      <p:cxnSp>
        <p:nvCxnSpPr>
          <p:cNvPr id="31" name="Conector de Seta Reta 30">
            <a:extLst>
              <a:ext uri="{FF2B5EF4-FFF2-40B4-BE49-F238E27FC236}">
                <a16:creationId xmlns:a16="http://schemas.microsoft.com/office/drawing/2014/main" id="{F8B39D91-A701-3E4F-A8ED-71E76F5003CF}"/>
              </a:ext>
            </a:extLst>
          </p:cNvPr>
          <p:cNvCxnSpPr>
            <a:cxnSpLocks/>
          </p:cNvCxnSpPr>
          <p:nvPr/>
        </p:nvCxnSpPr>
        <p:spPr>
          <a:xfrm>
            <a:off x="6573879" y="4247498"/>
            <a:ext cx="948028" cy="0"/>
          </a:xfrm>
          <a:prstGeom prst="straightConnector1">
            <a:avLst/>
          </a:prstGeom>
          <a:ln w="38100">
            <a:solidFill>
              <a:srgbClr val="F2772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ector de Seta Reta 5">
            <a:extLst>
              <a:ext uri="{FF2B5EF4-FFF2-40B4-BE49-F238E27FC236}">
                <a16:creationId xmlns:a16="http://schemas.microsoft.com/office/drawing/2014/main" id="{F3F9C23A-CE2B-9A17-0F30-DE4A90465227}"/>
              </a:ext>
            </a:extLst>
          </p:cNvPr>
          <p:cNvCxnSpPr>
            <a:cxnSpLocks/>
          </p:cNvCxnSpPr>
          <p:nvPr/>
        </p:nvCxnSpPr>
        <p:spPr>
          <a:xfrm>
            <a:off x="3803651" y="3848073"/>
            <a:ext cx="536855" cy="0"/>
          </a:xfrm>
          <a:prstGeom prst="straightConnector1">
            <a:avLst/>
          </a:prstGeom>
          <a:ln w="38100">
            <a:solidFill>
              <a:srgbClr val="F2772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ector de Seta Reta 6">
            <a:extLst>
              <a:ext uri="{FF2B5EF4-FFF2-40B4-BE49-F238E27FC236}">
                <a16:creationId xmlns:a16="http://schemas.microsoft.com/office/drawing/2014/main" id="{0E3761D7-ED90-2DD6-B49B-9492FFD1D64F}"/>
              </a:ext>
            </a:extLst>
          </p:cNvPr>
          <p:cNvCxnSpPr>
            <a:cxnSpLocks/>
          </p:cNvCxnSpPr>
          <p:nvPr/>
        </p:nvCxnSpPr>
        <p:spPr>
          <a:xfrm flipV="1">
            <a:off x="3803651" y="4352081"/>
            <a:ext cx="536855" cy="385407"/>
          </a:xfrm>
          <a:prstGeom prst="straightConnector1">
            <a:avLst/>
          </a:prstGeom>
          <a:ln w="38100">
            <a:solidFill>
              <a:schemeClr val="accent6">
                <a:lumMod val="40000"/>
                <a:lumOff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3483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15B9B0FF-1DBC-F944-99EB-2C61C262EC45}"/>
              </a:ext>
            </a:extLst>
          </p:cNvPr>
          <p:cNvSpPr txBox="1"/>
          <p:nvPr/>
        </p:nvSpPr>
        <p:spPr>
          <a:xfrm>
            <a:off x="838200" y="802828"/>
            <a:ext cx="31005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b="1" dirty="0">
                <a:solidFill>
                  <a:srgbClr val="F27727"/>
                </a:solidFill>
                <a:latin typeface="Ubuntu" panose="020B0504030602030204" pitchFamily="34" charset="0"/>
              </a:rPr>
              <a:t>Junção: </a:t>
            </a:r>
            <a:r>
              <a:rPr lang="pt-BR" sz="2800" b="1" dirty="0" err="1">
                <a:solidFill>
                  <a:srgbClr val="F27727"/>
                </a:solidFill>
                <a:latin typeface="Ubuntu" panose="020B0504030602030204" pitchFamily="34" charset="0"/>
              </a:rPr>
              <a:t>Left</a:t>
            </a:r>
            <a:r>
              <a:rPr lang="pt-BR" sz="2800" b="1" dirty="0">
                <a:solidFill>
                  <a:srgbClr val="F27727"/>
                </a:solidFill>
                <a:latin typeface="Ubuntu" panose="020B0504030602030204" pitchFamily="34" charset="0"/>
              </a:rPr>
              <a:t> </a:t>
            </a:r>
            <a:r>
              <a:rPr lang="pt-BR" sz="2800" b="1" dirty="0" err="1">
                <a:solidFill>
                  <a:srgbClr val="F27727"/>
                </a:solidFill>
                <a:latin typeface="Ubuntu" panose="020B0504030602030204" pitchFamily="34" charset="0"/>
              </a:rPr>
              <a:t>Join</a:t>
            </a:r>
            <a:endParaRPr lang="pt-BR" sz="2800" b="1" dirty="0">
              <a:solidFill>
                <a:schemeClr val="bg1"/>
              </a:solidFill>
              <a:latin typeface="Ubuntu" panose="020B0504030602030204" pitchFamily="34" charset="0"/>
            </a:endParaRPr>
          </a:p>
        </p:txBody>
      </p:sp>
      <p:graphicFrame>
        <p:nvGraphicFramePr>
          <p:cNvPr id="3" name="Tabela 6">
            <a:extLst>
              <a:ext uri="{FF2B5EF4-FFF2-40B4-BE49-F238E27FC236}">
                <a16:creationId xmlns:a16="http://schemas.microsoft.com/office/drawing/2014/main" id="{F6DC8F58-AE9B-F144-B330-C610EAB7BA5E}"/>
              </a:ext>
            </a:extLst>
          </p:cNvPr>
          <p:cNvGraphicFramePr>
            <a:graphicFrameLocks noGrp="1"/>
          </p:cNvGraphicFramePr>
          <p:nvPr/>
        </p:nvGraphicFramePr>
        <p:xfrm>
          <a:off x="873466" y="3953303"/>
          <a:ext cx="2965451" cy="1820091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1081723">
                  <a:extLst>
                    <a:ext uri="{9D8B030D-6E8A-4147-A177-3AD203B41FA5}">
                      <a16:colId xmlns:a16="http://schemas.microsoft.com/office/drawing/2014/main" val="3690267913"/>
                    </a:ext>
                  </a:extLst>
                </a:gridCol>
                <a:gridCol w="829310">
                  <a:extLst>
                    <a:ext uri="{9D8B030D-6E8A-4147-A177-3AD203B41FA5}">
                      <a16:colId xmlns:a16="http://schemas.microsoft.com/office/drawing/2014/main" val="1022032256"/>
                    </a:ext>
                  </a:extLst>
                </a:gridCol>
                <a:gridCol w="1054418">
                  <a:extLst>
                    <a:ext uri="{9D8B030D-6E8A-4147-A177-3AD203B41FA5}">
                      <a16:colId xmlns:a16="http://schemas.microsoft.com/office/drawing/2014/main" val="3641346507"/>
                    </a:ext>
                  </a:extLst>
                </a:gridCol>
              </a:tblGrid>
              <a:tr h="402771">
                <a:tc>
                  <a:txBody>
                    <a:bodyPr/>
                    <a:lstStyle/>
                    <a:p>
                      <a:r>
                        <a:rPr lang="pt-BR" sz="1400" dirty="0" err="1">
                          <a:latin typeface="Ubuntu" panose="020B0504030602030204" pitchFamily="34" charset="0"/>
                        </a:rPr>
                        <a:t>Id_comida</a:t>
                      </a:r>
                      <a:endParaRPr lang="pt-BR" sz="1400" dirty="0">
                        <a:latin typeface="Ubuntu" panose="020B05040306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93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400" dirty="0">
                          <a:latin typeface="Ubuntu" panose="020B0504030602030204" pitchFamily="34" charset="0"/>
                        </a:rPr>
                        <a:t>comida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93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400" dirty="0" err="1">
                          <a:latin typeface="Ubuntu" panose="020B0504030602030204" pitchFamily="34" charset="0"/>
                        </a:rPr>
                        <a:t>Id_bebida</a:t>
                      </a:r>
                      <a:endParaRPr lang="pt-BR" sz="1400" dirty="0">
                        <a:latin typeface="Ubuntu" panose="020B05040306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93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7922099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5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🍔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3788564"/>
                  </a:ext>
                </a:extLst>
              </a:tr>
              <a:tr h="387532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5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🍱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0" dirty="0">
                        <a:solidFill>
                          <a:schemeClr val="bg1"/>
                        </a:solidFill>
                        <a:latin typeface="Ubuntu" panose="020B05040306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1822420"/>
                  </a:ext>
                </a:extLst>
              </a:tr>
              <a:tr h="387532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5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🥪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9434632"/>
                  </a:ext>
                </a:extLst>
              </a:tr>
            </a:tbl>
          </a:graphicData>
        </a:graphic>
      </p:graphicFrame>
      <p:sp>
        <p:nvSpPr>
          <p:cNvPr id="4" name="CaixaDeTexto 3">
            <a:extLst>
              <a:ext uri="{FF2B5EF4-FFF2-40B4-BE49-F238E27FC236}">
                <a16:creationId xmlns:a16="http://schemas.microsoft.com/office/drawing/2014/main" id="{B8E08FA2-975B-DB40-BDEF-F9CA74C79F88}"/>
              </a:ext>
            </a:extLst>
          </p:cNvPr>
          <p:cNvSpPr txBox="1"/>
          <p:nvPr/>
        </p:nvSpPr>
        <p:spPr>
          <a:xfrm>
            <a:off x="873465" y="3592104"/>
            <a:ext cx="2965451" cy="369332"/>
          </a:xfrm>
          <a:prstGeom prst="rect">
            <a:avLst/>
          </a:prstGeom>
          <a:solidFill>
            <a:srgbClr val="F27727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dirty="0">
                <a:solidFill>
                  <a:schemeClr val="bg1"/>
                </a:solidFill>
                <a:latin typeface="Ubuntu" panose="020B0504030602030204" pitchFamily="34" charset="0"/>
              </a:rPr>
              <a:t>comidas</a:t>
            </a:r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277C2612-0D5A-FD41-89DA-B92AA1777FF0}"/>
              </a:ext>
            </a:extLst>
          </p:cNvPr>
          <p:cNvSpPr txBox="1"/>
          <p:nvPr/>
        </p:nvSpPr>
        <p:spPr>
          <a:xfrm>
            <a:off x="873465" y="1496824"/>
            <a:ext cx="91709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>
                <a:solidFill>
                  <a:schemeClr val="bg1">
                    <a:lumMod val="85000"/>
                  </a:schemeClr>
                </a:solidFill>
                <a:latin typeface="Ubuntu" panose="020B0504030602030204" pitchFamily="34" charset="0"/>
              </a:rPr>
              <a:t>Retorna todos os registros da tabela (esquerda) “</a:t>
            </a:r>
            <a:r>
              <a:rPr lang="pt-BR" sz="1600" dirty="0">
                <a:solidFill>
                  <a:srgbClr val="EA30A0"/>
                </a:solidFill>
                <a:latin typeface="Ubuntu" panose="020B0504030602030204" pitchFamily="34" charset="0"/>
              </a:rPr>
              <a:t>comidas</a:t>
            </a:r>
            <a:r>
              <a:rPr lang="pt-BR" sz="1600" dirty="0">
                <a:solidFill>
                  <a:schemeClr val="bg1">
                    <a:lumMod val="85000"/>
                  </a:schemeClr>
                </a:solidFill>
                <a:latin typeface="Ubuntu" panose="020B0504030602030204" pitchFamily="34" charset="0"/>
              </a:rPr>
              <a:t>“ e os registros correspondentes da tabela (direita) “</a:t>
            </a:r>
            <a:r>
              <a:rPr lang="pt-BR" sz="1600" dirty="0">
                <a:solidFill>
                  <a:srgbClr val="EA30A0"/>
                </a:solidFill>
                <a:latin typeface="Ubuntu" panose="020B0504030602030204" pitchFamily="34" charset="0"/>
              </a:rPr>
              <a:t>bebidas</a:t>
            </a:r>
            <a:r>
              <a:rPr lang="pt-BR" sz="1600" dirty="0">
                <a:solidFill>
                  <a:schemeClr val="bg1">
                    <a:lumMod val="85000"/>
                  </a:schemeClr>
                </a:solidFill>
                <a:latin typeface="Ubuntu" panose="020B0504030602030204" pitchFamily="34" charset="0"/>
              </a:rPr>
              <a:t>” </a:t>
            </a:r>
            <a:r>
              <a:rPr lang="pt-BR" sz="1600" dirty="0">
                <a:solidFill>
                  <a:srgbClr val="F27727"/>
                </a:solidFill>
                <a:latin typeface="Ubuntu" panose="020B0504030602030204" pitchFamily="34" charset="0"/>
              </a:rPr>
              <a:t>(caso existam),</a:t>
            </a:r>
            <a:r>
              <a:rPr lang="pt-BR" sz="1600" dirty="0">
                <a:solidFill>
                  <a:schemeClr val="bg1">
                    <a:lumMod val="85000"/>
                  </a:schemeClr>
                </a:solidFill>
                <a:latin typeface="Ubuntu" panose="020B0504030602030204" pitchFamily="34" charset="0"/>
              </a:rPr>
              <a:t> que satisfaçam a </a:t>
            </a:r>
            <a:r>
              <a:rPr lang="pt-BR" sz="1600" dirty="0">
                <a:solidFill>
                  <a:srgbClr val="EA30A0"/>
                </a:solidFill>
                <a:latin typeface="Ubuntu" panose="020B0504030602030204" pitchFamily="34" charset="0"/>
              </a:rPr>
              <a:t>condição</a:t>
            </a:r>
            <a:r>
              <a:rPr lang="pt-BR" sz="1600" dirty="0">
                <a:solidFill>
                  <a:schemeClr val="bg1">
                    <a:lumMod val="85000"/>
                  </a:schemeClr>
                </a:solidFill>
                <a:latin typeface="Ubuntu" panose="020B0504030602030204" pitchFamily="34" charset="0"/>
              </a:rPr>
              <a:t> da junção.</a:t>
            </a:r>
          </a:p>
        </p:txBody>
      </p:sp>
      <p:graphicFrame>
        <p:nvGraphicFramePr>
          <p:cNvPr id="22" name="Tabela 6">
            <a:extLst>
              <a:ext uri="{FF2B5EF4-FFF2-40B4-BE49-F238E27FC236}">
                <a16:creationId xmlns:a16="http://schemas.microsoft.com/office/drawing/2014/main" id="{FC6CE000-B25C-CF47-A35B-9C96328F9BAB}"/>
              </a:ext>
            </a:extLst>
          </p:cNvPr>
          <p:cNvGraphicFramePr>
            <a:graphicFrameLocks noGrp="1"/>
          </p:cNvGraphicFramePr>
          <p:nvPr/>
        </p:nvGraphicFramePr>
        <p:xfrm>
          <a:off x="7336790" y="3953303"/>
          <a:ext cx="1911033" cy="1820091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1081723">
                  <a:extLst>
                    <a:ext uri="{9D8B030D-6E8A-4147-A177-3AD203B41FA5}">
                      <a16:colId xmlns:a16="http://schemas.microsoft.com/office/drawing/2014/main" val="3690267913"/>
                    </a:ext>
                  </a:extLst>
                </a:gridCol>
                <a:gridCol w="829310">
                  <a:extLst>
                    <a:ext uri="{9D8B030D-6E8A-4147-A177-3AD203B41FA5}">
                      <a16:colId xmlns:a16="http://schemas.microsoft.com/office/drawing/2014/main" val="1022032256"/>
                    </a:ext>
                  </a:extLst>
                </a:gridCol>
              </a:tblGrid>
              <a:tr h="402771">
                <a:tc>
                  <a:txBody>
                    <a:bodyPr/>
                    <a:lstStyle/>
                    <a:p>
                      <a:r>
                        <a:rPr lang="pt-BR" sz="1400" dirty="0" err="1">
                          <a:latin typeface="Ubuntu" panose="020B0504030602030204" pitchFamily="34" charset="0"/>
                        </a:rPr>
                        <a:t>Id_bebida</a:t>
                      </a:r>
                      <a:endParaRPr lang="pt-BR" sz="1400" dirty="0">
                        <a:latin typeface="Ubuntu" panose="020B05040306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93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400" dirty="0">
                          <a:latin typeface="Ubuntu" panose="020B0504030602030204" pitchFamily="34" charset="0"/>
                        </a:rPr>
                        <a:t>bebida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93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7922099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5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🧉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3788564"/>
                  </a:ext>
                </a:extLst>
              </a:tr>
              <a:tr h="387532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5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🧋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1822420"/>
                  </a:ext>
                </a:extLst>
              </a:tr>
              <a:tr h="387532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5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🥤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9434632"/>
                  </a:ext>
                </a:extLst>
              </a:tr>
            </a:tbl>
          </a:graphicData>
        </a:graphic>
      </p:graphicFrame>
      <p:sp>
        <p:nvSpPr>
          <p:cNvPr id="24" name="CaixaDeTexto 23">
            <a:extLst>
              <a:ext uri="{FF2B5EF4-FFF2-40B4-BE49-F238E27FC236}">
                <a16:creationId xmlns:a16="http://schemas.microsoft.com/office/drawing/2014/main" id="{2E54D271-9AB4-E84E-B91B-05C933026AA4}"/>
              </a:ext>
            </a:extLst>
          </p:cNvPr>
          <p:cNvSpPr txBox="1"/>
          <p:nvPr/>
        </p:nvSpPr>
        <p:spPr>
          <a:xfrm>
            <a:off x="7336790" y="3592104"/>
            <a:ext cx="1911034" cy="369332"/>
          </a:xfrm>
          <a:prstGeom prst="rect">
            <a:avLst/>
          </a:prstGeom>
          <a:solidFill>
            <a:srgbClr val="F27727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dirty="0">
                <a:solidFill>
                  <a:schemeClr val="bg1"/>
                </a:solidFill>
                <a:latin typeface="Ubuntu" panose="020B0504030602030204" pitchFamily="34" charset="0"/>
              </a:rPr>
              <a:t>bebidas</a:t>
            </a:r>
          </a:p>
        </p:txBody>
      </p:sp>
      <p:cxnSp>
        <p:nvCxnSpPr>
          <p:cNvPr id="30" name="Conector de Seta Reta 29">
            <a:extLst>
              <a:ext uri="{FF2B5EF4-FFF2-40B4-BE49-F238E27FC236}">
                <a16:creationId xmlns:a16="http://schemas.microsoft.com/office/drawing/2014/main" id="{967C30C3-BED6-D84E-95C7-F6024F842216}"/>
              </a:ext>
            </a:extLst>
          </p:cNvPr>
          <p:cNvCxnSpPr>
            <a:cxnSpLocks/>
          </p:cNvCxnSpPr>
          <p:nvPr/>
        </p:nvCxnSpPr>
        <p:spPr>
          <a:xfrm>
            <a:off x="3838916" y="4623577"/>
            <a:ext cx="3487859" cy="0"/>
          </a:xfrm>
          <a:prstGeom prst="straightConnector1">
            <a:avLst/>
          </a:prstGeom>
          <a:ln w="38100">
            <a:solidFill>
              <a:srgbClr val="F2772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ector de Seta Reta 44">
            <a:extLst>
              <a:ext uri="{FF2B5EF4-FFF2-40B4-BE49-F238E27FC236}">
                <a16:creationId xmlns:a16="http://schemas.microsoft.com/office/drawing/2014/main" id="{A73FCA5B-FA70-2542-AB3C-8AA773C12ACD}"/>
              </a:ext>
            </a:extLst>
          </p:cNvPr>
          <p:cNvCxnSpPr>
            <a:cxnSpLocks/>
          </p:cNvCxnSpPr>
          <p:nvPr/>
        </p:nvCxnSpPr>
        <p:spPr>
          <a:xfrm flipV="1">
            <a:off x="3848932" y="5116011"/>
            <a:ext cx="3477843" cy="403196"/>
          </a:xfrm>
          <a:prstGeom prst="straightConnector1">
            <a:avLst/>
          </a:prstGeom>
          <a:ln w="38100">
            <a:solidFill>
              <a:schemeClr val="accent6">
                <a:lumMod val="40000"/>
                <a:lumOff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B0CB7380-03EC-D2CD-523D-D5DE7610082F}"/>
              </a:ext>
            </a:extLst>
          </p:cNvPr>
          <p:cNvSpPr txBox="1"/>
          <p:nvPr/>
        </p:nvSpPr>
        <p:spPr>
          <a:xfrm>
            <a:off x="838200" y="2372555"/>
            <a:ext cx="730584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000" b="1" dirty="0">
                <a:solidFill>
                  <a:srgbClr val="EA30A0"/>
                </a:solidFill>
                <a:latin typeface="Ubuntu" panose="020B0504030602030204" pitchFamily="34" charset="0"/>
              </a:rPr>
              <a:t>Condição:</a:t>
            </a:r>
          </a:p>
          <a:p>
            <a:r>
              <a:rPr lang="pt-BR" sz="2000" b="1" dirty="0" err="1">
                <a:solidFill>
                  <a:srgbClr val="EA30A0"/>
                </a:solidFill>
                <a:latin typeface="Ubuntu" panose="020B0504030602030204" pitchFamily="34" charset="0"/>
              </a:rPr>
              <a:t>Id_bebida</a:t>
            </a:r>
            <a:r>
              <a:rPr lang="pt-BR" sz="2000" b="1" dirty="0">
                <a:solidFill>
                  <a:srgbClr val="EA30A0"/>
                </a:solidFill>
                <a:latin typeface="Ubuntu" panose="020B0504030602030204" pitchFamily="34" charset="0"/>
              </a:rPr>
              <a:t> </a:t>
            </a:r>
            <a:r>
              <a:rPr lang="pt-BR" sz="2000" b="1" dirty="0">
                <a:solidFill>
                  <a:schemeClr val="bg1"/>
                </a:solidFill>
                <a:latin typeface="Ubuntu" panose="020B0504030602030204" pitchFamily="34" charset="0"/>
              </a:rPr>
              <a:t>da tabela comidas </a:t>
            </a:r>
            <a:r>
              <a:rPr lang="pt-BR" sz="2000" b="1" dirty="0">
                <a:solidFill>
                  <a:srgbClr val="EA30A0"/>
                </a:solidFill>
                <a:latin typeface="Ubuntu" panose="020B0504030602030204" pitchFamily="34" charset="0"/>
              </a:rPr>
              <a:t>= </a:t>
            </a:r>
            <a:r>
              <a:rPr lang="pt-BR" sz="2000" b="1" dirty="0" err="1">
                <a:solidFill>
                  <a:srgbClr val="EA30A0"/>
                </a:solidFill>
                <a:latin typeface="Ubuntu" panose="020B0504030602030204" pitchFamily="34" charset="0"/>
              </a:rPr>
              <a:t>id_bebida</a:t>
            </a:r>
            <a:r>
              <a:rPr lang="pt-BR" sz="2000" b="1" dirty="0">
                <a:solidFill>
                  <a:schemeClr val="bg1"/>
                </a:solidFill>
                <a:latin typeface="Ubuntu" panose="020B0504030602030204" pitchFamily="34" charset="0"/>
              </a:rPr>
              <a:t> da tabela bebidas</a:t>
            </a: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C83778D6-F710-24C2-C049-C2638E9C1907}"/>
              </a:ext>
            </a:extLst>
          </p:cNvPr>
          <p:cNvSpPr/>
          <p:nvPr/>
        </p:nvSpPr>
        <p:spPr>
          <a:xfrm>
            <a:off x="873465" y="4838218"/>
            <a:ext cx="2965451" cy="451412"/>
          </a:xfrm>
          <a:prstGeom prst="rect">
            <a:avLst/>
          </a:prstGeom>
          <a:noFill/>
          <a:ln w="38100">
            <a:solidFill>
              <a:srgbClr val="EA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01310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4" grpId="0" animBg="1"/>
      <p:bldP spid="13" grpId="0"/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15B9B0FF-1DBC-F944-99EB-2C61C262EC45}"/>
              </a:ext>
            </a:extLst>
          </p:cNvPr>
          <p:cNvSpPr txBox="1"/>
          <p:nvPr/>
        </p:nvSpPr>
        <p:spPr>
          <a:xfrm>
            <a:off x="838200" y="802828"/>
            <a:ext cx="19093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b="1" dirty="0">
                <a:solidFill>
                  <a:srgbClr val="F27727"/>
                </a:solidFill>
                <a:latin typeface="Ubuntu" panose="020B0504030602030204" pitchFamily="34" charset="0"/>
              </a:rPr>
              <a:t>Resultado</a:t>
            </a:r>
            <a:endParaRPr lang="pt-BR" sz="2800" b="1" dirty="0">
              <a:solidFill>
                <a:schemeClr val="bg1"/>
              </a:solidFill>
              <a:latin typeface="Ubuntu" panose="020B0504030602030204" pitchFamily="34" charset="0"/>
            </a:endParaRPr>
          </a:p>
        </p:txBody>
      </p:sp>
      <p:graphicFrame>
        <p:nvGraphicFramePr>
          <p:cNvPr id="3" name="Tabela 6">
            <a:extLst>
              <a:ext uri="{FF2B5EF4-FFF2-40B4-BE49-F238E27FC236}">
                <a16:creationId xmlns:a16="http://schemas.microsoft.com/office/drawing/2014/main" id="{F6DC8F58-AE9B-F144-B330-C610EAB7BA5E}"/>
              </a:ext>
            </a:extLst>
          </p:cNvPr>
          <p:cNvGraphicFramePr>
            <a:graphicFrameLocks noGrp="1"/>
          </p:cNvGraphicFramePr>
          <p:nvPr/>
        </p:nvGraphicFramePr>
        <p:xfrm>
          <a:off x="838201" y="3152124"/>
          <a:ext cx="2965451" cy="1820091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1081723">
                  <a:extLst>
                    <a:ext uri="{9D8B030D-6E8A-4147-A177-3AD203B41FA5}">
                      <a16:colId xmlns:a16="http://schemas.microsoft.com/office/drawing/2014/main" val="3690267913"/>
                    </a:ext>
                  </a:extLst>
                </a:gridCol>
                <a:gridCol w="829310">
                  <a:extLst>
                    <a:ext uri="{9D8B030D-6E8A-4147-A177-3AD203B41FA5}">
                      <a16:colId xmlns:a16="http://schemas.microsoft.com/office/drawing/2014/main" val="1022032256"/>
                    </a:ext>
                  </a:extLst>
                </a:gridCol>
                <a:gridCol w="1054418">
                  <a:extLst>
                    <a:ext uri="{9D8B030D-6E8A-4147-A177-3AD203B41FA5}">
                      <a16:colId xmlns:a16="http://schemas.microsoft.com/office/drawing/2014/main" val="3641346507"/>
                    </a:ext>
                  </a:extLst>
                </a:gridCol>
              </a:tblGrid>
              <a:tr h="402771">
                <a:tc>
                  <a:txBody>
                    <a:bodyPr/>
                    <a:lstStyle/>
                    <a:p>
                      <a:r>
                        <a:rPr lang="pt-BR" sz="1400" dirty="0" err="1">
                          <a:latin typeface="Ubuntu" panose="020B0504030602030204" pitchFamily="34" charset="0"/>
                        </a:rPr>
                        <a:t>Id_comida</a:t>
                      </a:r>
                      <a:endParaRPr lang="pt-BR" sz="1400" dirty="0">
                        <a:latin typeface="Ubuntu" panose="020B05040306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93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400" dirty="0">
                          <a:latin typeface="Ubuntu" panose="020B0504030602030204" pitchFamily="34" charset="0"/>
                        </a:rPr>
                        <a:t>comida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93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400" dirty="0" err="1">
                          <a:latin typeface="Ubuntu" panose="020B0504030602030204" pitchFamily="34" charset="0"/>
                        </a:rPr>
                        <a:t>Id_bebida</a:t>
                      </a:r>
                      <a:endParaRPr lang="pt-BR" sz="1400" dirty="0">
                        <a:latin typeface="Ubuntu" panose="020B05040306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93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7922099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5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🍔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3788564"/>
                  </a:ext>
                </a:extLst>
              </a:tr>
              <a:tr h="387532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5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🍱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0" dirty="0">
                        <a:solidFill>
                          <a:schemeClr val="bg1"/>
                        </a:solidFill>
                        <a:latin typeface="Ubuntu" panose="020B05040306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1822420"/>
                  </a:ext>
                </a:extLst>
              </a:tr>
              <a:tr h="387532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5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🥪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9434632"/>
                  </a:ext>
                </a:extLst>
              </a:tr>
            </a:tbl>
          </a:graphicData>
        </a:graphic>
      </p:graphicFrame>
      <p:sp>
        <p:nvSpPr>
          <p:cNvPr id="4" name="CaixaDeTexto 3">
            <a:extLst>
              <a:ext uri="{FF2B5EF4-FFF2-40B4-BE49-F238E27FC236}">
                <a16:creationId xmlns:a16="http://schemas.microsoft.com/office/drawing/2014/main" id="{B8E08FA2-975B-DB40-BDEF-F9CA74C79F88}"/>
              </a:ext>
            </a:extLst>
          </p:cNvPr>
          <p:cNvSpPr txBox="1"/>
          <p:nvPr/>
        </p:nvSpPr>
        <p:spPr>
          <a:xfrm>
            <a:off x="838200" y="2790925"/>
            <a:ext cx="2965451" cy="369332"/>
          </a:xfrm>
          <a:prstGeom prst="rect">
            <a:avLst/>
          </a:prstGeom>
          <a:solidFill>
            <a:srgbClr val="F27727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dirty="0">
                <a:solidFill>
                  <a:schemeClr val="bg1"/>
                </a:solidFill>
                <a:latin typeface="Ubuntu" panose="020B0504030602030204" pitchFamily="34" charset="0"/>
              </a:rPr>
              <a:t>comidas</a:t>
            </a:r>
          </a:p>
        </p:txBody>
      </p:sp>
      <p:sp>
        <p:nvSpPr>
          <p:cNvPr id="24" name="CaixaDeTexto 23">
            <a:extLst>
              <a:ext uri="{FF2B5EF4-FFF2-40B4-BE49-F238E27FC236}">
                <a16:creationId xmlns:a16="http://schemas.microsoft.com/office/drawing/2014/main" id="{2E54D271-9AB4-E84E-B91B-05C933026AA4}"/>
              </a:ext>
            </a:extLst>
          </p:cNvPr>
          <p:cNvSpPr txBox="1"/>
          <p:nvPr/>
        </p:nvSpPr>
        <p:spPr>
          <a:xfrm>
            <a:off x="4425943" y="2790925"/>
            <a:ext cx="1911034" cy="369332"/>
          </a:xfrm>
          <a:prstGeom prst="rect">
            <a:avLst/>
          </a:prstGeom>
          <a:solidFill>
            <a:srgbClr val="F27727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dirty="0">
                <a:solidFill>
                  <a:schemeClr val="bg1"/>
                </a:solidFill>
                <a:latin typeface="Ubuntu" panose="020B0504030602030204" pitchFamily="34" charset="0"/>
              </a:rPr>
              <a:t>bebidas</a:t>
            </a:r>
          </a:p>
        </p:txBody>
      </p:sp>
      <p:graphicFrame>
        <p:nvGraphicFramePr>
          <p:cNvPr id="17" name="Tabela 6">
            <a:extLst>
              <a:ext uri="{FF2B5EF4-FFF2-40B4-BE49-F238E27FC236}">
                <a16:creationId xmlns:a16="http://schemas.microsoft.com/office/drawing/2014/main" id="{A248949D-E6AD-984D-A876-954219E9C6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4945023"/>
              </p:ext>
            </p:extLst>
          </p:nvPr>
        </p:nvGraphicFramePr>
        <p:xfrm>
          <a:off x="7626080" y="3160256"/>
          <a:ext cx="4126549" cy="1820091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1081723">
                  <a:extLst>
                    <a:ext uri="{9D8B030D-6E8A-4147-A177-3AD203B41FA5}">
                      <a16:colId xmlns:a16="http://schemas.microsoft.com/office/drawing/2014/main" val="3690267913"/>
                    </a:ext>
                  </a:extLst>
                </a:gridCol>
                <a:gridCol w="829310">
                  <a:extLst>
                    <a:ext uri="{9D8B030D-6E8A-4147-A177-3AD203B41FA5}">
                      <a16:colId xmlns:a16="http://schemas.microsoft.com/office/drawing/2014/main" val="1022032256"/>
                    </a:ext>
                  </a:extLst>
                </a:gridCol>
                <a:gridCol w="359093">
                  <a:extLst>
                    <a:ext uri="{9D8B030D-6E8A-4147-A177-3AD203B41FA5}">
                      <a16:colId xmlns:a16="http://schemas.microsoft.com/office/drawing/2014/main" val="3641346507"/>
                    </a:ext>
                  </a:extLst>
                </a:gridCol>
                <a:gridCol w="1054418">
                  <a:extLst>
                    <a:ext uri="{9D8B030D-6E8A-4147-A177-3AD203B41FA5}">
                      <a16:colId xmlns:a16="http://schemas.microsoft.com/office/drawing/2014/main" val="3592376705"/>
                    </a:ext>
                  </a:extLst>
                </a:gridCol>
                <a:gridCol w="802005">
                  <a:extLst>
                    <a:ext uri="{9D8B030D-6E8A-4147-A177-3AD203B41FA5}">
                      <a16:colId xmlns:a16="http://schemas.microsoft.com/office/drawing/2014/main" val="3015513729"/>
                    </a:ext>
                  </a:extLst>
                </a:gridCol>
              </a:tblGrid>
              <a:tr h="402771">
                <a:tc>
                  <a:txBody>
                    <a:bodyPr/>
                    <a:lstStyle/>
                    <a:p>
                      <a:r>
                        <a:rPr lang="pt-BR" sz="1400" dirty="0" err="1">
                          <a:latin typeface="Ubuntu" panose="020B0504030602030204" pitchFamily="34" charset="0"/>
                        </a:rPr>
                        <a:t>Id_comida</a:t>
                      </a:r>
                      <a:endParaRPr lang="pt-BR" sz="1400" dirty="0">
                        <a:latin typeface="Ubuntu" panose="020B05040306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93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400" dirty="0">
                          <a:latin typeface="Ubuntu" panose="020B0504030602030204" pitchFamily="34" charset="0"/>
                        </a:rPr>
                        <a:t>comida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93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400" dirty="0">
                          <a:latin typeface="Ubuntu" panose="020B0504030602030204" pitchFamily="34" charset="0"/>
                        </a:rPr>
                        <a:t>...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93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400" dirty="0" err="1">
                          <a:latin typeface="Ubuntu" panose="020B0504030602030204" pitchFamily="34" charset="0"/>
                        </a:rPr>
                        <a:t>Id_bebida</a:t>
                      </a:r>
                      <a:endParaRPr lang="pt-BR" sz="1400" dirty="0">
                        <a:latin typeface="Ubuntu" panose="020B05040306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93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400" dirty="0">
                          <a:latin typeface="Ubuntu" panose="020B0504030602030204" pitchFamily="34" charset="0"/>
                        </a:rPr>
                        <a:t>bebida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93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7922099"/>
                  </a:ext>
                </a:extLst>
              </a:tr>
              <a:tr h="387532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5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🍔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🧉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9434632"/>
                  </a:ext>
                </a:extLst>
              </a:tr>
              <a:tr h="387532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5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🍱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err="1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null</a:t>
                      </a:r>
                      <a:endParaRPr lang="pt-BR" sz="2000" dirty="0">
                        <a:solidFill>
                          <a:schemeClr val="bg1"/>
                        </a:solidFill>
                        <a:latin typeface="Ubuntu" panose="020B05040306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err="1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null</a:t>
                      </a:r>
                      <a:endParaRPr lang="pt-BR" sz="2000" dirty="0">
                        <a:solidFill>
                          <a:schemeClr val="bg1"/>
                        </a:solidFill>
                        <a:latin typeface="Ubuntu" panose="020B05040306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03486052"/>
                  </a:ext>
                </a:extLst>
              </a:tr>
              <a:tr h="387532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5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🥪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🧋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56635549"/>
                  </a:ext>
                </a:extLst>
              </a:tr>
            </a:tbl>
          </a:graphicData>
        </a:graphic>
      </p:graphicFrame>
      <p:graphicFrame>
        <p:nvGraphicFramePr>
          <p:cNvPr id="19" name="Tabela 6">
            <a:extLst>
              <a:ext uri="{FF2B5EF4-FFF2-40B4-BE49-F238E27FC236}">
                <a16:creationId xmlns:a16="http://schemas.microsoft.com/office/drawing/2014/main" id="{96731139-28E7-C040-9488-331E59632F53}"/>
              </a:ext>
            </a:extLst>
          </p:cNvPr>
          <p:cNvGraphicFramePr>
            <a:graphicFrameLocks noGrp="1"/>
          </p:cNvGraphicFramePr>
          <p:nvPr/>
        </p:nvGraphicFramePr>
        <p:xfrm>
          <a:off x="4425943" y="3160257"/>
          <a:ext cx="1911033" cy="1820091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1081723">
                  <a:extLst>
                    <a:ext uri="{9D8B030D-6E8A-4147-A177-3AD203B41FA5}">
                      <a16:colId xmlns:a16="http://schemas.microsoft.com/office/drawing/2014/main" val="3690267913"/>
                    </a:ext>
                  </a:extLst>
                </a:gridCol>
                <a:gridCol w="829310">
                  <a:extLst>
                    <a:ext uri="{9D8B030D-6E8A-4147-A177-3AD203B41FA5}">
                      <a16:colId xmlns:a16="http://schemas.microsoft.com/office/drawing/2014/main" val="1022032256"/>
                    </a:ext>
                  </a:extLst>
                </a:gridCol>
              </a:tblGrid>
              <a:tr h="402771">
                <a:tc>
                  <a:txBody>
                    <a:bodyPr/>
                    <a:lstStyle/>
                    <a:p>
                      <a:r>
                        <a:rPr lang="pt-BR" sz="1400" dirty="0" err="1">
                          <a:latin typeface="Ubuntu" panose="020B0504030602030204" pitchFamily="34" charset="0"/>
                        </a:rPr>
                        <a:t>Id_bebida</a:t>
                      </a:r>
                      <a:endParaRPr lang="pt-BR" sz="1400" dirty="0">
                        <a:latin typeface="Ubuntu" panose="020B05040306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93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400" dirty="0">
                          <a:latin typeface="Ubuntu" panose="020B0504030602030204" pitchFamily="34" charset="0"/>
                        </a:rPr>
                        <a:t>bebida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93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7922099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5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🧉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3788564"/>
                  </a:ext>
                </a:extLst>
              </a:tr>
              <a:tr h="387532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5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🧋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1822420"/>
                  </a:ext>
                </a:extLst>
              </a:tr>
              <a:tr h="387532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5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🥤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9434632"/>
                  </a:ext>
                </a:extLst>
              </a:tr>
            </a:tbl>
          </a:graphicData>
        </a:graphic>
      </p:graphicFrame>
      <p:cxnSp>
        <p:nvCxnSpPr>
          <p:cNvPr id="31" name="Conector de Seta Reta 30">
            <a:extLst>
              <a:ext uri="{FF2B5EF4-FFF2-40B4-BE49-F238E27FC236}">
                <a16:creationId xmlns:a16="http://schemas.microsoft.com/office/drawing/2014/main" id="{F8B39D91-A701-3E4F-A8ED-71E76F5003CF}"/>
              </a:ext>
            </a:extLst>
          </p:cNvPr>
          <p:cNvCxnSpPr>
            <a:cxnSpLocks/>
          </p:cNvCxnSpPr>
          <p:nvPr/>
        </p:nvCxnSpPr>
        <p:spPr>
          <a:xfrm>
            <a:off x="6573879" y="4247498"/>
            <a:ext cx="948028" cy="0"/>
          </a:xfrm>
          <a:prstGeom prst="straightConnector1">
            <a:avLst/>
          </a:prstGeom>
          <a:ln w="38100">
            <a:solidFill>
              <a:srgbClr val="F2772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ector de Seta Reta 5">
            <a:extLst>
              <a:ext uri="{FF2B5EF4-FFF2-40B4-BE49-F238E27FC236}">
                <a16:creationId xmlns:a16="http://schemas.microsoft.com/office/drawing/2014/main" id="{F3F9C23A-CE2B-9A17-0F30-DE4A90465227}"/>
              </a:ext>
            </a:extLst>
          </p:cNvPr>
          <p:cNvCxnSpPr>
            <a:cxnSpLocks/>
          </p:cNvCxnSpPr>
          <p:nvPr/>
        </p:nvCxnSpPr>
        <p:spPr>
          <a:xfrm>
            <a:off x="3803651" y="3848073"/>
            <a:ext cx="536855" cy="0"/>
          </a:xfrm>
          <a:prstGeom prst="straightConnector1">
            <a:avLst/>
          </a:prstGeom>
          <a:ln w="38100">
            <a:solidFill>
              <a:srgbClr val="F2772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ector de Seta Reta 6">
            <a:extLst>
              <a:ext uri="{FF2B5EF4-FFF2-40B4-BE49-F238E27FC236}">
                <a16:creationId xmlns:a16="http://schemas.microsoft.com/office/drawing/2014/main" id="{0E3761D7-ED90-2DD6-B49B-9492FFD1D64F}"/>
              </a:ext>
            </a:extLst>
          </p:cNvPr>
          <p:cNvCxnSpPr>
            <a:cxnSpLocks/>
          </p:cNvCxnSpPr>
          <p:nvPr/>
        </p:nvCxnSpPr>
        <p:spPr>
          <a:xfrm flipV="1">
            <a:off x="3803651" y="4352081"/>
            <a:ext cx="536855" cy="385407"/>
          </a:xfrm>
          <a:prstGeom prst="straightConnector1">
            <a:avLst/>
          </a:prstGeom>
          <a:ln w="38100">
            <a:solidFill>
              <a:schemeClr val="accent6">
                <a:lumMod val="40000"/>
                <a:lumOff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tângulo 7">
            <a:extLst>
              <a:ext uri="{FF2B5EF4-FFF2-40B4-BE49-F238E27FC236}">
                <a16:creationId xmlns:a16="http://schemas.microsoft.com/office/drawing/2014/main" id="{6652346E-AFAA-472E-4546-9DD2E7DD3EE8}"/>
              </a:ext>
            </a:extLst>
          </p:cNvPr>
          <p:cNvSpPr/>
          <p:nvPr/>
        </p:nvSpPr>
        <p:spPr>
          <a:xfrm>
            <a:off x="820838" y="4033367"/>
            <a:ext cx="2965451" cy="451412"/>
          </a:xfrm>
          <a:prstGeom prst="rect">
            <a:avLst/>
          </a:prstGeom>
          <a:noFill/>
          <a:ln w="38100">
            <a:solidFill>
              <a:srgbClr val="EA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870989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15B9B0FF-1DBC-F944-99EB-2C61C262EC45}"/>
              </a:ext>
            </a:extLst>
          </p:cNvPr>
          <p:cNvSpPr txBox="1"/>
          <p:nvPr/>
        </p:nvSpPr>
        <p:spPr>
          <a:xfrm>
            <a:off x="838200" y="802828"/>
            <a:ext cx="330411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b="1" dirty="0">
                <a:solidFill>
                  <a:srgbClr val="F27727"/>
                </a:solidFill>
                <a:latin typeface="Ubuntu" panose="020B0504030602030204" pitchFamily="34" charset="0"/>
              </a:rPr>
              <a:t>Junção: </a:t>
            </a:r>
            <a:r>
              <a:rPr lang="pt-BR" sz="2800" b="1" dirty="0" err="1">
                <a:solidFill>
                  <a:srgbClr val="F27727"/>
                </a:solidFill>
                <a:latin typeface="Ubuntu" panose="020B0504030602030204" pitchFamily="34" charset="0"/>
              </a:rPr>
              <a:t>Right</a:t>
            </a:r>
            <a:r>
              <a:rPr lang="pt-BR" sz="2800" b="1" dirty="0">
                <a:solidFill>
                  <a:srgbClr val="F27727"/>
                </a:solidFill>
                <a:latin typeface="Ubuntu" panose="020B0504030602030204" pitchFamily="34" charset="0"/>
              </a:rPr>
              <a:t> </a:t>
            </a:r>
            <a:r>
              <a:rPr lang="pt-BR" sz="2800" b="1" dirty="0" err="1">
                <a:solidFill>
                  <a:srgbClr val="F27727"/>
                </a:solidFill>
                <a:latin typeface="Ubuntu" panose="020B0504030602030204" pitchFamily="34" charset="0"/>
              </a:rPr>
              <a:t>Join</a:t>
            </a:r>
            <a:endParaRPr lang="pt-BR" sz="2800" b="1" dirty="0">
              <a:solidFill>
                <a:schemeClr val="bg1"/>
              </a:solidFill>
              <a:latin typeface="Ubuntu" panose="020B0504030602030204" pitchFamily="34" charset="0"/>
            </a:endParaRPr>
          </a:p>
        </p:txBody>
      </p:sp>
      <p:graphicFrame>
        <p:nvGraphicFramePr>
          <p:cNvPr id="3" name="Tabela 6">
            <a:extLst>
              <a:ext uri="{FF2B5EF4-FFF2-40B4-BE49-F238E27FC236}">
                <a16:creationId xmlns:a16="http://schemas.microsoft.com/office/drawing/2014/main" id="{F6DC8F58-AE9B-F144-B330-C610EAB7BA5E}"/>
              </a:ext>
            </a:extLst>
          </p:cNvPr>
          <p:cNvGraphicFramePr>
            <a:graphicFrameLocks noGrp="1"/>
          </p:cNvGraphicFramePr>
          <p:nvPr/>
        </p:nvGraphicFramePr>
        <p:xfrm>
          <a:off x="873466" y="3953303"/>
          <a:ext cx="2965451" cy="1820091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1081723">
                  <a:extLst>
                    <a:ext uri="{9D8B030D-6E8A-4147-A177-3AD203B41FA5}">
                      <a16:colId xmlns:a16="http://schemas.microsoft.com/office/drawing/2014/main" val="3690267913"/>
                    </a:ext>
                  </a:extLst>
                </a:gridCol>
                <a:gridCol w="829310">
                  <a:extLst>
                    <a:ext uri="{9D8B030D-6E8A-4147-A177-3AD203B41FA5}">
                      <a16:colId xmlns:a16="http://schemas.microsoft.com/office/drawing/2014/main" val="1022032256"/>
                    </a:ext>
                  </a:extLst>
                </a:gridCol>
                <a:gridCol w="1054418">
                  <a:extLst>
                    <a:ext uri="{9D8B030D-6E8A-4147-A177-3AD203B41FA5}">
                      <a16:colId xmlns:a16="http://schemas.microsoft.com/office/drawing/2014/main" val="3641346507"/>
                    </a:ext>
                  </a:extLst>
                </a:gridCol>
              </a:tblGrid>
              <a:tr h="402771">
                <a:tc>
                  <a:txBody>
                    <a:bodyPr/>
                    <a:lstStyle/>
                    <a:p>
                      <a:r>
                        <a:rPr lang="pt-BR" sz="1400" dirty="0" err="1">
                          <a:latin typeface="Ubuntu" panose="020B0504030602030204" pitchFamily="34" charset="0"/>
                        </a:rPr>
                        <a:t>Id_comida</a:t>
                      </a:r>
                      <a:endParaRPr lang="pt-BR" sz="1400" dirty="0">
                        <a:latin typeface="Ubuntu" panose="020B05040306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93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400" dirty="0">
                          <a:latin typeface="Ubuntu" panose="020B0504030602030204" pitchFamily="34" charset="0"/>
                        </a:rPr>
                        <a:t>comida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93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400" dirty="0" err="1">
                          <a:latin typeface="Ubuntu" panose="020B0504030602030204" pitchFamily="34" charset="0"/>
                        </a:rPr>
                        <a:t>Id_bebida</a:t>
                      </a:r>
                      <a:endParaRPr lang="pt-BR" sz="1400" dirty="0">
                        <a:latin typeface="Ubuntu" panose="020B05040306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93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7922099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5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🍔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3788564"/>
                  </a:ext>
                </a:extLst>
              </a:tr>
              <a:tr h="387532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5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🍱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0" dirty="0">
                        <a:solidFill>
                          <a:schemeClr val="bg1"/>
                        </a:solidFill>
                        <a:latin typeface="Ubuntu" panose="020B05040306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1822420"/>
                  </a:ext>
                </a:extLst>
              </a:tr>
              <a:tr h="387532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5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🥪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9434632"/>
                  </a:ext>
                </a:extLst>
              </a:tr>
            </a:tbl>
          </a:graphicData>
        </a:graphic>
      </p:graphicFrame>
      <p:sp>
        <p:nvSpPr>
          <p:cNvPr id="4" name="CaixaDeTexto 3">
            <a:extLst>
              <a:ext uri="{FF2B5EF4-FFF2-40B4-BE49-F238E27FC236}">
                <a16:creationId xmlns:a16="http://schemas.microsoft.com/office/drawing/2014/main" id="{B8E08FA2-975B-DB40-BDEF-F9CA74C79F88}"/>
              </a:ext>
            </a:extLst>
          </p:cNvPr>
          <p:cNvSpPr txBox="1"/>
          <p:nvPr/>
        </p:nvSpPr>
        <p:spPr>
          <a:xfrm>
            <a:off x="873465" y="3592104"/>
            <a:ext cx="2965451" cy="369332"/>
          </a:xfrm>
          <a:prstGeom prst="rect">
            <a:avLst/>
          </a:prstGeom>
          <a:solidFill>
            <a:srgbClr val="F27727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dirty="0">
                <a:solidFill>
                  <a:schemeClr val="bg1"/>
                </a:solidFill>
                <a:latin typeface="Ubuntu" panose="020B0504030602030204" pitchFamily="34" charset="0"/>
              </a:rPr>
              <a:t>comidas</a:t>
            </a:r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277C2612-0D5A-FD41-89DA-B92AA1777FF0}"/>
              </a:ext>
            </a:extLst>
          </p:cNvPr>
          <p:cNvSpPr txBox="1"/>
          <p:nvPr/>
        </p:nvSpPr>
        <p:spPr>
          <a:xfrm>
            <a:off x="873465" y="1496824"/>
            <a:ext cx="91709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>
                <a:solidFill>
                  <a:schemeClr val="bg1">
                    <a:lumMod val="85000"/>
                  </a:schemeClr>
                </a:solidFill>
                <a:latin typeface="Ubuntu" panose="020B0504030602030204" pitchFamily="34" charset="0"/>
              </a:rPr>
              <a:t>Retorna todos os registros da tabela (direita) “</a:t>
            </a:r>
            <a:r>
              <a:rPr lang="pt-BR" sz="1600" dirty="0">
                <a:solidFill>
                  <a:srgbClr val="EA30A0"/>
                </a:solidFill>
                <a:latin typeface="Ubuntu" panose="020B0504030602030204" pitchFamily="34" charset="0"/>
              </a:rPr>
              <a:t>bebidas</a:t>
            </a:r>
            <a:r>
              <a:rPr lang="pt-BR" sz="1600" dirty="0">
                <a:solidFill>
                  <a:schemeClr val="bg1">
                    <a:lumMod val="85000"/>
                  </a:schemeClr>
                </a:solidFill>
                <a:latin typeface="Ubuntu" panose="020B0504030602030204" pitchFamily="34" charset="0"/>
              </a:rPr>
              <a:t>“ e os registros correspondentes da tabela (esquerda) “</a:t>
            </a:r>
            <a:r>
              <a:rPr lang="pt-BR" sz="1600" dirty="0">
                <a:solidFill>
                  <a:srgbClr val="EA30A0"/>
                </a:solidFill>
                <a:latin typeface="Ubuntu" panose="020B0504030602030204" pitchFamily="34" charset="0"/>
              </a:rPr>
              <a:t>comidas</a:t>
            </a:r>
            <a:r>
              <a:rPr lang="pt-BR" sz="1600" dirty="0">
                <a:solidFill>
                  <a:schemeClr val="bg1">
                    <a:lumMod val="85000"/>
                  </a:schemeClr>
                </a:solidFill>
                <a:latin typeface="Ubuntu" panose="020B0504030602030204" pitchFamily="34" charset="0"/>
              </a:rPr>
              <a:t>” </a:t>
            </a:r>
            <a:r>
              <a:rPr lang="pt-BR" sz="1600" dirty="0">
                <a:solidFill>
                  <a:srgbClr val="F27727"/>
                </a:solidFill>
                <a:latin typeface="Ubuntu" panose="020B0504030602030204" pitchFamily="34" charset="0"/>
              </a:rPr>
              <a:t>(caso existam),</a:t>
            </a:r>
            <a:r>
              <a:rPr lang="pt-BR" sz="1600" dirty="0">
                <a:solidFill>
                  <a:schemeClr val="bg1">
                    <a:lumMod val="85000"/>
                  </a:schemeClr>
                </a:solidFill>
                <a:latin typeface="Ubuntu" panose="020B0504030602030204" pitchFamily="34" charset="0"/>
              </a:rPr>
              <a:t> que satisfaçam a </a:t>
            </a:r>
            <a:r>
              <a:rPr lang="pt-BR" sz="1600" dirty="0">
                <a:solidFill>
                  <a:srgbClr val="EA30A0"/>
                </a:solidFill>
                <a:latin typeface="Ubuntu" panose="020B0504030602030204" pitchFamily="34" charset="0"/>
              </a:rPr>
              <a:t>condição</a:t>
            </a:r>
            <a:r>
              <a:rPr lang="pt-BR" sz="1600" dirty="0">
                <a:solidFill>
                  <a:schemeClr val="bg1">
                    <a:lumMod val="85000"/>
                  </a:schemeClr>
                </a:solidFill>
                <a:latin typeface="Ubuntu" panose="020B0504030602030204" pitchFamily="34" charset="0"/>
              </a:rPr>
              <a:t> da junção.</a:t>
            </a:r>
          </a:p>
        </p:txBody>
      </p:sp>
      <p:graphicFrame>
        <p:nvGraphicFramePr>
          <p:cNvPr id="22" name="Tabela 6">
            <a:extLst>
              <a:ext uri="{FF2B5EF4-FFF2-40B4-BE49-F238E27FC236}">
                <a16:creationId xmlns:a16="http://schemas.microsoft.com/office/drawing/2014/main" id="{FC6CE000-B25C-CF47-A35B-9C96328F9BAB}"/>
              </a:ext>
            </a:extLst>
          </p:cNvPr>
          <p:cNvGraphicFramePr>
            <a:graphicFrameLocks noGrp="1"/>
          </p:cNvGraphicFramePr>
          <p:nvPr/>
        </p:nvGraphicFramePr>
        <p:xfrm>
          <a:off x="7336790" y="3953303"/>
          <a:ext cx="1911033" cy="1820091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1081723">
                  <a:extLst>
                    <a:ext uri="{9D8B030D-6E8A-4147-A177-3AD203B41FA5}">
                      <a16:colId xmlns:a16="http://schemas.microsoft.com/office/drawing/2014/main" val="3690267913"/>
                    </a:ext>
                  </a:extLst>
                </a:gridCol>
                <a:gridCol w="829310">
                  <a:extLst>
                    <a:ext uri="{9D8B030D-6E8A-4147-A177-3AD203B41FA5}">
                      <a16:colId xmlns:a16="http://schemas.microsoft.com/office/drawing/2014/main" val="1022032256"/>
                    </a:ext>
                  </a:extLst>
                </a:gridCol>
              </a:tblGrid>
              <a:tr h="402771">
                <a:tc>
                  <a:txBody>
                    <a:bodyPr/>
                    <a:lstStyle/>
                    <a:p>
                      <a:r>
                        <a:rPr lang="pt-BR" sz="1400" dirty="0" err="1">
                          <a:latin typeface="Ubuntu" panose="020B0504030602030204" pitchFamily="34" charset="0"/>
                        </a:rPr>
                        <a:t>Id_bebida</a:t>
                      </a:r>
                      <a:endParaRPr lang="pt-BR" sz="1400" dirty="0">
                        <a:latin typeface="Ubuntu" panose="020B05040306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93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400" dirty="0">
                          <a:latin typeface="Ubuntu" panose="020B0504030602030204" pitchFamily="34" charset="0"/>
                        </a:rPr>
                        <a:t>bebida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93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7922099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5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🧉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3788564"/>
                  </a:ext>
                </a:extLst>
              </a:tr>
              <a:tr h="387532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5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🧋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1822420"/>
                  </a:ext>
                </a:extLst>
              </a:tr>
              <a:tr h="387532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5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🥤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9434632"/>
                  </a:ext>
                </a:extLst>
              </a:tr>
            </a:tbl>
          </a:graphicData>
        </a:graphic>
      </p:graphicFrame>
      <p:sp>
        <p:nvSpPr>
          <p:cNvPr id="24" name="CaixaDeTexto 23">
            <a:extLst>
              <a:ext uri="{FF2B5EF4-FFF2-40B4-BE49-F238E27FC236}">
                <a16:creationId xmlns:a16="http://schemas.microsoft.com/office/drawing/2014/main" id="{2E54D271-9AB4-E84E-B91B-05C933026AA4}"/>
              </a:ext>
            </a:extLst>
          </p:cNvPr>
          <p:cNvSpPr txBox="1"/>
          <p:nvPr/>
        </p:nvSpPr>
        <p:spPr>
          <a:xfrm>
            <a:off x="7336790" y="3592104"/>
            <a:ext cx="1911034" cy="369332"/>
          </a:xfrm>
          <a:prstGeom prst="rect">
            <a:avLst/>
          </a:prstGeom>
          <a:solidFill>
            <a:srgbClr val="F27727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dirty="0">
                <a:solidFill>
                  <a:schemeClr val="bg1"/>
                </a:solidFill>
                <a:latin typeface="Ubuntu" panose="020B0504030602030204" pitchFamily="34" charset="0"/>
              </a:rPr>
              <a:t>bebidas</a:t>
            </a:r>
          </a:p>
        </p:txBody>
      </p:sp>
      <p:cxnSp>
        <p:nvCxnSpPr>
          <p:cNvPr id="30" name="Conector de Seta Reta 29">
            <a:extLst>
              <a:ext uri="{FF2B5EF4-FFF2-40B4-BE49-F238E27FC236}">
                <a16:creationId xmlns:a16="http://schemas.microsoft.com/office/drawing/2014/main" id="{967C30C3-BED6-D84E-95C7-F6024F842216}"/>
              </a:ext>
            </a:extLst>
          </p:cNvPr>
          <p:cNvCxnSpPr>
            <a:cxnSpLocks/>
          </p:cNvCxnSpPr>
          <p:nvPr/>
        </p:nvCxnSpPr>
        <p:spPr>
          <a:xfrm flipH="1">
            <a:off x="3958542" y="4572000"/>
            <a:ext cx="3252486" cy="0"/>
          </a:xfrm>
          <a:prstGeom prst="straightConnector1">
            <a:avLst/>
          </a:prstGeom>
          <a:ln w="38100">
            <a:solidFill>
              <a:srgbClr val="F2772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ector de Seta Reta 44">
            <a:extLst>
              <a:ext uri="{FF2B5EF4-FFF2-40B4-BE49-F238E27FC236}">
                <a16:creationId xmlns:a16="http://schemas.microsoft.com/office/drawing/2014/main" id="{A73FCA5B-FA70-2542-AB3C-8AA773C12ACD}"/>
              </a:ext>
            </a:extLst>
          </p:cNvPr>
          <p:cNvCxnSpPr>
            <a:cxnSpLocks/>
          </p:cNvCxnSpPr>
          <p:nvPr/>
        </p:nvCxnSpPr>
        <p:spPr>
          <a:xfrm flipH="1">
            <a:off x="3958542" y="5092861"/>
            <a:ext cx="3252486" cy="462987"/>
          </a:xfrm>
          <a:prstGeom prst="straightConnector1">
            <a:avLst/>
          </a:prstGeom>
          <a:ln w="38100">
            <a:solidFill>
              <a:schemeClr val="accent6">
                <a:lumMod val="40000"/>
                <a:lumOff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B0CB7380-03EC-D2CD-523D-D5DE7610082F}"/>
              </a:ext>
            </a:extLst>
          </p:cNvPr>
          <p:cNvSpPr txBox="1"/>
          <p:nvPr/>
        </p:nvSpPr>
        <p:spPr>
          <a:xfrm>
            <a:off x="838200" y="2372555"/>
            <a:ext cx="730584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000" b="1" dirty="0">
                <a:solidFill>
                  <a:srgbClr val="EA30A0"/>
                </a:solidFill>
                <a:latin typeface="Ubuntu" panose="020B0504030602030204" pitchFamily="34" charset="0"/>
              </a:rPr>
              <a:t>Condição:</a:t>
            </a:r>
          </a:p>
          <a:p>
            <a:r>
              <a:rPr lang="pt-BR" sz="2000" b="1" dirty="0" err="1">
                <a:solidFill>
                  <a:srgbClr val="EA30A0"/>
                </a:solidFill>
                <a:latin typeface="Ubuntu" panose="020B0504030602030204" pitchFamily="34" charset="0"/>
              </a:rPr>
              <a:t>Id_bebida</a:t>
            </a:r>
            <a:r>
              <a:rPr lang="pt-BR" sz="2000" b="1" dirty="0">
                <a:solidFill>
                  <a:srgbClr val="EA30A0"/>
                </a:solidFill>
                <a:latin typeface="Ubuntu" panose="020B0504030602030204" pitchFamily="34" charset="0"/>
              </a:rPr>
              <a:t> </a:t>
            </a:r>
            <a:r>
              <a:rPr lang="pt-BR" sz="2000" b="1" dirty="0">
                <a:solidFill>
                  <a:schemeClr val="bg1"/>
                </a:solidFill>
                <a:latin typeface="Ubuntu" panose="020B0504030602030204" pitchFamily="34" charset="0"/>
              </a:rPr>
              <a:t>da tabela comidas </a:t>
            </a:r>
            <a:r>
              <a:rPr lang="pt-BR" sz="2000" b="1" dirty="0">
                <a:solidFill>
                  <a:srgbClr val="EA30A0"/>
                </a:solidFill>
                <a:latin typeface="Ubuntu" panose="020B0504030602030204" pitchFamily="34" charset="0"/>
              </a:rPr>
              <a:t>= </a:t>
            </a:r>
            <a:r>
              <a:rPr lang="pt-BR" sz="2000" b="1" dirty="0" err="1">
                <a:solidFill>
                  <a:srgbClr val="EA30A0"/>
                </a:solidFill>
                <a:latin typeface="Ubuntu" panose="020B0504030602030204" pitchFamily="34" charset="0"/>
              </a:rPr>
              <a:t>id_bebida</a:t>
            </a:r>
            <a:r>
              <a:rPr lang="pt-BR" sz="2000" b="1" dirty="0">
                <a:solidFill>
                  <a:schemeClr val="bg1"/>
                </a:solidFill>
                <a:latin typeface="Ubuntu" panose="020B0504030602030204" pitchFamily="34" charset="0"/>
              </a:rPr>
              <a:t> da tabela bebidas</a:t>
            </a: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C83778D6-F710-24C2-C049-C2638E9C1907}"/>
              </a:ext>
            </a:extLst>
          </p:cNvPr>
          <p:cNvSpPr/>
          <p:nvPr/>
        </p:nvSpPr>
        <p:spPr>
          <a:xfrm>
            <a:off x="7330653" y="5310407"/>
            <a:ext cx="1917170" cy="451412"/>
          </a:xfrm>
          <a:prstGeom prst="rect">
            <a:avLst/>
          </a:prstGeom>
          <a:noFill/>
          <a:ln w="38100">
            <a:solidFill>
              <a:srgbClr val="EA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64438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4" grpId="0" animBg="1"/>
      <p:bldP spid="13" grpId="0"/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15B9B0FF-1DBC-F944-99EB-2C61C262EC45}"/>
              </a:ext>
            </a:extLst>
          </p:cNvPr>
          <p:cNvSpPr txBox="1"/>
          <p:nvPr/>
        </p:nvSpPr>
        <p:spPr>
          <a:xfrm>
            <a:off x="838200" y="802828"/>
            <a:ext cx="19093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b="1" dirty="0">
                <a:solidFill>
                  <a:srgbClr val="F27727"/>
                </a:solidFill>
                <a:latin typeface="Ubuntu" panose="020B0504030602030204" pitchFamily="34" charset="0"/>
              </a:rPr>
              <a:t>Resultado</a:t>
            </a:r>
            <a:endParaRPr lang="pt-BR" sz="2800" b="1" dirty="0">
              <a:solidFill>
                <a:schemeClr val="bg1"/>
              </a:solidFill>
              <a:latin typeface="Ubuntu" panose="020B0504030602030204" pitchFamily="34" charset="0"/>
            </a:endParaRPr>
          </a:p>
        </p:txBody>
      </p:sp>
      <p:graphicFrame>
        <p:nvGraphicFramePr>
          <p:cNvPr id="3" name="Tabela 6">
            <a:extLst>
              <a:ext uri="{FF2B5EF4-FFF2-40B4-BE49-F238E27FC236}">
                <a16:creationId xmlns:a16="http://schemas.microsoft.com/office/drawing/2014/main" id="{F6DC8F58-AE9B-F144-B330-C610EAB7BA5E}"/>
              </a:ext>
            </a:extLst>
          </p:cNvPr>
          <p:cNvGraphicFramePr>
            <a:graphicFrameLocks noGrp="1"/>
          </p:cNvGraphicFramePr>
          <p:nvPr/>
        </p:nvGraphicFramePr>
        <p:xfrm>
          <a:off x="838201" y="3152124"/>
          <a:ext cx="2965451" cy="1820091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1081723">
                  <a:extLst>
                    <a:ext uri="{9D8B030D-6E8A-4147-A177-3AD203B41FA5}">
                      <a16:colId xmlns:a16="http://schemas.microsoft.com/office/drawing/2014/main" val="3690267913"/>
                    </a:ext>
                  </a:extLst>
                </a:gridCol>
                <a:gridCol w="829310">
                  <a:extLst>
                    <a:ext uri="{9D8B030D-6E8A-4147-A177-3AD203B41FA5}">
                      <a16:colId xmlns:a16="http://schemas.microsoft.com/office/drawing/2014/main" val="1022032256"/>
                    </a:ext>
                  </a:extLst>
                </a:gridCol>
                <a:gridCol w="1054418">
                  <a:extLst>
                    <a:ext uri="{9D8B030D-6E8A-4147-A177-3AD203B41FA5}">
                      <a16:colId xmlns:a16="http://schemas.microsoft.com/office/drawing/2014/main" val="3641346507"/>
                    </a:ext>
                  </a:extLst>
                </a:gridCol>
              </a:tblGrid>
              <a:tr h="402771">
                <a:tc>
                  <a:txBody>
                    <a:bodyPr/>
                    <a:lstStyle/>
                    <a:p>
                      <a:r>
                        <a:rPr lang="pt-BR" sz="1400" dirty="0" err="1">
                          <a:latin typeface="Ubuntu" panose="020B0504030602030204" pitchFamily="34" charset="0"/>
                        </a:rPr>
                        <a:t>Id_comida</a:t>
                      </a:r>
                      <a:endParaRPr lang="pt-BR" sz="1400" dirty="0">
                        <a:latin typeface="Ubuntu" panose="020B05040306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93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400" dirty="0">
                          <a:latin typeface="Ubuntu" panose="020B0504030602030204" pitchFamily="34" charset="0"/>
                        </a:rPr>
                        <a:t>comida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93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400" dirty="0" err="1">
                          <a:latin typeface="Ubuntu" panose="020B0504030602030204" pitchFamily="34" charset="0"/>
                        </a:rPr>
                        <a:t>Id_bebida</a:t>
                      </a:r>
                      <a:endParaRPr lang="pt-BR" sz="1400" dirty="0">
                        <a:latin typeface="Ubuntu" panose="020B05040306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93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7922099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5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🍔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3788564"/>
                  </a:ext>
                </a:extLst>
              </a:tr>
              <a:tr h="387532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5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🍱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0" dirty="0">
                        <a:solidFill>
                          <a:schemeClr val="bg1"/>
                        </a:solidFill>
                        <a:latin typeface="Ubuntu" panose="020B05040306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1822420"/>
                  </a:ext>
                </a:extLst>
              </a:tr>
              <a:tr h="387532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5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🥪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9434632"/>
                  </a:ext>
                </a:extLst>
              </a:tr>
            </a:tbl>
          </a:graphicData>
        </a:graphic>
      </p:graphicFrame>
      <p:sp>
        <p:nvSpPr>
          <p:cNvPr id="4" name="CaixaDeTexto 3">
            <a:extLst>
              <a:ext uri="{FF2B5EF4-FFF2-40B4-BE49-F238E27FC236}">
                <a16:creationId xmlns:a16="http://schemas.microsoft.com/office/drawing/2014/main" id="{B8E08FA2-975B-DB40-BDEF-F9CA74C79F88}"/>
              </a:ext>
            </a:extLst>
          </p:cNvPr>
          <p:cNvSpPr txBox="1"/>
          <p:nvPr/>
        </p:nvSpPr>
        <p:spPr>
          <a:xfrm>
            <a:off x="838200" y="2790925"/>
            <a:ext cx="2965451" cy="369332"/>
          </a:xfrm>
          <a:prstGeom prst="rect">
            <a:avLst/>
          </a:prstGeom>
          <a:solidFill>
            <a:srgbClr val="F27727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dirty="0">
                <a:solidFill>
                  <a:schemeClr val="bg1"/>
                </a:solidFill>
                <a:latin typeface="Ubuntu" panose="020B0504030602030204" pitchFamily="34" charset="0"/>
              </a:rPr>
              <a:t>comidas</a:t>
            </a:r>
          </a:p>
        </p:txBody>
      </p:sp>
      <p:sp>
        <p:nvSpPr>
          <p:cNvPr id="24" name="CaixaDeTexto 23">
            <a:extLst>
              <a:ext uri="{FF2B5EF4-FFF2-40B4-BE49-F238E27FC236}">
                <a16:creationId xmlns:a16="http://schemas.microsoft.com/office/drawing/2014/main" id="{2E54D271-9AB4-E84E-B91B-05C933026AA4}"/>
              </a:ext>
            </a:extLst>
          </p:cNvPr>
          <p:cNvSpPr txBox="1"/>
          <p:nvPr/>
        </p:nvSpPr>
        <p:spPr>
          <a:xfrm>
            <a:off x="4425943" y="2790925"/>
            <a:ext cx="1911034" cy="369332"/>
          </a:xfrm>
          <a:prstGeom prst="rect">
            <a:avLst/>
          </a:prstGeom>
          <a:solidFill>
            <a:srgbClr val="F27727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dirty="0">
                <a:solidFill>
                  <a:schemeClr val="bg1"/>
                </a:solidFill>
                <a:latin typeface="Ubuntu" panose="020B0504030602030204" pitchFamily="34" charset="0"/>
              </a:rPr>
              <a:t>bebidas</a:t>
            </a:r>
          </a:p>
        </p:txBody>
      </p:sp>
      <p:graphicFrame>
        <p:nvGraphicFramePr>
          <p:cNvPr id="17" name="Tabela 6">
            <a:extLst>
              <a:ext uri="{FF2B5EF4-FFF2-40B4-BE49-F238E27FC236}">
                <a16:creationId xmlns:a16="http://schemas.microsoft.com/office/drawing/2014/main" id="{A248949D-E6AD-984D-A876-954219E9C6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3892118"/>
              </p:ext>
            </p:extLst>
          </p:nvPr>
        </p:nvGraphicFramePr>
        <p:xfrm>
          <a:off x="7626080" y="3160256"/>
          <a:ext cx="4126549" cy="1743891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1081723">
                  <a:extLst>
                    <a:ext uri="{9D8B030D-6E8A-4147-A177-3AD203B41FA5}">
                      <a16:colId xmlns:a16="http://schemas.microsoft.com/office/drawing/2014/main" val="3690267913"/>
                    </a:ext>
                  </a:extLst>
                </a:gridCol>
                <a:gridCol w="829310">
                  <a:extLst>
                    <a:ext uri="{9D8B030D-6E8A-4147-A177-3AD203B41FA5}">
                      <a16:colId xmlns:a16="http://schemas.microsoft.com/office/drawing/2014/main" val="1022032256"/>
                    </a:ext>
                  </a:extLst>
                </a:gridCol>
                <a:gridCol w="359093">
                  <a:extLst>
                    <a:ext uri="{9D8B030D-6E8A-4147-A177-3AD203B41FA5}">
                      <a16:colId xmlns:a16="http://schemas.microsoft.com/office/drawing/2014/main" val="3641346507"/>
                    </a:ext>
                  </a:extLst>
                </a:gridCol>
                <a:gridCol w="1054418">
                  <a:extLst>
                    <a:ext uri="{9D8B030D-6E8A-4147-A177-3AD203B41FA5}">
                      <a16:colId xmlns:a16="http://schemas.microsoft.com/office/drawing/2014/main" val="3592376705"/>
                    </a:ext>
                  </a:extLst>
                </a:gridCol>
                <a:gridCol w="802005">
                  <a:extLst>
                    <a:ext uri="{9D8B030D-6E8A-4147-A177-3AD203B41FA5}">
                      <a16:colId xmlns:a16="http://schemas.microsoft.com/office/drawing/2014/main" val="3015513729"/>
                    </a:ext>
                  </a:extLst>
                </a:gridCol>
              </a:tblGrid>
              <a:tr h="402771">
                <a:tc>
                  <a:txBody>
                    <a:bodyPr/>
                    <a:lstStyle/>
                    <a:p>
                      <a:r>
                        <a:rPr lang="pt-BR" sz="1400" dirty="0" err="1">
                          <a:latin typeface="Ubuntu" panose="020B0504030602030204" pitchFamily="34" charset="0"/>
                        </a:rPr>
                        <a:t>Id_comida</a:t>
                      </a:r>
                      <a:endParaRPr lang="pt-BR" sz="1400" dirty="0">
                        <a:latin typeface="Ubuntu" panose="020B05040306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93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400" dirty="0">
                          <a:latin typeface="Ubuntu" panose="020B0504030602030204" pitchFamily="34" charset="0"/>
                        </a:rPr>
                        <a:t>comida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93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400" dirty="0">
                          <a:latin typeface="Ubuntu" panose="020B0504030602030204" pitchFamily="34" charset="0"/>
                        </a:rPr>
                        <a:t>...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93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400" dirty="0" err="1">
                          <a:latin typeface="Ubuntu" panose="020B0504030602030204" pitchFamily="34" charset="0"/>
                        </a:rPr>
                        <a:t>Id_bebida</a:t>
                      </a:r>
                      <a:endParaRPr lang="pt-BR" sz="1400" dirty="0">
                        <a:latin typeface="Ubuntu" panose="020B05040306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93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400" dirty="0">
                          <a:latin typeface="Ubuntu" panose="020B0504030602030204" pitchFamily="34" charset="0"/>
                        </a:rPr>
                        <a:t>bebida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93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7922099"/>
                  </a:ext>
                </a:extLst>
              </a:tr>
              <a:tr h="387532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5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🍔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🧉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9434632"/>
                  </a:ext>
                </a:extLst>
              </a:tr>
              <a:tr h="387532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5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🥪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🧋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56635549"/>
                  </a:ext>
                </a:extLst>
              </a:tr>
              <a:tr h="387532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err="1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null</a:t>
                      </a:r>
                      <a:endParaRPr lang="pt-BR" sz="2000" dirty="0">
                        <a:solidFill>
                          <a:schemeClr val="bg1"/>
                        </a:solidFill>
                        <a:latin typeface="Ubuntu" panose="020B05040306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err="1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null</a:t>
                      </a:r>
                      <a:endParaRPr lang="pt-BR" sz="2000" dirty="0">
                        <a:solidFill>
                          <a:schemeClr val="bg1"/>
                        </a:solidFill>
                        <a:latin typeface="Ubuntu" panose="020B05040306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0" dirty="0">
                        <a:solidFill>
                          <a:schemeClr val="bg1"/>
                        </a:solidFill>
                        <a:latin typeface="Ubuntu" panose="020B05040306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🥤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92097536"/>
                  </a:ext>
                </a:extLst>
              </a:tr>
            </a:tbl>
          </a:graphicData>
        </a:graphic>
      </p:graphicFrame>
      <p:graphicFrame>
        <p:nvGraphicFramePr>
          <p:cNvPr id="19" name="Tabela 6">
            <a:extLst>
              <a:ext uri="{FF2B5EF4-FFF2-40B4-BE49-F238E27FC236}">
                <a16:creationId xmlns:a16="http://schemas.microsoft.com/office/drawing/2014/main" id="{96731139-28E7-C040-9488-331E59632F53}"/>
              </a:ext>
            </a:extLst>
          </p:cNvPr>
          <p:cNvGraphicFramePr>
            <a:graphicFrameLocks noGrp="1"/>
          </p:cNvGraphicFramePr>
          <p:nvPr/>
        </p:nvGraphicFramePr>
        <p:xfrm>
          <a:off x="4425943" y="3160257"/>
          <a:ext cx="1911033" cy="1820091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1081723">
                  <a:extLst>
                    <a:ext uri="{9D8B030D-6E8A-4147-A177-3AD203B41FA5}">
                      <a16:colId xmlns:a16="http://schemas.microsoft.com/office/drawing/2014/main" val="3690267913"/>
                    </a:ext>
                  </a:extLst>
                </a:gridCol>
                <a:gridCol w="829310">
                  <a:extLst>
                    <a:ext uri="{9D8B030D-6E8A-4147-A177-3AD203B41FA5}">
                      <a16:colId xmlns:a16="http://schemas.microsoft.com/office/drawing/2014/main" val="1022032256"/>
                    </a:ext>
                  </a:extLst>
                </a:gridCol>
              </a:tblGrid>
              <a:tr h="402771">
                <a:tc>
                  <a:txBody>
                    <a:bodyPr/>
                    <a:lstStyle/>
                    <a:p>
                      <a:r>
                        <a:rPr lang="pt-BR" sz="1400" dirty="0" err="1">
                          <a:latin typeface="Ubuntu" panose="020B0504030602030204" pitchFamily="34" charset="0"/>
                        </a:rPr>
                        <a:t>Id_bebida</a:t>
                      </a:r>
                      <a:endParaRPr lang="pt-BR" sz="1400" dirty="0">
                        <a:latin typeface="Ubuntu" panose="020B05040306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93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400" dirty="0">
                          <a:latin typeface="Ubuntu" panose="020B0504030602030204" pitchFamily="34" charset="0"/>
                        </a:rPr>
                        <a:t>bebida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93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7922099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5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🧉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3788564"/>
                  </a:ext>
                </a:extLst>
              </a:tr>
              <a:tr h="387532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5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🧋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1822420"/>
                  </a:ext>
                </a:extLst>
              </a:tr>
              <a:tr h="387532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5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🥤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9434632"/>
                  </a:ext>
                </a:extLst>
              </a:tr>
            </a:tbl>
          </a:graphicData>
        </a:graphic>
      </p:graphicFrame>
      <p:cxnSp>
        <p:nvCxnSpPr>
          <p:cNvPr id="31" name="Conector de Seta Reta 30">
            <a:extLst>
              <a:ext uri="{FF2B5EF4-FFF2-40B4-BE49-F238E27FC236}">
                <a16:creationId xmlns:a16="http://schemas.microsoft.com/office/drawing/2014/main" id="{F8B39D91-A701-3E4F-A8ED-71E76F5003CF}"/>
              </a:ext>
            </a:extLst>
          </p:cNvPr>
          <p:cNvCxnSpPr>
            <a:cxnSpLocks/>
          </p:cNvCxnSpPr>
          <p:nvPr/>
        </p:nvCxnSpPr>
        <p:spPr>
          <a:xfrm>
            <a:off x="6573879" y="4247498"/>
            <a:ext cx="948028" cy="0"/>
          </a:xfrm>
          <a:prstGeom prst="straightConnector1">
            <a:avLst/>
          </a:prstGeom>
          <a:ln w="38100">
            <a:solidFill>
              <a:srgbClr val="F2772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ector de Seta Reta 5">
            <a:extLst>
              <a:ext uri="{FF2B5EF4-FFF2-40B4-BE49-F238E27FC236}">
                <a16:creationId xmlns:a16="http://schemas.microsoft.com/office/drawing/2014/main" id="{F3F9C23A-CE2B-9A17-0F30-DE4A90465227}"/>
              </a:ext>
            </a:extLst>
          </p:cNvPr>
          <p:cNvCxnSpPr>
            <a:cxnSpLocks/>
          </p:cNvCxnSpPr>
          <p:nvPr/>
        </p:nvCxnSpPr>
        <p:spPr>
          <a:xfrm>
            <a:off x="3803651" y="3848073"/>
            <a:ext cx="536855" cy="0"/>
          </a:xfrm>
          <a:prstGeom prst="straightConnector1">
            <a:avLst/>
          </a:prstGeom>
          <a:ln w="38100">
            <a:solidFill>
              <a:srgbClr val="F2772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ector de Seta Reta 6">
            <a:extLst>
              <a:ext uri="{FF2B5EF4-FFF2-40B4-BE49-F238E27FC236}">
                <a16:creationId xmlns:a16="http://schemas.microsoft.com/office/drawing/2014/main" id="{0E3761D7-ED90-2DD6-B49B-9492FFD1D64F}"/>
              </a:ext>
            </a:extLst>
          </p:cNvPr>
          <p:cNvCxnSpPr>
            <a:cxnSpLocks/>
          </p:cNvCxnSpPr>
          <p:nvPr/>
        </p:nvCxnSpPr>
        <p:spPr>
          <a:xfrm flipV="1">
            <a:off x="3803651" y="4352081"/>
            <a:ext cx="536855" cy="385407"/>
          </a:xfrm>
          <a:prstGeom prst="straightConnector1">
            <a:avLst/>
          </a:prstGeom>
          <a:ln w="38100">
            <a:solidFill>
              <a:schemeClr val="accent6">
                <a:lumMod val="40000"/>
                <a:lumOff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tângulo 4">
            <a:extLst>
              <a:ext uri="{FF2B5EF4-FFF2-40B4-BE49-F238E27FC236}">
                <a16:creationId xmlns:a16="http://schemas.microsoft.com/office/drawing/2014/main" id="{AA1CB501-E662-EC73-6970-3D0D58DAFC2E}"/>
              </a:ext>
            </a:extLst>
          </p:cNvPr>
          <p:cNvSpPr/>
          <p:nvPr/>
        </p:nvSpPr>
        <p:spPr>
          <a:xfrm>
            <a:off x="4419806" y="4511782"/>
            <a:ext cx="1917170" cy="451412"/>
          </a:xfrm>
          <a:prstGeom prst="rect">
            <a:avLst/>
          </a:prstGeom>
          <a:noFill/>
          <a:ln w="38100">
            <a:solidFill>
              <a:srgbClr val="EA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722293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15B9B0FF-1DBC-F944-99EB-2C61C262EC45}"/>
              </a:ext>
            </a:extLst>
          </p:cNvPr>
          <p:cNvSpPr txBox="1"/>
          <p:nvPr/>
        </p:nvSpPr>
        <p:spPr>
          <a:xfrm>
            <a:off x="838200" y="802828"/>
            <a:ext cx="429989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b="1" dirty="0">
                <a:solidFill>
                  <a:srgbClr val="F27727"/>
                </a:solidFill>
                <a:latin typeface="Ubuntu" panose="020B0504030602030204" pitchFamily="34" charset="0"/>
              </a:rPr>
              <a:t>Junção: Full </a:t>
            </a:r>
            <a:r>
              <a:rPr lang="pt-BR" sz="2800" b="1" dirty="0" err="1">
                <a:solidFill>
                  <a:srgbClr val="F27727"/>
                </a:solidFill>
                <a:latin typeface="Ubuntu" panose="020B0504030602030204" pitchFamily="34" charset="0"/>
              </a:rPr>
              <a:t>Join</a:t>
            </a:r>
            <a:r>
              <a:rPr lang="pt-BR" sz="2800" b="1" dirty="0">
                <a:solidFill>
                  <a:srgbClr val="F27727"/>
                </a:solidFill>
                <a:latin typeface="Ubuntu" panose="020B0504030602030204" pitchFamily="34" charset="0"/>
              </a:rPr>
              <a:t> (</a:t>
            </a:r>
            <a:r>
              <a:rPr lang="pt-BR" sz="2800" b="1" dirty="0" err="1">
                <a:solidFill>
                  <a:srgbClr val="F27727"/>
                </a:solidFill>
                <a:latin typeface="Ubuntu" panose="020B0504030602030204" pitchFamily="34" charset="0"/>
              </a:rPr>
              <a:t>union</a:t>
            </a:r>
            <a:r>
              <a:rPr lang="pt-BR" sz="2800" b="1" dirty="0">
                <a:solidFill>
                  <a:srgbClr val="F27727"/>
                </a:solidFill>
                <a:latin typeface="Ubuntu" panose="020B0504030602030204" pitchFamily="34" charset="0"/>
              </a:rPr>
              <a:t>)</a:t>
            </a:r>
            <a:endParaRPr lang="pt-BR" sz="2800" b="1" dirty="0">
              <a:solidFill>
                <a:schemeClr val="bg1"/>
              </a:solidFill>
              <a:latin typeface="Ubuntu" panose="020B0504030602030204" pitchFamily="34" charset="0"/>
            </a:endParaRPr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277C2612-0D5A-FD41-89DA-B92AA1777FF0}"/>
              </a:ext>
            </a:extLst>
          </p:cNvPr>
          <p:cNvSpPr txBox="1"/>
          <p:nvPr/>
        </p:nvSpPr>
        <p:spPr>
          <a:xfrm>
            <a:off x="873465" y="1496824"/>
            <a:ext cx="91709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>
                <a:solidFill>
                  <a:schemeClr val="bg1">
                    <a:lumMod val="85000"/>
                  </a:schemeClr>
                </a:solidFill>
                <a:latin typeface="Ubuntu" panose="020B0504030602030204" pitchFamily="34" charset="0"/>
              </a:rPr>
              <a:t>Combina os resultados de </a:t>
            </a:r>
            <a:r>
              <a:rPr lang="pt-BR" sz="1600" dirty="0" err="1">
                <a:solidFill>
                  <a:srgbClr val="F27727"/>
                </a:solidFill>
                <a:latin typeface="Ubuntu" panose="020B0504030602030204" pitchFamily="34" charset="0"/>
              </a:rPr>
              <a:t>left</a:t>
            </a:r>
            <a:r>
              <a:rPr lang="pt-BR" sz="1600" dirty="0">
                <a:solidFill>
                  <a:srgbClr val="F27727"/>
                </a:solidFill>
                <a:latin typeface="Ubuntu" panose="020B0504030602030204" pitchFamily="34" charset="0"/>
              </a:rPr>
              <a:t> </a:t>
            </a:r>
            <a:r>
              <a:rPr lang="pt-BR" sz="1600" dirty="0" err="1">
                <a:solidFill>
                  <a:srgbClr val="F27727"/>
                </a:solidFill>
                <a:latin typeface="Ubuntu" panose="020B0504030602030204" pitchFamily="34" charset="0"/>
              </a:rPr>
              <a:t>join</a:t>
            </a:r>
            <a:r>
              <a:rPr lang="pt-BR" sz="1600" dirty="0">
                <a:solidFill>
                  <a:schemeClr val="bg1">
                    <a:lumMod val="85000"/>
                  </a:schemeClr>
                </a:solidFill>
                <a:latin typeface="Ubuntu" panose="020B0504030602030204" pitchFamily="34" charset="0"/>
              </a:rPr>
              <a:t> com o </a:t>
            </a:r>
            <a:r>
              <a:rPr lang="pt-BR" sz="1600" dirty="0" err="1">
                <a:solidFill>
                  <a:srgbClr val="F27727"/>
                </a:solidFill>
                <a:latin typeface="Ubuntu" panose="020B0504030602030204" pitchFamily="34" charset="0"/>
              </a:rPr>
              <a:t>right</a:t>
            </a:r>
            <a:r>
              <a:rPr lang="pt-BR" sz="1600" dirty="0">
                <a:solidFill>
                  <a:srgbClr val="F27727"/>
                </a:solidFill>
                <a:latin typeface="Ubuntu" panose="020B0504030602030204" pitchFamily="34" charset="0"/>
              </a:rPr>
              <a:t> </a:t>
            </a:r>
            <a:r>
              <a:rPr lang="pt-BR" sz="1600" dirty="0" err="1">
                <a:solidFill>
                  <a:srgbClr val="F27727"/>
                </a:solidFill>
                <a:latin typeface="Ubuntu" panose="020B0504030602030204" pitchFamily="34" charset="0"/>
              </a:rPr>
              <a:t>join</a:t>
            </a:r>
            <a:r>
              <a:rPr lang="pt-BR" sz="1600" dirty="0">
                <a:solidFill>
                  <a:schemeClr val="bg1">
                    <a:lumMod val="85000"/>
                  </a:schemeClr>
                </a:solidFill>
                <a:latin typeface="Ubuntu" panose="020B0504030602030204" pitchFamily="34" charset="0"/>
              </a:rPr>
              <a:t>, com isso teremos todas as linhas das tabelas unidas.</a:t>
            </a: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00CF81E8-5C7F-D3B9-ED48-672DE9E6A2E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3465" y="2488558"/>
            <a:ext cx="6486899" cy="3747431"/>
          </a:xfrm>
          <a:prstGeom prst="rect">
            <a:avLst/>
          </a:prstGeom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92BF3A46-0974-A719-DFAF-CB2870D9373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73465" y="2488558"/>
            <a:ext cx="6486899" cy="3747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06324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CaixaDeTexto 56">
            <a:extLst>
              <a:ext uri="{FF2B5EF4-FFF2-40B4-BE49-F238E27FC236}">
                <a16:creationId xmlns:a16="http://schemas.microsoft.com/office/drawing/2014/main" id="{84D73D9B-0C69-0340-BC3E-D71F81D49571}"/>
              </a:ext>
            </a:extLst>
          </p:cNvPr>
          <p:cNvSpPr txBox="1"/>
          <p:nvPr/>
        </p:nvSpPr>
        <p:spPr>
          <a:xfrm>
            <a:off x="838200" y="802828"/>
            <a:ext cx="89309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b="1" dirty="0">
                <a:solidFill>
                  <a:srgbClr val="F27727"/>
                </a:solidFill>
                <a:latin typeface="Ubuntu" panose="020B0504030602030204" pitchFamily="34" charset="0"/>
              </a:rPr>
              <a:t>Vamos relembrar um pouco da teoria dos conjuntos</a:t>
            </a:r>
            <a:endParaRPr lang="pt-BR" sz="2800" b="1" dirty="0">
              <a:solidFill>
                <a:schemeClr val="bg1"/>
              </a:solidFill>
              <a:latin typeface="Ubuntu" panose="020B0504030602030204" pitchFamily="34" charset="0"/>
            </a:endParaRPr>
          </a:p>
        </p:txBody>
      </p:sp>
      <p:sp>
        <p:nvSpPr>
          <p:cNvPr id="25" name="CaixaDeTexto 24">
            <a:extLst>
              <a:ext uri="{FF2B5EF4-FFF2-40B4-BE49-F238E27FC236}">
                <a16:creationId xmlns:a16="http://schemas.microsoft.com/office/drawing/2014/main" id="{A344EC71-4208-564B-99AD-B4E0381B6E13}"/>
              </a:ext>
            </a:extLst>
          </p:cNvPr>
          <p:cNvSpPr txBox="1"/>
          <p:nvPr/>
        </p:nvSpPr>
        <p:spPr>
          <a:xfrm>
            <a:off x="985378" y="1670399"/>
            <a:ext cx="91709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>
                <a:solidFill>
                  <a:schemeClr val="bg1">
                    <a:lumMod val="85000"/>
                  </a:schemeClr>
                </a:solidFill>
                <a:latin typeface="Ubuntu" panose="020B0504030602030204" pitchFamily="34" charset="0"/>
              </a:rPr>
              <a:t>É uma teoria matemática capaz de agrupar elementos, é o estudo das coleções de elementos.</a:t>
            </a:r>
          </a:p>
        </p:txBody>
      </p:sp>
      <p:pic>
        <p:nvPicPr>
          <p:cNvPr id="17" name="Imagem 16">
            <a:extLst>
              <a:ext uri="{FF2B5EF4-FFF2-40B4-BE49-F238E27FC236}">
                <a16:creationId xmlns:a16="http://schemas.microsoft.com/office/drawing/2014/main" id="{53588FC8-E6A1-ED4A-29C8-2776E346ED7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5378" y="2539084"/>
            <a:ext cx="3061503" cy="3061503"/>
          </a:xfrm>
          <a:prstGeom prst="rect">
            <a:avLst/>
          </a:prstGeom>
        </p:spPr>
      </p:pic>
      <p:pic>
        <p:nvPicPr>
          <p:cNvPr id="18" name="Imagem 17">
            <a:extLst>
              <a:ext uri="{FF2B5EF4-FFF2-40B4-BE49-F238E27FC236}">
                <a16:creationId xmlns:a16="http://schemas.microsoft.com/office/drawing/2014/main" id="{CEF47FB1-0923-D941-184D-D054AFC1E8E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83618" y="2539084"/>
            <a:ext cx="3061503" cy="3061503"/>
          </a:xfrm>
          <a:prstGeom prst="rect">
            <a:avLst/>
          </a:prstGeom>
        </p:spPr>
      </p:pic>
      <p:sp>
        <p:nvSpPr>
          <p:cNvPr id="19" name="CaixaDeTexto 18">
            <a:extLst>
              <a:ext uri="{FF2B5EF4-FFF2-40B4-BE49-F238E27FC236}">
                <a16:creationId xmlns:a16="http://schemas.microsoft.com/office/drawing/2014/main" id="{EBEC6B3C-352D-C39E-4CD4-4F0F8F37D7DF}"/>
              </a:ext>
            </a:extLst>
          </p:cNvPr>
          <p:cNvSpPr txBox="1"/>
          <p:nvPr/>
        </p:nvSpPr>
        <p:spPr>
          <a:xfrm>
            <a:off x="2167315" y="3040746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4000" dirty="0">
                <a:solidFill>
                  <a:schemeClr val="bg1"/>
                </a:solidFill>
                <a:latin typeface="Ubuntu" panose="020B0504030602030204" pitchFamily="34" charset="0"/>
              </a:rPr>
              <a:t>🍔</a:t>
            </a:r>
          </a:p>
        </p:txBody>
      </p:sp>
      <p:sp>
        <p:nvSpPr>
          <p:cNvPr id="20" name="CaixaDeTexto 19">
            <a:extLst>
              <a:ext uri="{FF2B5EF4-FFF2-40B4-BE49-F238E27FC236}">
                <a16:creationId xmlns:a16="http://schemas.microsoft.com/office/drawing/2014/main" id="{FDA350EB-ACE4-5DC2-BC3E-7FC8B8E26719}"/>
              </a:ext>
            </a:extLst>
          </p:cNvPr>
          <p:cNvSpPr txBox="1"/>
          <p:nvPr/>
        </p:nvSpPr>
        <p:spPr>
          <a:xfrm>
            <a:off x="1469688" y="3751844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4000" dirty="0">
                <a:solidFill>
                  <a:schemeClr val="bg1"/>
                </a:solidFill>
                <a:latin typeface="Ubuntu" panose="020B0504030602030204" pitchFamily="34" charset="0"/>
              </a:rPr>
              <a:t>🍱</a:t>
            </a:r>
          </a:p>
        </p:txBody>
      </p:sp>
      <p:sp>
        <p:nvSpPr>
          <p:cNvPr id="21" name="CaixaDeTexto 20">
            <a:extLst>
              <a:ext uri="{FF2B5EF4-FFF2-40B4-BE49-F238E27FC236}">
                <a16:creationId xmlns:a16="http://schemas.microsoft.com/office/drawing/2014/main" id="{1872094F-F6AF-3B55-DACE-BF840A4BF244}"/>
              </a:ext>
            </a:extLst>
          </p:cNvPr>
          <p:cNvSpPr txBox="1"/>
          <p:nvPr/>
        </p:nvSpPr>
        <p:spPr>
          <a:xfrm>
            <a:off x="2253620" y="4657803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4000" dirty="0">
                <a:solidFill>
                  <a:schemeClr val="bg1"/>
                </a:solidFill>
                <a:latin typeface="Ubuntu" panose="020B0504030602030204" pitchFamily="34" charset="0"/>
              </a:rPr>
              <a:t>🥪</a:t>
            </a:r>
          </a:p>
        </p:txBody>
      </p:sp>
      <p:sp>
        <p:nvSpPr>
          <p:cNvPr id="22" name="CaixaDeTexto 21">
            <a:extLst>
              <a:ext uri="{FF2B5EF4-FFF2-40B4-BE49-F238E27FC236}">
                <a16:creationId xmlns:a16="http://schemas.microsoft.com/office/drawing/2014/main" id="{CE4663D5-D196-80FD-B349-A9C6BD4A048A}"/>
              </a:ext>
            </a:extLst>
          </p:cNvPr>
          <p:cNvSpPr txBox="1"/>
          <p:nvPr/>
        </p:nvSpPr>
        <p:spPr>
          <a:xfrm>
            <a:off x="6265555" y="2894090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4000" dirty="0">
                <a:solidFill>
                  <a:schemeClr val="bg1"/>
                </a:solidFill>
                <a:latin typeface="Ubuntu" panose="020B0504030602030204" pitchFamily="34" charset="0"/>
              </a:rPr>
              <a:t>🧉</a:t>
            </a:r>
          </a:p>
        </p:txBody>
      </p:sp>
      <p:sp>
        <p:nvSpPr>
          <p:cNvPr id="23" name="CaixaDeTexto 22">
            <a:extLst>
              <a:ext uri="{FF2B5EF4-FFF2-40B4-BE49-F238E27FC236}">
                <a16:creationId xmlns:a16="http://schemas.microsoft.com/office/drawing/2014/main" id="{7C1A0649-C1BA-0158-49BF-49A9AD95FC96}"/>
              </a:ext>
            </a:extLst>
          </p:cNvPr>
          <p:cNvSpPr txBox="1"/>
          <p:nvPr/>
        </p:nvSpPr>
        <p:spPr>
          <a:xfrm>
            <a:off x="6793627" y="3894250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4000" dirty="0">
                <a:solidFill>
                  <a:schemeClr val="bg1"/>
                </a:solidFill>
                <a:latin typeface="Ubuntu" panose="020B0504030602030204" pitchFamily="34" charset="0"/>
              </a:rPr>
              <a:t>🧋</a:t>
            </a:r>
          </a:p>
        </p:txBody>
      </p:sp>
      <p:sp>
        <p:nvSpPr>
          <p:cNvPr id="24" name="CaixaDeTexto 23">
            <a:extLst>
              <a:ext uri="{FF2B5EF4-FFF2-40B4-BE49-F238E27FC236}">
                <a16:creationId xmlns:a16="http://schemas.microsoft.com/office/drawing/2014/main" id="{6EA50154-B38F-ABC5-DEA0-EF20745D2AE2}"/>
              </a:ext>
            </a:extLst>
          </p:cNvPr>
          <p:cNvSpPr txBox="1"/>
          <p:nvPr/>
        </p:nvSpPr>
        <p:spPr>
          <a:xfrm>
            <a:off x="6139760" y="4581745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4000" dirty="0">
                <a:solidFill>
                  <a:schemeClr val="bg1"/>
                </a:solidFill>
                <a:latin typeface="Ubuntu" panose="020B0504030602030204" pitchFamily="34" charset="0"/>
              </a:rPr>
              <a:t>🥤</a:t>
            </a:r>
          </a:p>
        </p:txBody>
      </p:sp>
      <p:sp>
        <p:nvSpPr>
          <p:cNvPr id="27" name="CaixaDeTexto 26">
            <a:extLst>
              <a:ext uri="{FF2B5EF4-FFF2-40B4-BE49-F238E27FC236}">
                <a16:creationId xmlns:a16="http://schemas.microsoft.com/office/drawing/2014/main" id="{050AD836-469D-5200-193B-EBE9664F2E7D}"/>
              </a:ext>
            </a:extLst>
          </p:cNvPr>
          <p:cNvSpPr txBox="1"/>
          <p:nvPr/>
        </p:nvSpPr>
        <p:spPr>
          <a:xfrm>
            <a:off x="1899227" y="5716618"/>
            <a:ext cx="11538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dirty="0">
                <a:solidFill>
                  <a:srgbClr val="F27727"/>
                </a:solidFill>
                <a:latin typeface="Ubuntu" panose="020B0504030602030204" pitchFamily="34" charset="0"/>
              </a:rPr>
              <a:t>Comidas</a:t>
            </a:r>
          </a:p>
        </p:txBody>
      </p:sp>
      <p:sp>
        <p:nvSpPr>
          <p:cNvPr id="28" name="CaixaDeTexto 27">
            <a:extLst>
              <a:ext uri="{FF2B5EF4-FFF2-40B4-BE49-F238E27FC236}">
                <a16:creationId xmlns:a16="http://schemas.microsoft.com/office/drawing/2014/main" id="{54E58DE4-B7FC-C961-61A6-670F75CEDB16}"/>
              </a:ext>
            </a:extLst>
          </p:cNvPr>
          <p:cNvSpPr txBox="1"/>
          <p:nvPr/>
        </p:nvSpPr>
        <p:spPr>
          <a:xfrm>
            <a:off x="6139760" y="5716618"/>
            <a:ext cx="11538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dirty="0">
                <a:solidFill>
                  <a:srgbClr val="F27727"/>
                </a:solidFill>
                <a:latin typeface="Ubuntu" panose="020B0504030602030204" pitchFamily="34" charset="0"/>
              </a:rPr>
              <a:t>Bebidas</a:t>
            </a:r>
          </a:p>
        </p:txBody>
      </p:sp>
    </p:spTree>
    <p:extLst>
      <p:ext uri="{BB962C8B-B14F-4D97-AF65-F5344CB8AC3E}">
        <p14:creationId xmlns:p14="http://schemas.microsoft.com/office/powerpoint/2010/main" val="137789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1" grpId="0"/>
      <p:bldP spid="22" grpId="0"/>
      <p:bldP spid="23" grpId="0"/>
      <p:bldP spid="24" grpId="0"/>
      <p:bldP spid="27" grpId="0"/>
      <p:bldP spid="2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CaixaDeTexto 56">
            <a:extLst>
              <a:ext uri="{FF2B5EF4-FFF2-40B4-BE49-F238E27FC236}">
                <a16:creationId xmlns:a16="http://schemas.microsoft.com/office/drawing/2014/main" id="{84D73D9B-0C69-0340-BC3E-D71F81D49571}"/>
              </a:ext>
            </a:extLst>
          </p:cNvPr>
          <p:cNvSpPr txBox="1"/>
          <p:nvPr/>
        </p:nvSpPr>
        <p:spPr>
          <a:xfrm>
            <a:off x="838200" y="802828"/>
            <a:ext cx="89309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b="1" dirty="0">
                <a:solidFill>
                  <a:srgbClr val="F27727"/>
                </a:solidFill>
                <a:latin typeface="Ubuntu" panose="020B0504030602030204" pitchFamily="34" charset="0"/>
              </a:rPr>
              <a:t>Vamos relembrar um pouco da teoria dos conjuntos</a:t>
            </a:r>
            <a:endParaRPr lang="pt-BR" sz="2800" b="1" dirty="0">
              <a:solidFill>
                <a:schemeClr val="bg1"/>
              </a:solidFill>
              <a:latin typeface="Ubuntu" panose="020B0504030602030204" pitchFamily="34" charset="0"/>
            </a:endParaRP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8C67434A-ADB8-EDAA-D28B-DF48078F038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5378" y="2482559"/>
            <a:ext cx="5523351" cy="3190797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E0F46B28-6401-EAA3-9BD9-8008998832AE}"/>
              </a:ext>
            </a:extLst>
          </p:cNvPr>
          <p:cNvSpPr txBox="1"/>
          <p:nvPr/>
        </p:nvSpPr>
        <p:spPr>
          <a:xfrm>
            <a:off x="3375300" y="3496586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4000" dirty="0">
                <a:solidFill>
                  <a:schemeClr val="bg1"/>
                </a:solidFill>
                <a:latin typeface="Ubuntu" panose="020B0504030602030204" pitchFamily="34" charset="0"/>
              </a:rPr>
              <a:t>🍔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850DD57E-DD6A-9CDB-1FA9-CBE444F0CE11}"/>
              </a:ext>
            </a:extLst>
          </p:cNvPr>
          <p:cNvSpPr txBox="1"/>
          <p:nvPr/>
        </p:nvSpPr>
        <p:spPr>
          <a:xfrm>
            <a:off x="2042917" y="3270029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4000" dirty="0">
                <a:solidFill>
                  <a:schemeClr val="bg1"/>
                </a:solidFill>
                <a:latin typeface="Ubuntu" panose="020B0504030602030204" pitchFamily="34" charset="0"/>
              </a:rPr>
              <a:t>🍱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B7B395EA-38D7-CA5F-BC4B-24DE270A0D36}"/>
              </a:ext>
            </a:extLst>
          </p:cNvPr>
          <p:cNvSpPr txBox="1"/>
          <p:nvPr/>
        </p:nvSpPr>
        <p:spPr>
          <a:xfrm>
            <a:off x="2004459" y="4359731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4000" dirty="0">
                <a:solidFill>
                  <a:schemeClr val="bg1"/>
                </a:solidFill>
                <a:latin typeface="Ubuntu" panose="020B0504030602030204" pitchFamily="34" charset="0"/>
              </a:rPr>
              <a:t>🥪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8E37803D-49E6-F6A0-F594-02F9DCCFFE80}"/>
              </a:ext>
            </a:extLst>
          </p:cNvPr>
          <p:cNvSpPr txBox="1"/>
          <p:nvPr/>
        </p:nvSpPr>
        <p:spPr>
          <a:xfrm>
            <a:off x="4593200" y="3204312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4000" dirty="0">
                <a:solidFill>
                  <a:schemeClr val="bg1"/>
                </a:solidFill>
                <a:latin typeface="Ubuntu" panose="020B0504030602030204" pitchFamily="34" charset="0"/>
              </a:rPr>
              <a:t>🧉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FC689937-0245-9377-A01F-67B59DC01B97}"/>
              </a:ext>
            </a:extLst>
          </p:cNvPr>
          <p:cNvSpPr txBox="1"/>
          <p:nvPr/>
        </p:nvSpPr>
        <p:spPr>
          <a:xfrm>
            <a:off x="3374081" y="4185586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4000" dirty="0">
                <a:solidFill>
                  <a:schemeClr val="bg1"/>
                </a:solidFill>
                <a:latin typeface="Ubuntu" panose="020B0504030602030204" pitchFamily="34" charset="0"/>
              </a:rPr>
              <a:t>🧋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112F12FD-27C7-7EFB-916B-6D9DDFB1772E}"/>
              </a:ext>
            </a:extLst>
          </p:cNvPr>
          <p:cNvSpPr txBox="1"/>
          <p:nvPr/>
        </p:nvSpPr>
        <p:spPr>
          <a:xfrm>
            <a:off x="4658981" y="4505649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4000" dirty="0">
                <a:solidFill>
                  <a:schemeClr val="bg1"/>
                </a:solidFill>
                <a:latin typeface="Ubuntu" panose="020B0504030602030204" pitchFamily="34" charset="0"/>
              </a:rPr>
              <a:t>🥤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40532826-F8CB-736F-DF5A-1FFA7F5B8522}"/>
              </a:ext>
            </a:extLst>
          </p:cNvPr>
          <p:cNvSpPr txBox="1"/>
          <p:nvPr/>
        </p:nvSpPr>
        <p:spPr>
          <a:xfrm>
            <a:off x="1956971" y="5716618"/>
            <a:ext cx="11538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dirty="0">
                <a:solidFill>
                  <a:srgbClr val="F27727"/>
                </a:solidFill>
                <a:latin typeface="Ubuntu" panose="020B0504030602030204" pitchFamily="34" charset="0"/>
              </a:rPr>
              <a:t>Comidas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EFC770E8-E6B5-9378-2E6B-4313C75BB5BE}"/>
              </a:ext>
            </a:extLst>
          </p:cNvPr>
          <p:cNvSpPr txBox="1"/>
          <p:nvPr/>
        </p:nvSpPr>
        <p:spPr>
          <a:xfrm>
            <a:off x="4430851" y="5716618"/>
            <a:ext cx="11538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dirty="0">
                <a:solidFill>
                  <a:srgbClr val="F27727"/>
                </a:solidFill>
                <a:latin typeface="Ubuntu" panose="020B0504030602030204" pitchFamily="34" charset="0"/>
              </a:rPr>
              <a:t>Bebidas</a:t>
            </a:r>
          </a:p>
        </p:txBody>
      </p:sp>
      <p:cxnSp>
        <p:nvCxnSpPr>
          <p:cNvPr id="12" name="Conector de Seta Reta 11">
            <a:extLst>
              <a:ext uri="{FF2B5EF4-FFF2-40B4-BE49-F238E27FC236}">
                <a16:creationId xmlns:a16="http://schemas.microsoft.com/office/drawing/2014/main" id="{B95F6478-BE34-D8AE-0756-4E1180D917A4}"/>
              </a:ext>
            </a:extLst>
          </p:cNvPr>
          <p:cNvCxnSpPr>
            <a:cxnSpLocks/>
          </p:cNvCxnSpPr>
          <p:nvPr/>
        </p:nvCxnSpPr>
        <p:spPr>
          <a:xfrm flipV="1">
            <a:off x="3761772" y="2222339"/>
            <a:ext cx="0" cy="1047690"/>
          </a:xfrm>
          <a:prstGeom prst="straightConnector1">
            <a:avLst/>
          </a:prstGeom>
          <a:ln w="38100">
            <a:solidFill>
              <a:srgbClr val="F2772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CaixaDeTexto 25">
            <a:extLst>
              <a:ext uri="{FF2B5EF4-FFF2-40B4-BE49-F238E27FC236}">
                <a16:creationId xmlns:a16="http://schemas.microsoft.com/office/drawing/2014/main" id="{D8648889-8396-255D-77E0-5FE4EF59E205}"/>
              </a:ext>
            </a:extLst>
          </p:cNvPr>
          <p:cNvSpPr txBox="1"/>
          <p:nvPr/>
        </p:nvSpPr>
        <p:spPr>
          <a:xfrm>
            <a:off x="2263138" y="1569075"/>
            <a:ext cx="30290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dirty="0">
                <a:solidFill>
                  <a:srgbClr val="F27727"/>
                </a:solidFill>
                <a:latin typeface="Ubuntu" panose="020B0504030602030204" pitchFamily="34" charset="0"/>
              </a:rPr>
              <a:t>Combo, é uma comida que acompanha uma bebida</a:t>
            </a:r>
          </a:p>
        </p:txBody>
      </p:sp>
    </p:spTree>
    <p:extLst>
      <p:ext uri="{BB962C8B-B14F-4D97-AF65-F5344CB8AC3E}">
        <p14:creationId xmlns:p14="http://schemas.microsoft.com/office/powerpoint/2010/main" val="2214064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2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CaixaDeTexto 56">
            <a:extLst>
              <a:ext uri="{FF2B5EF4-FFF2-40B4-BE49-F238E27FC236}">
                <a16:creationId xmlns:a16="http://schemas.microsoft.com/office/drawing/2014/main" id="{84D73D9B-0C69-0340-BC3E-D71F81D49571}"/>
              </a:ext>
            </a:extLst>
          </p:cNvPr>
          <p:cNvSpPr txBox="1"/>
          <p:nvPr/>
        </p:nvSpPr>
        <p:spPr>
          <a:xfrm>
            <a:off x="838200" y="802828"/>
            <a:ext cx="89309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b="1" dirty="0">
                <a:solidFill>
                  <a:srgbClr val="F27727"/>
                </a:solidFill>
                <a:latin typeface="Ubuntu" panose="020B0504030602030204" pitchFamily="34" charset="0"/>
              </a:rPr>
              <a:t>Vamos relembrar um pouco da teoria dos conjuntos</a:t>
            </a:r>
            <a:endParaRPr lang="pt-BR" sz="2800" b="1" dirty="0">
              <a:solidFill>
                <a:schemeClr val="bg1"/>
              </a:solidFill>
              <a:latin typeface="Ubuntu" panose="020B0504030602030204" pitchFamily="34" charset="0"/>
            </a:endParaRP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8C67434A-ADB8-EDAA-D28B-DF48078F038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5378" y="2482559"/>
            <a:ext cx="5523351" cy="3190797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E0F46B28-6401-EAA3-9BD9-8008998832AE}"/>
              </a:ext>
            </a:extLst>
          </p:cNvPr>
          <p:cNvSpPr txBox="1"/>
          <p:nvPr/>
        </p:nvSpPr>
        <p:spPr>
          <a:xfrm>
            <a:off x="3375300" y="3496586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4000" dirty="0">
                <a:solidFill>
                  <a:schemeClr val="bg1"/>
                </a:solidFill>
                <a:latin typeface="Ubuntu" panose="020B0504030602030204" pitchFamily="34" charset="0"/>
              </a:rPr>
              <a:t>🍔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850DD57E-DD6A-9CDB-1FA9-CBE444F0CE11}"/>
              </a:ext>
            </a:extLst>
          </p:cNvPr>
          <p:cNvSpPr txBox="1"/>
          <p:nvPr/>
        </p:nvSpPr>
        <p:spPr>
          <a:xfrm>
            <a:off x="2042917" y="3270029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4000" dirty="0">
                <a:solidFill>
                  <a:schemeClr val="bg1"/>
                </a:solidFill>
                <a:latin typeface="Ubuntu" panose="020B0504030602030204" pitchFamily="34" charset="0"/>
              </a:rPr>
              <a:t>🍱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B7B395EA-38D7-CA5F-BC4B-24DE270A0D36}"/>
              </a:ext>
            </a:extLst>
          </p:cNvPr>
          <p:cNvSpPr txBox="1"/>
          <p:nvPr/>
        </p:nvSpPr>
        <p:spPr>
          <a:xfrm>
            <a:off x="2004459" y="4359731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4000" dirty="0">
                <a:solidFill>
                  <a:schemeClr val="bg1"/>
                </a:solidFill>
                <a:latin typeface="Ubuntu" panose="020B0504030602030204" pitchFamily="34" charset="0"/>
              </a:rPr>
              <a:t>🥪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8E37803D-49E6-F6A0-F594-02F9DCCFFE80}"/>
              </a:ext>
            </a:extLst>
          </p:cNvPr>
          <p:cNvSpPr txBox="1"/>
          <p:nvPr/>
        </p:nvSpPr>
        <p:spPr>
          <a:xfrm>
            <a:off x="4593200" y="3204312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4000" dirty="0">
                <a:solidFill>
                  <a:schemeClr val="bg1"/>
                </a:solidFill>
                <a:latin typeface="Ubuntu" panose="020B0504030602030204" pitchFamily="34" charset="0"/>
              </a:rPr>
              <a:t>🧉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FC689937-0245-9377-A01F-67B59DC01B97}"/>
              </a:ext>
            </a:extLst>
          </p:cNvPr>
          <p:cNvSpPr txBox="1"/>
          <p:nvPr/>
        </p:nvSpPr>
        <p:spPr>
          <a:xfrm>
            <a:off x="3374081" y="4185586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4000" dirty="0">
                <a:solidFill>
                  <a:schemeClr val="bg1"/>
                </a:solidFill>
                <a:latin typeface="Ubuntu" panose="020B0504030602030204" pitchFamily="34" charset="0"/>
              </a:rPr>
              <a:t>🧋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112F12FD-27C7-7EFB-916B-6D9DDFB1772E}"/>
              </a:ext>
            </a:extLst>
          </p:cNvPr>
          <p:cNvSpPr txBox="1"/>
          <p:nvPr/>
        </p:nvSpPr>
        <p:spPr>
          <a:xfrm>
            <a:off x="4658981" y="4505649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4000" dirty="0">
                <a:solidFill>
                  <a:schemeClr val="bg1"/>
                </a:solidFill>
                <a:latin typeface="Ubuntu" panose="020B0504030602030204" pitchFamily="34" charset="0"/>
              </a:rPr>
              <a:t>🥤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40532826-F8CB-736F-DF5A-1FFA7F5B8522}"/>
              </a:ext>
            </a:extLst>
          </p:cNvPr>
          <p:cNvSpPr txBox="1"/>
          <p:nvPr/>
        </p:nvSpPr>
        <p:spPr>
          <a:xfrm>
            <a:off x="1956971" y="5716618"/>
            <a:ext cx="11538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dirty="0">
                <a:solidFill>
                  <a:srgbClr val="F27727"/>
                </a:solidFill>
                <a:latin typeface="Ubuntu" panose="020B0504030602030204" pitchFamily="34" charset="0"/>
              </a:rPr>
              <a:t>Comidas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EFC770E8-E6B5-9378-2E6B-4313C75BB5BE}"/>
              </a:ext>
            </a:extLst>
          </p:cNvPr>
          <p:cNvSpPr txBox="1"/>
          <p:nvPr/>
        </p:nvSpPr>
        <p:spPr>
          <a:xfrm>
            <a:off x="4430851" y="5716618"/>
            <a:ext cx="11538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dirty="0">
                <a:solidFill>
                  <a:srgbClr val="F27727"/>
                </a:solidFill>
                <a:latin typeface="Ubuntu" panose="020B0504030602030204" pitchFamily="34" charset="0"/>
              </a:rPr>
              <a:t>Bebidas</a:t>
            </a:r>
          </a:p>
        </p:txBody>
      </p:sp>
      <p:cxnSp>
        <p:nvCxnSpPr>
          <p:cNvPr id="12" name="Conector de Seta Reta 11">
            <a:extLst>
              <a:ext uri="{FF2B5EF4-FFF2-40B4-BE49-F238E27FC236}">
                <a16:creationId xmlns:a16="http://schemas.microsoft.com/office/drawing/2014/main" id="{B95F6478-BE34-D8AE-0756-4E1180D917A4}"/>
              </a:ext>
            </a:extLst>
          </p:cNvPr>
          <p:cNvCxnSpPr>
            <a:cxnSpLocks/>
          </p:cNvCxnSpPr>
          <p:nvPr/>
        </p:nvCxnSpPr>
        <p:spPr>
          <a:xfrm flipV="1">
            <a:off x="3761772" y="2222339"/>
            <a:ext cx="0" cy="1047690"/>
          </a:xfrm>
          <a:prstGeom prst="straightConnector1">
            <a:avLst/>
          </a:prstGeom>
          <a:ln w="38100">
            <a:solidFill>
              <a:srgbClr val="F2772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CaixaDeTexto 25">
            <a:extLst>
              <a:ext uri="{FF2B5EF4-FFF2-40B4-BE49-F238E27FC236}">
                <a16:creationId xmlns:a16="http://schemas.microsoft.com/office/drawing/2014/main" id="{D8648889-8396-255D-77E0-5FE4EF59E205}"/>
              </a:ext>
            </a:extLst>
          </p:cNvPr>
          <p:cNvSpPr txBox="1"/>
          <p:nvPr/>
        </p:nvSpPr>
        <p:spPr>
          <a:xfrm>
            <a:off x="2598240" y="1642323"/>
            <a:ext cx="224930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dirty="0" err="1">
                <a:solidFill>
                  <a:srgbClr val="F27727"/>
                </a:solidFill>
                <a:latin typeface="Ubuntu" panose="020B0504030602030204" pitchFamily="34" charset="0"/>
              </a:rPr>
              <a:t>Inner</a:t>
            </a:r>
            <a:r>
              <a:rPr lang="pt-BR" sz="1600" dirty="0">
                <a:solidFill>
                  <a:srgbClr val="F27727"/>
                </a:solidFill>
                <a:latin typeface="Ubuntu" panose="020B0504030602030204" pitchFamily="34" charset="0"/>
              </a:rPr>
              <a:t> (interno)</a:t>
            </a:r>
          </a:p>
        </p:txBody>
      </p:sp>
    </p:spTree>
    <p:extLst>
      <p:ext uri="{BB962C8B-B14F-4D97-AF65-F5344CB8AC3E}">
        <p14:creationId xmlns:p14="http://schemas.microsoft.com/office/powerpoint/2010/main" val="35716648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m 12">
            <a:extLst>
              <a:ext uri="{FF2B5EF4-FFF2-40B4-BE49-F238E27FC236}">
                <a16:creationId xmlns:a16="http://schemas.microsoft.com/office/drawing/2014/main" id="{916CD807-CC78-4F08-7227-32373F4E314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95119" y="2452045"/>
            <a:ext cx="5678962" cy="3280692"/>
          </a:xfrm>
          <a:prstGeom prst="rect">
            <a:avLst/>
          </a:prstGeom>
        </p:spPr>
      </p:pic>
      <p:sp>
        <p:nvSpPr>
          <p:cNvPr id="57" name="CaixaDeTexto 56">
            <a:extLst>
              <a:ext uri="{FF2B5EF4-FFF2-40B4-BE49-F238E27FC236}">
                <a16:creationId xmlns:a16="http://schemas.microsoft.com/office/drawing/2014/main" id="{84D73D9B-0C69-0340-BC3E-D71F81D49571}"/>
              </a:ext>
            </a:extLst>
          </p:cNvPr>
          <p:cNvSpPr txBox="1"/>
          <p:nvPr/>
        </p:nvSpPr>
        <p:spPr>
          <a:xfrm>
            <a:off x="838200" y="802828"/>
            <a:ext cx="89309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b="1" dirty="0">
                <a:solidFill>
                  <a:srgbClr val="F27727"/>
                </a:solidFill>
                <a:latin typeface="Ubuntu" panose="020B0504030602030204" pitchFamily="34" charset="0"/>
              </a:rPr>
              <a:t>Vamos relembrar um pouco da teoria dos conjuntos</a:t>
            </a:r>
            <a:endParaRPr lang="pt-BR" sz="2800" b="1" dirty="0">
              <a:solidFill>
                <a:schemeClr val="bg1"/>
              </a:solidFill>
              <a:latin typeface="Ubuntu" panose="020B0504030602030204" pitchFamily="34" charset="0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0F46B28-6401-EAA3-9BD9-8008998832AE}"/>
              </a:ext>
            </a:extLst>
          </p:cNvPr>
          <p:cNvSpPr txBox="1"/>
          <p:nvPr/>
        </p:nvSpPr>
        <p:spPr>
          <a:xfrm>
            <a:off x="5887007" y="3517302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4000" dirty="0">
                <a:solidFill>
                  <a:schemeClr val="bg1"/>
                </a:solidFill>
                <a:latin typeface="Ubuntu" panose="020B0504030602030204" pitchFamily="34" charset="0"/>
              </a:rPr>
              <a:t>🍔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850DD57E-DD6A-9CDB-1FA9-CBE444F0CE11}"/>
              </a:ext>
            </a:extLst>
          </p:cNvPr>
          <p:cNvSpPr txBox="1"/>
          <p:nvPr/>
        </p:nvSpPr>
        <p:spPr>
          <a:xfrm>
            <a:off x="4554624" y="3290745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4000" dirty="0">
                <a:solidFill>
                  <a:schemeClr val="bg1"/>
                </a:solidFill>
                <a:latin typeface="Ubuntu" panose="020B0504030602030204" pitchFamily="34" charset="0"/>
              </a:rPr>
              <a:t>🍱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B7B395EA-38D7-CA5F-BC4B-24DE270A0D36}"/>
              </a:ext>
            </a:extLst>
          </p:cNvPr>
          <p:cNvSpPr txBox="1"/>
          <p:nvPr/>
        </p:nvSpPr>
        <p:spPr>
          <a:xfrm>
            <a:off x="4516166" y="4380447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4000" dirty="0">
                <a:solidFill>
                  <a:schemeClr val="bg1"/>
                </a:solidFill>
                <a:latin typeface="Ubuntu" panose="020B0504030602030204" pitchFamily="34" charset="0"/>
              </a:rPr>
              <a:t>🥪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8E37803D-49E6-F6A0-F594-02F9DCCFFE80}"/>
              </a:ext>
            </a:extLst>
          </p:cNvPr>
          <p:cNvSpPr txBox="1"/>
          <p:nvPr/>
        </p:nvSpPr>
        <p:spPr>
          <a:xfrm>
            <a:off x="7104907" y="3225028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4000" dirty="0">
                <a:solidFill>
                  <a:schemeClr val="bg1"/>
                </a:solidFill>
                <a:latin typeface="Ubuntu" panose="020B0504030602030204" pitchFamily="34" charset="0"/>
              </a:rPr>
              <a:t>🧉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FC689937-0245-9377-A01F-67B59DC01B97}"/>
              </a:ext>
            </a:extLst>
          </p:cNvPr>
          <p:cNvSpPr txBox="1"/>
          <p:nvPr/>
        </p:nvSpPr>
        <p:spPr>
          <a:xfrm>
            <a:off x="5885788" y="4206302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4000" dirty="0">
                <a:solidFill>
                  <a:schemeClr val="bg1"/>
                </a:solidFill>
                <a:latin typeface="Ubuntu" panose="020B0504030602030204" pitchFamily="34" charset="0"/>
              </a:rPr>
              <a:t>🧋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112F12FD-27C7-7EFB-916B-6D9DDFB1772E}"/>
              </a:ext>
            </a:extLst>
          </p:cNvPr>
          <p:cNvSpPr txBox="1"/>
          <p:nvPr/>
        </p:nvSpPr>
        <p:spPr>
          <a:xfrm>
            <a:off x="7170688" y="4526365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4000" dirty="0">
                <a:solidFill>
                  <a:schemeClr val="bg1"/>
                </a:solidFill>
                <a:latin typeface="Ubuntu" panose="020B0504030602030204" pitchFamily="34" charset="0"/>
              </a:rPr>
              <a:t>🥤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40532826-F8CB-736F-DF5A-1FFA7F5B8522}"/>
              </a:ext>
            </a:extLst>
          </p:cNvPr>
          <p:cNvSpPr txBox="1"/>
          <p:nvPr/>
        </p:nvSpPr>
        <p:spPr>
          <a:xfrm>
            <a:off x="4468678" y="5737334"/>
            <a:ext cx="11538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dirty="0">
                <a:solidFill>
                  <a:srgbClr val="F27727"/>
                </a:solidFill>
                <a:latin typeface="Ubuntu" panose="020B0504030602030204" pitchFamily="34" charset="0"/>
              </a:rPr>
              <a:t>Comidas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EFC770E8-E6B5-9378-2E6B-4313C75BB5BE}"/>
              </a:ext>
            </a:extLst>
          </p:cNvPr>
          <p:cNvSpPr txBox="1"/>
          <p:nvPr/>
        </p:nvSpPr>
        <p:spPr>
          <a:xfrm>
            <a:off x="6942558" y="5737334"/>
            <a:ext cx="11538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dirty="0">
                <a:solidFill>
                  <a:srgbClr val="F27727"/>
                </a:solidFill>
                <a:latin typeface="Ubuntu" panose="020B0504030602030204" pitchFamily="34" charset="0"/>
              </a:rPr>
              <a:t>Bebidas</a:t>
            </a:r>
          </a:p>
        </p:txBody>
      </p:sp>
      <p:cxnSp>
        <p:nvCxnSpPr>
          <p:cNvPr id="12" name="Conector de Seta Reta 11">
            <a:extLst>
              <a:ext uri="{FF2B5EF4-FFF2-40B4-BE49-F238E27FC236}">
                <a16:creationId xmlns:a16="http://schemas.microsoft.com/office/drawing/2014/main" id="{B95F6478-BE34-D8AE-0756-4E1180D917A4}"/>
              </a:ext>
            </a:extLst>
          </p:cNvPr>
          <p:cNvCxnSpPr>
            <a:cxnSpLocks/>
          </p:cNvCxnSpPr>
          <p:nvPr/>
        </p:nvCxnSpPr>
        <p:spPr>
          <a:xfrm flipV="1">
            <a:off x="6273479" y="2243055"/>
            <a:ext cx="0" cy="1047690"/>
          </a:xfrm>
          <a:prstGeom prst="straightConnector1">
            <a:avLst/>
          </a:prstGeom>
          <a:ln w="38100">
            <a:solidFill>
              <a:srgbClr val="F2772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CaixaDeTexto 25">
            <a:extLst>
              <a:ext uri="{FF2B5EF4-FFF2-40B4-BE49-F238E27FC236}">
                <a16:creationId xmlns:a16="http://schemas.microsoft.com/office/drawing/2014/main" id="{D8648889-8396-255D-77E0-5FE4EF59E205}"/>
              </a:ext>
            </a:extLst>
          </p:cNvPr>
          <p:cNvSpPr txBox="1"/>
          <p:nvPr/>
        </p:nvSpPr>
        <p:spPr>
          <a:xfrm>
            <a:off x="5109947" y="1663039"/>
            <a:ext cx="224930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dirty="0" err="1">
                <a:solidFill>
                  <a:srgbClr val="F27727"/>
                </a:solidFill>
                <a:latin typeface="Ubuntu" panose="020B0504030602030204" pitchFamily="34" charset="0"/>
              </a:rPr>
              <a:t>Inner</a:t>
            </a:r>
            <a:r>
              <a:rPr lang="pt-BR" sz="1600" dirty="0">
                <a:solidFill>
                  <a:srgbClr val="F27727"/>
                </a:solidFill>
                <a:latin typeface="Ubuntu" panose="020B0504030602030204" pitchFamily="34" charset="0"/>
              </a:rPr>
              <a:t> (interno)</a:t>
            </a:r>
          </a:p>
        </p:txBody>
      </p:sp>
      <p:cxnSp>
        <p:nvCxnSpPr>
          <p:cNvPr id="14" name="Conector de Seta Reta 13">
            <a:extLst>
              <a:ext uri="{FF2B5EF4-FFF2-40B4-BE49-F238E27FC236}">
                <a16:creationId xmlns:a16="http://schemas.microsoft.com/office/drawing/2014/main" id="{7C2CFC13-63E3-0A78-7219-7575EBD22E4F}"/>
              </a:ext>
            </a:extLst>
          </p:cNvPr>
          <p:cNvCxnSpPr>
            <a:cxnSpLocks/>
          </p:cNvCxnSpPr>
          <p:nvPr/>
        </p:nvCxnSpPr>
        <p:spPr>
          <a:xfrm flipH="1">
            <a:off x="2804810" y="3998631"/>
            <a:ext cx="1344593" cy="0"/>
          </a:xfrm>
          <a:prstGeom prst="straightConnector1">
            <a:avLst/>
          </a:prstGeom>
          <a:ln w="38100">
            <a:solidFill>
              <a:srgbClr val="F2772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AF88DC6F-36C2-0CB1-D32E-7B3218ADB104}"/>
              </a:ext>
            </a:extLst>
          </p:cNvPr>
          <p:cNvSpPr txBox="1"/>
          <p:nvPr/>
        </p:nvSpPr>
        <p:spPr>
          <a:xfrm>
            <a:off x="824828" y="3724887"/>
            <a:ext cx="22493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dirty="0" err="1">
                <a:solidFill>
                  <a:srgbClr val="F27727"/>
                </a:solidFill>
                <a:latin typeface="Ubuntu" panose="020B0504030602030204" pitchFamily="34" charset="0"/>
              </a:rPr>
              <a:t>Left</a:t>
            </a:r>
            <a:r>
              <a:rPr lang="pt-BR" sz="1600" dirty="0">
                <a:solidFill>
                  <a:srgbClr val="F27727"/>
                </a:solidFill>
                <a:latin typeface="Ubuntu" panose="020B0504030602030204" pitchFamily="34" charset="0"/>
              </a:rPr>
              <a:t> (esquerda)</a:t>
            </a:r>
          </a:p>
          <a:p>
            <a:pPr algn="ctr"/>
            <a:r>
              <a:rPr lang="pt-BR" sz="1600" dirty="0" err="1">
                <a:solidFill>
                  <a:srgbClr val="F27727"/>
                </a:solidFill>
                <a:latin typeface="Ubuntu" panose="020B0504030602030204" pitchFamily="34" charset="0"/>
              </a:rPr>
              <a:t>outer</a:t>
            </a:r>
            <a:r>
              <a:rPr lang="pt-BR" sz="1600" dirty="0">
                <a:solidFill>
                  <a:srgbClr val="F27727"/>
                </a:solidFill>
                <a:latin typeface="Ubuntu" panose="020B0504030602030204" pitchFamily="34" charset="0"/>
              </a:rPr>
              <a:t> (externo)</a:t>
            </a:r>
          </a:p>
        </p:txBody>
      </p:sp>
    </p:spTree>
    <p:extLst>
      <p:ext uri="{BB962C8B-B14F-4D97-AF65-F5344CB8AC3E}">
        <p14:creationId xmlns:p14="http://schemas.microsoft.com/office/powerpoint/2010/main" val="17688280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BA03A4D8-DB1C-87E1-46A0-C43B53A8283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61927" y="2428919"/>
            <a:ext cx="5691091" cy="3287699"/>
          </a:xfrm>
          <a:prstGeom prst="rect">
            <a:avLst/>
          </a:prstGeom>
        </p:spPr>
      </p:pic>
      <p:sp>
        <p:nvSpPr>
          <p:cNvPr id="57" name="CaixaDeTexto 56">
            <a:extLst>
              <a:ext uri="{FF2B5EF4-FFF2-40B4-BE49-F238E27FC236}">
                <a16:creationId xmlns:a16="http://schemas.microsoft.com/office/drawing/2014/main" id="{84D73D9B-0C69-0340-BC3E-D71F81D49571}"/>
              </a:ext>
            </a:extLst>
          </p:cNvPr>
          <p:cNvSpPr txBox="1"/>
          <p:nvPr/>
        </p:nvSpPr>
        <p:spPr>
          <a:xfrm>
            <a:off x="838200" y="802828"/>
            <a:ext cx="89309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b="1" dirty="0">
                <a:solidFill>
                  <a:srgbClr val="F27727"/>
                </a:solidFill>
                <a:latin typeface="Ubuntu" panose="020B0504030602030204" pitchFamily="34" charset="0"/>
              </a:rPr>
              <a:t>Vamos relembrar um pouco da teoria dos conjuntos</a:t>
            </a:r>
            <a:endParaRPr lang="pt-BR" sz="2800" b="1" dirty="0">
              <a:solidFill>
                <a:schemeClr val="bg1"/>
              </a:solidFill>
              <a:latin typeface="Ubuntu" panose="020B0504030602030204" pitchFamily="34" charset="0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0F46B28-6401-EAA3-9BD9-8008998832AE}"/>
              </a:ext>
            </a:extLst>
          </p:cNvPr>
          <p:cNvSpPr txBox="1"/>
          <p:nvPr/>
        </p:nvSpPr>
        <p:spPr>
          <a:xfrm>
            <a:off x="3659880" y="3496586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4000" dirty="0">
                <a:solidFill>
                  <a:schemeClr val="bg1"/>
                </a:solidFill>
                <a:latin typeface="Ubuntu" panose="020B0504030602030204" pitchFamily="34" charset="0"/>
              </a:rPr>
              <a:t>🍔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850DD57E-DD6A-9CDB-1FA9-CBE444F0CE11}"/>
              </a:ext>
            </a:extLst>
          </p:cNvPr>
          <p:cNvSpPr txBox="1"/>
          <p:nvPr/>
        </p:nvSpPr>
        <p:spPr>
          <a:xfrm>
            <a:off x="2327497" y="3270029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4000" dirty="0">
                <a:solidFill>
                  <a:schemeClr val="bg1"/>
                </a:solidFill>
                <a:latin typeface="Ubuntu" panose="020B0504030602030204" pitchFamily="34" charset="0"/>
              </a:rPr>
              <a:t>🍱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B7B395EA-38D7-CA5F-BC4B-24DE270A0D36}"/>
              </a:ext>
            </a:extLst>
          </p:cNvPr>
          <p:cNvSpPr txBox="1"/>
          <p:nvPr/>
        </p:nvSpPr>
        <p:spPr>
          <a:xfrm>
            <a:off x="2289039" y="4359731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4000" dirty="0">
                <a:solidFill>
                  <a:schemeClr val="bg1"/>
                </a:solidFill>
                <a:latin typeface="Ubuntu" panose="020B0504030602030204" pitchFamily="34" charset="0"/>
              </a:rPr>
              <a:t>🥪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8E37803D-49E6-F6A0-F594-02F9DCCFFE80}"/>
              </a:ext>
            </a:extLst>
          </p:cNvPr>
          <p:cNvSpPr txBox="1"/>
          <p:nvPr/>
        </p:nvSpPr>
        <p:spPr>
          <a:xfrm>
            <a:off x="4877780" y="3204312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4000" dirty="0">
                <a:solidFill>
                  <a:schemeClr val="bg1"/>
                </a:solidFill>
                <a:latin typeface="Ubuntu" panose="020B0504030602030204" pitchFamily="34" charset="0"/>
              </a:rPr>
              <a:t>🧉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FC689937-0245-9377-A01F-67B59DC01B97}"/>
              </a:ext>
            </a:extLst>
          </p:cNvPr>
          <p:cNvSpPr txBox="1"/>
          <p:nvPr/>
        </p:nvSpPr>
        <p:spPr>
          <a:xfrm>
            <a:off x="3658661" y="4185586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4000" dirty="0">
                <a:solidFill>
                  <a:schemeClr val="bg1"/>
                </a:solidFill>
                <a:latin typeface="Ubuntu" panose="020B0504030602030204" pitchFamily="34" charset="0"/>
              </a:rPr>
              <a:t>🧋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112F12FD-27C7-7EFB-916B-6D9DDFB1772E}"/>
              </a:ext>
            </a:extLst>
          </p:cNvPr>
          <p:cNvSpPr txBox="1"/>
          <p:nvPr/>
        </p:nvSpPr>
        <p:spPr>
          <a:xfrm>
            <a:off x="4943561" y="4505649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4000" dirty="0">
                <a:solidFill>
                  <a:schemeClr val="bg1"/>
                </a:solidFill>
                <a:latin typeface="Ubuntu" panose="020B0504030602030204" pitchFamily="34" charset="0"/>
              </a:rPr>
              <a:t>🥤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40532826-F8CB-736F-DF5A-1FFA7F5B8522}"/>
              </a:ext>
            </a:extLst>
          </p:cNvPr>
          <p:cNvSpPr txBox="1"/>
          <p:nvPr/>
        </p:nvSpPr>
        <p:spPr>
          <a:xfrm>
            <a:off x="2241551" y="5716618"/>
            <a:ext cx="11538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dirty="0">
                <a:solidFill>
                  <a:srgbClr val="F27727"/>
                </a:solidFill>
                <a:latin typeface="Ubuntu" panose="020B0504030602030204" pitchFamily="34" charset="0"/>
              </a:rPr>
              <a:t>Comidas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EFC770E8-E6B5-9378-2E6B-4313C75BB5BE}"/>
              </a:ext>
            </a:extLst>
          </p:cNvPr>
          <p:cNvSpPr txBox="1"/>
          <p:nvPr/>
        </p:nvSpPr>
        <p:spPr>
          <a:xfrm>
            <a:off x="4715431" y="5716618"/>
            <a:ext cx="11538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dirty="0">
                <a:solidFill>
                  <a:srgbClr val="F27727"/>
                </a:solidFill>
                <a:latin typeface="Ubuntu" panose="020B0504030602030204" pitchFamily="34" charset="0"/>
              </a:rPr>
              <a:t>Bebidas</a:t>
            </a:r>
          </a:p>
        </p:txBody>
      </p:sp>
      <p:cxnSp>
        <p:nvCxnSpPr>
          <p:cNvPr id="12" name="Conector de Seta Reta 11">
            <a:extLst>
              <a:ext uri="{FF2B5EF4-FFF2-40B4-BE49-F238E27FC236}">
                <a16:creationId xmlns:a16="http://schemas.microsoft.com/office/drawing/2014/main" id="{B95F6478-BE34-D8AE-0756-4E1180D917A4}"/>
              </a:ext>
            </a:extLst>
          </p:cNvPr>
          <p:cNvCxnSpPr>
            <a:cxnSpLocks/>
          </p:cNvCxnSpPr>
          <p:nvPr/>
        </p:nvCxnSpPr>
        <p:spPr>
          <a:xfrm flipV="1">
            <a:off x="4046352" y="2222339"/>
            <a:ext cx="0" cy="1047690"/>
          </a:xfrm>
          <a:prstGeom prst="straightConnector1">
            <a:avLst/>
          </a:prstGeom>
          <a:ln w="38100">
            <a:solidFill>
              <a:srgbClr val="F2772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CaixaDeTexto 25">
            <a:extLst>
              <a:ext uri="{FF2B5EF4-FFF2-40B4-BE49-F238E27FC236}">
                <a16:creationId xmlns:a16="http://schemas.microsoft.com/office/drawing/2014/main" id="{D8648889-8396-255D-77E0-5FE4EF59E205}"/>
              </a:ext>
            </a:extLst>
          </p:cNvPr>
          <p:cNvSpPr txBox="1"/>
          <p:nvPr/>
        </p:nvSpPr>
        <p:spPr>
          <a:xfrm>
            <a:off x="2882820" y="1642323"/>
            <a:ext cx="224930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dirty="0" err="1">
                <a:solidFill>
                  <a:srgbClr val="F27727"/>
                </a:solidFill>
                <a:latin typeface="Ubuntu" panose="020B0504030602030204" pitchFamily="34" charset="0"/>
              </a:rPr>
              <a:t>Inner</a:t>
            </a:r>
            <a:r>
              <a:rPr lang="pt-BR" sz="1600" dirty="0">
                <a:solidFill>
                  <a:srgbClr val="F27727"/>
                </a:solidFill>
                <a:latin typeface="Ubuntu" panose="020B0504030602030204" pitchFamily="34" charset="0"/>
              </a:rPr>
              <a:t> (interno)</a:t>
            </a:r>
          </a:p>
        </p:txBody>
      </p:sp>
      <p:cxnSp>
        <p:nvCxnSpPr>
          <p:cNvPr id="14" name="Conector de Seta Reta 13">
            <a:extLst>
              <a:ext uri="{FF2B5EF4-FFF2-40B4-BE49-F238E27FC236}">
                <a16:creationId xmlns:a16="http://schemas.microsoft.com/office/drawing/2014/main" id="{7C2CFC13-63E3-0A78-7219-7575EBD22E4F}"/>
              </a:ext>
            </a:extLst>
          </p:cNvPr>
          <p:cNvCxnSpPr>
            <a:cxnSpLocks/>
          </p:cNvCxnSpPr>
          <p:nvPr/>
        </p:nvCxnSpPr>
        <p:spPr>
          <a:xfrm>
            <a:off x="6677447" y="4072768"/>
            <a:ext cx="809546" cy="0"/>
          </a:xfrm>
          <a:prstGeom prst="straightConnector1">
            <a:avLst/>
          </a:prstGeom>
          <a:ln w="38100">
            <a:solidFill>
              <a:srgbClr val="F2772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AF88DC6F-36C2-0CB1-D32E-7B3218ADB104}"/>
              </a:ext>
            </a:extLst>
          </p:cNvPr>
          <p:cNvSpPr txBox="1"/>
          <p:nvPr/>
        </p:nvSpPr>
        <p:spPr>
          <a:xfrm>
            <a:off x="7267756" y="3774956"/>
            <a:ext cx="22493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dirty="0" err="1">
                <a:solidFill>
                  <a:srgbClr val="F27727"/>
                </a:solidFill>
                <a:latin typeface="Ubuntu" panose="020B0504030602030204" pitchFamily="34" charset="0"/>
              </a:rPr>
              <a:t>right</a:t>
            </a:r>
            <a:r>
              <a:rPr lang="pt-BR" sz="1600" dirty="0">
                <a:solidFill>
                  <a:srgbClr val="F27727"/>
                </a:solidFill>
                <a:latin typeface="Ubuntu" panose="020B0504030602030204" pitchFamily="34" charset="0"/>
              </a:rPr>
              <a:t> (direita)</a:t>
            </a:r>
          </a:p>
          <a:p>
            <a:pPr algn="ctr"/>
            <a:r>
              <a:rPr lang="pt-BR" sz="1600" dirty="0" err="1">
                <a:solidFill>
                  <a:srgbClr val="F27727"/>
                </a:solidFill>
                <a:latin typeface="Ubuntu" panose="020B0504030602030204" pitchFamily="34" charset="0"/>
              </a:rPr>
              <a:t>outer</a:t>
            </a:r>
            <a:r>
              <a:rPr lang="pt-BR" sz="1600" dirty="0">
                <a:solidFill>
                  <a:srgbClr val="F27727"/>
                </a:solidFill>
                <a:latin typeface="Ubuntu" panose="020B0504030602030204" pitchFamily="34" charset="0"/>
              </a:rPr>
              <a:t> (externo)</a:t>
            </a:r>
          </a:p>
        </p:txBody>
      </p:sp>
    </p:spTree>
    <p:extLst>
      <p:ext uri="{BB962C8B-B14F-4D97-AF65-F5344CB8AC3E}">
        <p14:creationId xmlns:p14="http://schemas.microsoft.com/office/powerpoint/2010/main" val="19037272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CaixaDeTexto 56">
            <a:extLst>
              <a:ext uri="{FF2B5EF4-FFF2-40B4-BE49-F238E27FC236}">
                <a16:creationId xmlns:a16="http://schemas.microsoft.com/office/drawing/2014/main" id="{84D73D9B-0C69-0340-BC3E-D71F81D49571}"/>
              </a:ext>
            </a:extLst>
          </p:cNvPr>
          <p:cNvSpPr txBox="1"/>
          <p:nvPr/>
        </p:nvSpPr>
        <p:spPr>
          <a:xfrm>
            <a:off x="838200" y="802828"/>
            <a:ext cx="79871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b="1" dirty="0">
                <a:solidFill>
                  <a:srgbClr val="F27727"/>
                </a:solidFill>
                <a:latin typeface="Ubuntu" panose="020B0504030602030204" pitchFamily="34" charset="0"/>
              </a:rPr>
              <a:t>Introdução aos tipos de junções entre tabelas</a:t>
            </a:r>
            <a:endParaRPr lang="pt-BR" sz="2800" b="1" dirty="0">
              <a:solidFill>
                <a:schemeClr val="bg1"/>
              </a:solidFill>
              <a:latin typeface="Ubuntu" panose="020B0504030602030204" pitchFamily="34" charset="0"/>
            </a:endParaRPr>
          </a:p>
        </p:txBody>
      </p:sp>
      <p:sp>
        <p:nvSpPr>
          <p:cNvPr id="25" name="CaixaDeTexto 24">
            <a:extLst>
              <a:ext uri="{FF2B5EF4-FFF2-40B4-BE49-F238E27FC236}">
                <a16:creationId xmlns:a16="http://schemas.microsoft.com/office/drawing/2014/main" id="{A344EC71-4208-564B-99AD-B4E0381B6E13}"/>
              </a:ext>
            </a:extLst>
          </p:cNvPr>
          <p:cNvSpPr txBox="1"/>
          <p:nvPr/>
        </p:nvSpPr>
        <p:spPr>
          <a:xfrm>
            <a:off x="985378" y="1670399"/>
            <a:ext cx="91709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>
                <a:solidFill>
                  <a:schemeClr val="bg1">
                    <a:lumMod val="85000"/>
                  </a:schemeClr>
                </a:solidFill>
                <a:latin typeface="Ubuntu" panose="020B0504030602030204" pitchFamily="34" charset="0"/>
              </a:rPr>
              <a:t>Podemos selecionar dados de várias tabelas com relacionamentos utilizando as junções (JOIN).</a:t>
            </a:r>
          </a:p>
        </p:txBody>
      </p:sp>
      <p:sp>
        <p:nvSpPr>
          <p:cNvPr id="26" name="CaixaDeTexto 25">
            <a:extLst>
              <a:ext uri="{FF2B5EF4-FFF2-40B4-BE49-F238E27FC236}">
                <a16:creationId xmlns:a16="http://schemas.microsoft.com/office/drawing/2014/main" id="{A79C6352-A845-9A4A-AE1B-9564A3E2ACD6}"/>
              </a:ext>
            </a:extLst>
          </p:cNvPr>
          <p:cNvSpPr txBox="1"/>
          <p:nvPr/>
        </p:nvSpPr>
        <p:spPr>
          <a:xfrm>
            <a:off x="985378" y="2434214"/>
            <a:ext cx="6278755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Courier New" panose="02070309020205020404" pitchFamily="49" charset="0"/>
              <a:buChar char="o"/>
            </a:pPr>
            <a:r>
              <a:rPr lang="pt-BR" sz="2000" dirty="0">
                <a:solidFill>
                  <a:schemeClr val="bg1"/>
                </a:solidFill>
                <a:latin typeface="Ubuntu" panose="020B0504030602030204" pitchFamily="34" charset="0"/>
              </a:rPr>
              <a:t>Cross </a:t>
            </a:r>
            <a:r>
              <a:rPr lang="pt-BR" sz="2000" dirty="0" err="1">
                <a:solidFill>
                  <a:schemeClr val="bg1"/>
                </a:solidFill>
                <a:latin typeface="Ubuntu" panose="020B0504030602030204" pitchFamily="34" charset="0"/>
              </a:rPr>
              <a:t>Join</a:t>
            </a:r>
            <a:endParaRPr lang="pt-BR" sz="2000" dirty="0">
              <a:solidFill>
                <a:schemeClr val="bg1"/>
              </a:solidFill>
              <a:latin typeface="Ubuntu" panose="020B0504030602030204" pitchFamily="34" charset="0"/>
            </a:endParaRP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pt-BR" sz="2000" dirty="0" err="1">
                <a:solidFill>
                  <a:schemeClr val="bg1"/>
                </a:solidFill>
                <a:latin typeface="Ubuntu" panose="020B0504030602030204" pitchFamily="34" charset="0"/>
              </a:rPr>
              <a:t>Inner</a:t>
            </a:r>
            <a:r>
              <a:rPr lang="pt-BR" sz="2000" dirty="0">
                <a:solidFill>
                  <a:schemeClr val="bg1"/>
                </a:solidFill>
                <a:latin typeface="Ubuntu" panose="020B0504030602030204" pitchFamily="34" charset="0"/>
              </a:rPr>
              <a:t> </a:t>
            </a:r>
            <a:r>
              <a:rPr lang="pt-BR" sz="2000" dirty="0" err="1">
                <a:solidFill>
                  <a:schemeClr val="bg1"/>
                </a:solidFill>
                <a:latin typeface="Ubuntu" panose="020B0504030602030204" pitchFamily="34" charset="0"/>
              </a:rPr>
              <a:t>Join</a:t>
            </a:r>
            <a:endParaRPr lang="pt-BR" sz="2000" dirty="0">
              <a:solidFill>
                <a:schemeClr val="bg1"/>
              </a:solidFill>
              <a:latin typeface="Ubuntu" panose="020B0504030602030204" pitchFamily="34" charset="0"/>
            </a:endParaRP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pt-BR" sz="2000" dirty="0" err="1">
                <a:solidFill>
                  <a:schemeClr val="bg1"/>
                </a:solidFill>
                <a:latin typeface="Ubuntu" panose="020B0504030602030204" pitchFamily="34" charset="0"/>
              </a:rPr>
              <a:t>Left</a:t>
            </a:r>
            <a:r>
              <a:rPr lang="pt-BR" sz="2000" dirty="0">
                <a:solidFill>
                  <a:schemeClr val="bg1"/>
                </a:solidFill>
                <a:latin typeface="Ubuntu" panose="020B0504030602030204" pitchFamily="34" charset="0"/>
              </a:rPr>
              <a:t> (</a:t>
            </a:r>
            <a:r>
              <a:rPr lang="pt-BR" sz="2000" dirty="0" err="1">
                <a:solidFill>
                  <a:schemeClr val="bg1"/>
                </a:solidFill>
                <a:latin typeface="Ubuntu" panose="020B0504030602030204" pitchFamily="34" charset="0"/>
              </a:rPr>
              <a:t>outer</a:t>
            </a:r>
            <a:r>
              <a:rPr lang="pt-BR" sz="2000" dirty="0">
                <a:solidFill>
                  <a:schemeClr val="bg1"/>
                </a:solidFill>
                <a:latin typeface="Ubuntu" panose="020B0504030602030204" pitchFamily="34" charset="0"/>
              </a:rPr>
              <a:t>) </a:t>
            </a:r>
            <a:r>
              <a:rPr lang="pt-BR" sz="2000" dirty="0" err="1">
                <a:solidFill>
                  <a:schemeClr val="bg1"/>
                </a:solidFill>
                <a:latin typeface="Ubuntu" panose="020B0504030602030204" pitchFamily="34" charset="0"/>
              </a:rPr>
              <a:t>Join</a:t>
            </a:r>
            <a:endParaRPr lang="pt-BR" sz="2000" dirty="0">
              <a:solidFill>
                <a:schemeClr val="bg1"/>
              </a:solidFill>
              <a:latin typeface="Ubuntu" panose="020B0504030602030204" pitchFamily="34" charset="0"/>
            </a:endParaRP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pt-BR" sz="2000" dirty="0" err="1">
                <a:solidFill>
                  <a:schemeClr val="bg1"/>
                </a:solidFill>
                <a:latin typeface="Ubuntu" panose="020B0504030602030204" pitchFamily="34" charset="0"/>
              </a:rPr>
              <a:t>Right</a:t>
            </a:r>
            <a:r>
              <a:rPr lang="pt-BR" sz="2000" dirty="0">
                <a:solidFill>
                  <a:schemeClr val="bg1"/>
                </a:solidFill>
                <a:latin typeface="Ubuntu" panose="020B0504030602030204" pitchFamily="34" charset="0"/>
              </a:rPr>
              <a:t> (</a:t>
            </a:r>
            <a:r>
              <a:rPr lang="pt-BR" sz="2000" dirty="0" err="1">
                <a:solidFill>
                  <a:schemeClr val="bg1"/>
                </a:solidFill>
                <a:latin typeface="Ubuntu" panose="020B0504030602030204" pitchFamily="34" charset="0"/>
              </a:rPr>
              <a:t>outer</a:t>
            </a:r>
            <a:r>
              <a:rPr lang="pt-BR" sz="2000" dirty="0">
                <a:solidFill>
                  <a:schemeClr val="bg1"/>
                </a:solidFill>
                <a:latin typeface="Ubuntu" panose="020B0504030602030204" pitchFamily="34" charset="0"/>
              </a:rPr>
              <a:t>) </a:t>
            </a:r>
            <a:r>
              <a:rPr lang="pt-BR" sz="2000" dirty="0" err="1">
                <a:solidFill>
                  <a:schemeClr val="bg1"/>
                </a:solidFill>
                <a:latin typeface="Ubuntu" panose="020B0504030602030204" pitchFamily="34" charset="0"/>
              </a:rPr>
              <a:t>Join</a:t>
            </a:r>
            <a:endParaRPr lang="pt-BR" sz="2000" dirty="0">
              <a:solidFill>
                <a:schemeClr val="bg1"/>
              </a:solidFill>
              <a:latin typeface="Ubuntu" panose="020B0504030602030204" pitchFamily="34" charset="0"/>
            </a:endParaRP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pt-BR" sz="2000" dirty="0">
                <a:solidFill>
                  <a:schemeClr val="bg1"/>
                </a:solidFill>
                <a:latin typeface="Ubuntu" panose="020B0504030602030204" pitchFamily="34" charset="0"/>
              </a:rPr>
              <a:t>Full </a:t>
            </a:r>
            <a:r>
              <a:rPr lang="pt-BR" sz="2000" dirty="0" err="1">
                <a:solidFill>
                  <a:schemeClr val="bg1"/>
                </a:solidFill>
                <a:latin typeface="Ubuntu" panose="020B0504030602030204" pitchFamily="34" charset="0"/>
              </a:rPr>
              <a:t>Join</a:t>
            </a:r>
            <a:endParaRPr lang="pt-BR" sz="2000" dirty="0">
              <a:solidFill>
                <a:schemeClr val="bg1"/>
              </a:solidFill>
              <a:latin typeface="Ubuntu" panose="020B05040306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7648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15B9B0FF-1DBC-F944-99EB-2C61C262EC45}"/>
              </a:ext>
            </a:extLst>
          </p:cNvPr>
          <p:cNvSpPr txBox="1"/>
          <p:nvPr/>
        </p:nvSpPr>
        <p:spPr>
          <a:xfrm>
            <a:off x="838200" y="802828"/>
            <a:ext cx="33261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b="1" dirty="0">
                <a:solidFill>
                  <a:srgbClr val="F27727"/>
                </a:solidFill>
                <a:latin typeface="Ubuntu" panose="020B0504030602030204" pitchFamily="34" charset="0"/>
              </a:rPr>
              <a:t>Junção: Cross </a:t>
            </a:r>
            <a:r>
              <a:rPr lang="pt-BR" sz="2800" b="1" dirty="0" err="1">
                <a:solidFill>
                  <a:srgbClr val="F27727"/>
                </a:solidFill>
                <a:latin typeface="Ubuntu" panose="020B0504030602030204" pitchFamily="34" charset="0"/>
              </a:rPr>
              <a:t>Join</a:t>
            </a:r>
            <a:endParaRPr lang="pt-BR" sz="2800" b="1" dirty="0">
              <a:solidFill>
                <a:schemeClr val="bg1"/>
              </a:solidFill>
              <a:latin typeface="Ubuntu" panose="020B0504030602030204" pitchFamily="34" charset="0"/>
            </a:endParaRPr>
          </a:p>
        </p:txBody>
      </p:sp>
      <p:graphicFrame>
        <p:nvGraphicFramePr>
          <p:cNvPr id="3" name="Tabela 6">
            <a:extLst>
              <a:ext uri="{FF2B5EF4-FFF2-40B4-BE49-F238E27FC236}">
                <a16:creationId xmlns:a16="http://schemas.microsoft.com/office/drawing/2014/main" id="{F6DC8F58-AE9B-F144-B330-C610EAB7BA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13231"/>
              </p:ext>
            </p:extLst>
          </p:nvPr>
        </p:nvGraphicFramePr>
        <p:xfrm>
          <a:off x="873466" y="2758726"/>
          <a:ext cx="2965451" cy="1820091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1081723">
                  <a:extLst>
                    <a:ext uri="{9D8B030D-6E8A-4147-A177-3AD203B41FA5}">
                      <a16:colId xmlns:a16="http://schemas.microsoft.com/office/drawing/2014/main" val="3690267913"/>
                    </a:ext>
                  </a:extLst>
                </a:gridCol>
                <a:gridCol w="829310">
                  <a:extLst>
                    <a:ext uri="{9D8B030D-6E8A-4147-A177-3AD203B41FA5}">
                      <a16:colId xmlns:a16="http://schemas.microsoft.com/office/drawing/2014/main" val="1022032256"/>
                    </a:ext>
                  </a:extLst>
                </a:gridCol>
                <a:gridCol w="1054418">
                  <a:extLst>
                    <a:ext uri="{9D8B030D-6E8A-4147-A177-3AD203B41FA5}">
                      <a16:colId xmlns:a16="http://schemas.microsoft.com/office/drawing/2014/main" val="3641346507"/>
                    </a:ext>
                  </a:extLst>
                </a:gridCol>
              </a:tblGrid>
              <a:tr h="402771">
                <a:tc>
                  <a:txBody>
                    <a:bodyPr/>
                    <a:lstStyle/>
                    <a:p>
                      <a:r>
                        <a:rPr lang="pt-BR" sz="1400" dirty="0" err="1">
                          <a:latin typeface="Ubuntu" panose="020B0504030602030204" pitchFamily="34" charset="0"/>
                        </a:rPr>
                        <a:t>Id_comida</a:t>
                      </a:r>
                      <a:endParaRPr lang="pt-BR" sz="1400" dirty="0">
                        <a:latin typeface="Ubuntu" panose="020B05040306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93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400" dirty="0">
                          <a:latin typeface="Ubuntu" panose="020B0504030602030204" pitchFamily="34" charset="0"/>
                        </a:rPr>
                        <a:t>comida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93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400" dirty="0" err="1">
                          <a:latin typeface="Ubuntu" panose="020B0504030602030204" pitchFamily="34" charset="0"/>
                        </a:rPr>
                        <a:t>Id_bebida</a:t>
                      </a:r>
                      <a:endParaRPr lang="pt-BR" sz="1400" dirty="0">
                        <a:latin typeface="Ubuntu" panose="020B05040306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93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7922099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5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🍔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3788564"/>
                  </a:ext>
                </a:extLst>
              </a:tr>
              <a:tr h="387532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5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🍱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0" dirty="0">
                        <a:solidFill>
                          <a:schemeClr val="bg1"/>
                        </a:solidFill>
                        <a:latin typeface="Ubuntu" panose="020B05040306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1822420"/>
                  </a:ext>
                </a:extLst>
              </a:tr>
              <a:tr h="387532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5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🥪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9434632"/>
                  </a:ext>
                </a:extLst>
              </a:tr>
            </a:tbl>
          </a:graphicData>
        </a:graphic>
      </p:graphicFrame>
      <p:sp>
        <p:nvSpPr>
          <p:cNvPr id="4" name="CaixaDeTexto 3">
            <a:extLst>
              <a:ext uri="{FF2B5EF4-FFF2-40B4-BE49-F238E27FC236}">
                <a16:creationId xmlns:a16="http://schemas.microsoft.com/office/drawing/2014/main" id="{B8E08FA2-975B-DB40-BDEF-F9CA74C79F88}"/>
              </a:ext>
            </a:extLst>
          </p:cNvPr>
          <p:cNvSpPr txBox="1"/>
          <p:nvPr/>
        </p:nvSpPr>
        <p:spPr>
          <a:xfrm>
            <a:off x="873465" y="2397527"/>
            <a:ext cx="2965451" cy="369332"/>
          </a:xfrm>
          <a:prstGeom prst="rect">
            <a:avLst/>
          </a:prstGeom>
          <a:solidFill>
            <a:srgbClr val="F27727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dirty="0">
                <a:solidFill>
                  <a:schemeClr val="bg1"/>
                </a:solidFill>
                <a:latin typeface="Ubuntu" panose="020B0504030602030204" pitchFamily="34" charset="0"/>
              </a:rPr>
              <a:t>comidas</a:t>
            </a:r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277C2612-0D5A-FD41-89DA-B92AA1777FF0}"/>
              </a:ext>
            </a:extLst>
          </p:cNvPr>
          <p:cNvSpPr txBox="1"/>
          <p:nvPr/>
        </p:nvSpPr>
        <p:spPr>
          <a:xfrm>
            <a:off x="873465" y="1496824"/>
            <a:ext cx="91709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>
                <a:solidFill>
                  <a:schemeClr val="bg1">
                    <a:lumMod val="85000"/>
                  </a:schemeClr>
                </a:solidFill>
                <a:latin typeface="Ubuntu" panose="020B0504030602030204" pitchFamily="34" charset="0"/>
              </a:rPr>
              <a:t>Tipo padrão de consulta JOIN quando nenhuma condição é especificada, o resultado é chamado “produto cartesiano”, cada linha na primeira tabela corresponde a cada linha na segunda.</a:t>
            </a:r>
          </a:p>
        </p:txBody>
      </p:sp>
      <p:graphicFrame>
        <p:nvGraphicFramePr>
          <p:cNvPr id="22" name="Tabela 6">
            <a:extLst>
              <a:ext uri="{FF2B5EF4-FFF2-40B4-BE49-F238E27FC236}">
                <a16:creationId xmlns:a16="http://schemas.microsoft.com/office/drawing/2014/main" id="{FC6CE000-B25C-CF47-A35B-9C96328F9B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4955175"/>
              </p:ext>
            </p:extLst>
          </p:nvPr>
        </p:nvGraphicFramePr>
        <p:xfrm>
          <a:off x="7640954" y="2758726"/>
          <a:ext cx="1911033" cy="1820091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1081723">
                  <a:extLst>
                    <a:ext uri="{9D8B030D-6E8A-4147-A177-3AD203B41FA5}">
                      <a16:colId xmlns:a16="http://schemas.microsoft.com/office/drawing/2014/main" val="3690267913"/>
                    </a:ext>
                  </a:extLst>
                </a:gridCol>
                <a:gridCol w="829310">
                  <a:extLst>
                    <a:ext uri="{9D8B030D-6E8A-4147-A177-3AD203B41FA5}">
                      <a16:colId xmlns:a16="http://schemas.microsoft.com/office/drawing/2014/main" val="1022032256"/>
                    </a:ext>
                  </a:extLst>
                </a:gridCol>
              </a:tblGrid>
              <a:tr h="402771">
                <a:tc>
                  <a:txBody>
                    <a:bodyPr/>
                    <a:lstStyle/>
                    <a:p>
                      <a:r>
                        <a:rPr lang="pt-BR" sz="1400" dirty="0" err="1">
                          <a:latin typeface="Ubuntu" panose="020B0504030602030204" pitchFamily="34" charset="0"/>
                        </a:rPr>
                        <a:t>Id_bebida</a:t>
                      </a:r>
                      <a:endParaRPr lang="pt-BR" sz="1400" dirty="0">
                        <a:latin typeface="Ubuntu" panose="020B05040306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93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400" dirty="0">
                          <a:latin typeface="Ubuntu" panose="020B0504030602030204" pitchFamily="34" charset="0"/>
                        </a:rPr>
                        <a:t>bebida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93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7922099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5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🧉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3788564"/>
                  </a:ext>
                </a:extLst>
              </a:tr>
              <a:tr h="387532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5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🧋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1822420"/>
                  </a:ext>
                </a:extLst>
              </a:tr>
              <a:tr h="387532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5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🥤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9434632"/>
                  </a:ext>
                </a:extLst>
              </a:tr>
            </a:tbl>
          </a:graphicData>
        </a:graphic>
      </p:graphicFrame>
      <p:sp>
        <p:nvSpPr>
          <p:cNvPr id="24" name="CaixaDeTexto 23">
            <a:extLst>
              <a:ext uri="{FF2B5EF4-FFF2-40B4-BE49-F238E27FC236}">
                <a16:creationId xmlns:a16="http://schemas.microsoft.com/office/drawing/2014/main" id="{2E54D271-9AB4-E84E-B91B-05C933026AA4}"/>
              </a:ext>
            </a:extLst>
          </p:cNvPr>
          <p:cNvSpPr txBox="1"/>
          <p:nvPr/>
        </p:nvSpPr>
        <p:spPr>
          <a:xfrm>
            <a:off x="7640954" y="2397527"/>
            <a:ext cx="1911034" cy="369332"/>
          </a:xfrm>
          <a:prstGeom prst="rect">
            <a:avLst/>
          </a:prstGeom>
          <a:solidFill>
            <a:srgbClr val="F27727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dirty="0">
                <a:solidFill>
                  <a:schemeClr val="bg1"/>
                </a:solidFill>
                <a:latin typeface="Ubuntu" panose="020B0504030602030204" pitchFamily="34" charset="0"/>
              </a:rPr>
              <a:t>bebidas</a:t>
            </a:r>
          </a:p>
        </p:txBody>
      </p:sp>
      <p:cxnSp>
        <p:nvCxnSpPr>
          <p:cNvPr id="25" name="Conector de Seta Reta 24">
            <a:extLst>
              <a:ext uri="{FF2B5EF4-FFF2-40B4-BE49-F238E27FC236}">
                <a16:creationId xmlns:a16="http://schemas.microsoft.com/office/drawing/2014/main" id="{41419B86-59F8-1E40-9374-0A9D3868731C}"/>
              </a:ext>
            </a:extLst>
          </p:cNvPr>
          <p:cNvCxnSpPr>
            <a:cxnSpLocks/>
          </p:cNvCxnSpPr>
          <p:nvPr/>
        </p:nvCxnSpPr>
        <p:spPr>
          <a:xfrm flipV="1">
            <a:off x="3838916" y="3278459"/>
            <a:ext cx="3802037" cy="84990"/>
          </a:xfrm>
          <a:prstGeom prst="straightConnector1">
            <a:avLst/>
          </a:prstGeom>
          <a:ln w="38100">
            <a:solidFill>
              <a:srgbClr val="F2772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ector de Seta Reta 28">
            <a:extLst>
              <a:ext uri="{FF2B5EF4-FFF2-40B4-BE49-F238E27FC236}">
                <a16:creationId xmlns:a16="http://schemas.microsoft.com/office/drawing/2014/main" id="{BDD4E2BF-C4F4-4F4F-AA28-910E67BFF80F}"/>
              </a:ext>
            </a:extLst>
          </p:cNvPr>
          <p:cNvCxnSpPr>
            <a:cxnSpLocks/>
          </p:cNvCxnSpPr>
          <p:nvPr/>
        </p:nvCxnSpPr>
        <p:spPr>
          <a:xfrm>
            <a:off x="3838916" y="3363449"/>
            <a:ext cx="3735853" cy="420308"/>
          </a:xfrm>
          <a:prstGeom prst="straightConnector1">
            <a:avLst/>
          </a:prstGeom>
          <a:ln w="38100">
            <a:solidFill>
              <a:srgbClr val="F2772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ctor de Seta Reta 29">
            <a:extLst>
              <a:ext uri="{FF2B5EF4-FFF2-40B4-BE49-F238E27FC236}">
                <a16:creationId xmlns:a16="http://schemas.microsoft.com/office/drawing/2014/main" id="{967C30C3-BED6-D84E-95C7-F6024F842216}"/>
              </a:ext>
            </a:extLst>
          </p:cNvPr>
          <p:cNvCxnSpPr>
            <a:cxnSpLocks/>
          </p:cNvCxnSpPr>
          <p:nvPr/>
        </p:nvCxnSpPr>
        <p:spPr>
          <a:xfrm>
            <a:off x="3838916" y="3363448"/>
            <a:ext cx="3802037" cy="819378"/>
          </a:xfrm>
          <a:prstGeom prst="straightConnector1">
            <a:avLst/>
          </a:prstGeom>
          <a:ln w="38100">
            <a:solidFill>
              <a:srgbClr val="F2772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ector de Seta Reta 31">
            <a:extLst>
              <a:ext uri="{FF2B5EF4-FFF2-40B4-BE49-F238E27FC236}">
                <a16:creationId xmlns:a16="http://schemas.microsoft.com/office/drawing/2014/main" id="{5F8932C7-0C6E-F742-BDFC-6819B60F1F57}"/>
              </a:ext>
            </a:extLst>
          </p:cNvPr>
          <p:cNvCxnSpPr>
            <a:cxnSpLocks/>
          </p:cNvCxnSpPr>
          <p:nvPr/>
        </p:nvCxnSpPr>
        <p:spPr>
          <a:xfrm flipV="1">
            <a:off x="3838916" y="3429000"/>
            <a:ext cx="3802037" cy="444658"/>
          </a:xfrm>
          <a:prstGeom prst="straightConnector1">
            <a:avLst/>
          </a:prstGeom>
          <a:ln w="38100">
            <a:solidFill>
              <a:srgbClr val="EA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ector de Seta Reta 34">
            <a:extLst>
              <a:ext uri="{FF2B5EF4-FFF2-40B4-BE49-F238E27FC236}">
                <a16:creationId xmlns:a16="http://schemas.microsoft.com/office/drawing/2014/main" id="{D9DFCBDA-AA14-8F41-9AC2-FFBEAB05ABAF}"/>
              </a:ext>
            </a:extLst>
          </p:cNvPr>
          <p:cNvCxnSpPr>
            <a:cxnSpLocks/>
          </p:cNvCxnSpPr>
          <p:nvPr/>
        </p:nvCxnSpPr>
        <p:spPr>
          <a:xfrm>
            <a:off x="3838916" y="3873658"/>
            <a:ext cx="3735853" cy="46268"/>
          </a:xfrm>
          <a:prstGeom prst="straightConnector1">
            <a:avLst/>
          </a:prstGeom>
          <a:ln w="38100">
            <a:solidFill>
              <a:srgbClr val="EA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ector de Seta Reta 35">
            <a:extLst>
              <a:ext uri="{FF2B5EF4-FFF2-40B4-BE49-F238E27FC236}">
                <a16:creationId xmlns:a16="http://schemas.microsoft.com/office/drawing/2014/main" id="{034DA678-87CF-1E4E-A2D6-983ACA05A9C2}"/>
              </a:ext>
            </a:extLst>
          </p:cNvPr>
          <p:cNvCxnSpPr>
            <a:cxnSpLocks/>
          </p:cNvCxnSpPr>
          <p:nvPr/>
        </p:nvCxnSpPr>
        <p:spPr>
          <a:xfrm>
            <a:off x="3838916" y="3873657"/>
            <a:ext cx="3802037" cy="442040"/>
          </a:xfrm>
          <a:prstGeom prst="straightConnector1">
            <a:avLst/>
          </a:prstGeom>
          <a:ln w="38100">
            <a:solidFill>
              <a:srgbClr val="EA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ector de Seta Reta 42">
            <a:extLst>
              <a:ext uri="{FF2B5EF4-FFF2-40B4-BE49-F238E27FC236}">
                <a16:creationId xmlns:a16="http://schemas.microsoft.com/office/drawing/2014/main" id="{E11FF086-1993-3841-A527-56BDD501D6D3}"/>
              </a:ext>
            </a:extLst>
          </p:cNvPr>
          <p:cNvCxnSpPr>
            <a:cxnSpLocks/>
          </p:cNvCxnSpPr>
          <p:nvPr/>
        </p:nvCxnSpPr>
        <p:spPr>
          <a:xfrm flipV="1">
            <a:off x="3848932" y="3561429"/>
            <a:ext cx="3792021" cy="763202"/>
          </a:xfrm>
          <a:prstGeom prst="straightConnector1">
            <a:avLst/>
          </a:prstGeom>
          <a:ln w="38100">
            <a:solidFill>
              <a:schemeClr val="accent6">
                <a:lumMod val="40000"/>
                <a:lumOff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ector de Seta Reta 43">
            <a:extLst>
              <a:ext uri="{FF2B5EF4-FFF2-40B4-BE49-F238E27FC236}">
                <a16:creationId xmlns:a16="http://schemas.microsoft.com/office/drawing/2014/main" id="{1D294E7F-1327-4749-A8ED-D0D797E05340}"/>
              </a:ext>
            </a:extLst>
          </p:cNvPr>
          <p:cNvCxnSpPr>
            <a:cxnSpLocks/>
          </p:cNvCxnSpPr>
          <p:nvPr/>
        </p:nvCxnSpPr>
        <p:spPr>
          <a:xfrm flipV="1">
            <a:off x="3848932" y="4028242"/>
            <a:ext cx="3782007" cy="296389"/>
          </a:xfrm>
          <a:prstGeom prst="straightConnector1">
            <a:avLst/>
          </a:prstGeom>
          <a:ln w="38100">
            <a:solidFill>
              <a:schemeClr val="accent6">
                <a:lumMod val="40000"/>
                <a:lumOff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ector de Seta Reta 44">
            <a:extLst>
              <a:ext uri="{FF2B5EF4-FFF2-40B4-BE49-F238E27FC236}">
                <a16:creationId xmlns:a16="http://schemas.microsoft.com/office/drawing/2014/main" id="{A73FCA5B-FA70-2542-AB3C-8AA773C12ACD}"/>
              </a:ext>
            </a:extLst>
          </p:cNvPr>
          <p:cNvCxnSpPr>
            <a:cxnSpLocks/>
          </p:cNvCxnSpPr>
          <p:nvPr/>
        </p:nvCxnSpPr>
        <p:spPr>
          <a:xfrm>
            <a:off x="3848932" y="4324630"/>
            <a:ext cx="3792021" cy="145651"/>
          </a:xfrm>
          <a:prstGeom prst="straightConnector1">
            <a:avLst/>
          </a:prstGeom>
          <a:ln w="38100">
            <a:solidFill>
              <a:schemeClr val="accent6">
                <a:lumMod val="40000"/>
                <a:lumOff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7525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15B9B0FF-1DBC-F944-99EB-2C61C262EC45}"/>
              </a:ext>
            </a:extLst>
          </p:cNvPr>
          <p:cNvSpPr txBox="1"/>
          <p:nvPr/>
        </p:nvSpPr>
        <p:spPr>
          <a:xfrm>
            <a:off x="838200" y="802828"/>
            <a:ext cx="19093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b="1" dirty="0">
                <a:solidFill>
                  <a:srgbClr val="F27727"/>
                </a:solidFill>
                <a:latin typeface="Ubuntu" panose="020B0504030602030204" pitchFamily="34" charset="0"/>
              </a:rPr>
              <a:t>Resultado</a:t>
            </a:r>
            <a:endParaRPr lang="pt-BR" sz="2800" b="1" dirty="0">
              <a:solidFill>
                <a:schemeClr val="bg1"/>
              </a:solidFill>
              <a:latin typeface="Ubuntu" panose="020B0504030602030204" pitchFamily="34" charset="0"/>
            </a:endParaRPr>
          </a:p>
        </p:txBody>
      </p:sp>
      <p:graphicFrame>
        <p:nvGraphicFramePr>
          <p:cNvPr id="3" name="Tabela 6">
            <a:extLst>
              <a:ext uri="{FF2B5EF4-FFF2-40B4-BE49-F238E27FC236}">
                <a16:creationId xmlns:a16="http://schemas.microsoft.com/office/drawing/2014/main" id="{F6DC8F58-AE9B-F144-B330-C610EAB7BA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6104540"/>
              </p:ext>
            </p:extLst>
          </p:nvPr>
        </p:nvGraphicFramePr>
        <p:xfrm>
          <a:off x="873466" y="2457643"/>
          <a:ext cx="2965451" cy="1820091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1081723">
                  <a:extLst>
                    <a:ext uri="{9D8B030D-6E8A-4147-A177-3AD203B41FA5}">
                      <a16:colId xmlns:a16="http://schemas.microsoft.com/office/drawing/2014/main" val="3690267913"/>
                    </a:ext>
                  </a:extLst>
                </a:gridCol>
                <a:gridCol w="829310">
                  <a:extLst>
                    <a:ext uri="{9D8B030D-6E8A-4147-A177-3AD203B41FA5}">
                      <a16:colId xmlns:a16="http://schemas.microsoft.com/office/drawing/2014/main" val="1022032256"/>
                    </a:ext>
                  </a:extLst>
                </a:gridCol>
                <a:gridCol w="1054418">
                  <a:extLst>
                    <a:ext uri="{9D8B030D-6E8A-4147-A177-3AD203B41FA5}">
                      <a16:colId xmlns:a16="http://schemas.microsoft.com/office/drawing/2014/main" val="3641346507"/>
                    </a:ext>
                  </a:extLst>
                </a:gridCol>
              </a:tblGrid>
              <a:tr h="402771">
                <a:tc>
                  <a:txBody>
                    <a:bodyPr/>
                    <a:lstStyle/>
                    <a:p>
                      <a:r>
                        <a:rPr lang="pt-BR" sz="1400" dirty="0" err="1">
                          <a:latin typeface="Ubuntu" panose="020B0504030602030204" pitchFamily="34" charset="0"/>
                        </a:rPr>
                        <a:t>Id_comida</a:t>
                      </a:r>
                      <a:endParaRPr lang="pt-BR" sz="1400" dirty="0">
                        <a:latin typeface="Ubuntu" panose="020B05040306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93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400" dirty="0">
                          <a:latin typeface="Ubuntu" panose="020B0504030602030204" pitchFamily="34" charset="0"/>
                        </a:rPr>
                        <a:t>comida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93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400" dirty="0" err="1">
                          <a:latin typeface="Ubuntu" panose="020B0504030602030204" pitchFamily="34" charset="0"/>
                        </a:rPr>
                        <a:t>Id_bebida</a:t>
                      </a:r>
                      <a:endParaRPr lang="pt-BR" sz="1400" dirty="0">
                        <a:latin typeface="Ubuntu" panose="020B05040306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93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7922099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5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🍔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3788564"/>
                  </a:ext>
                </a:extLst>
              </a:tr>
              <a:tr h="387532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5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🍱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0" dirty="0">
                        <a:solidFill>
                          <a:schemeClr val="bg1"/>
                        </a:solidFill>
                        <a:latin typeface="Ubuntu" panose="020B05040306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1822420"/>
                  </a:ext>
                </a:extLst>
              </a:tr>
              <a:tr h="387532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5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🥪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9434632"/>
                  </a:ext>
                </a:extLst>
              </a:tr>
            </a:tbl>
          </a:graphicData>
        </a:graphic>
      </p:graphicFrame>
      <p:sp>
        <p:nvSpPr>
          <p:cNvPr id="4" name="CaixaDeTexto 3">
            <a:extLst>
              <a:ext uri="{FF2B5EF4-FFF2-40B4-BE49-F238E27FC236}">
                <a16:creationId xmlns:a16="http://schemas.microsoft.com/office/drawing/2014/main" id="{B8E08FA2-975B-DB40-BDEF-F9CA74C79F88}"/>
              </a:ext>
            </a:extLst>
          </p:cNvPr>
          <p:cNvSpPr txBox="1"/>
          <p:nvPr/>
        </p:nvSpPr>
        <p:spPr>
          <a:xfrm>
            <a:off x="873465" y="2096444"/>
            <a:ext cx="2965451" cy="369332"/>
          </a:xfrm>
          <a:prstGeom prst="rect">
            <a:avLst/>
          </a:prstGeom>
          <a:solidFill>
            <a:srgbClr val="F27727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dirty="0">
                <a:solidFill>
                  <a:schemeClr val="bg1"/>
                </a:solidFill>
                <a:latin typeface="Ubuntu" panose="020B0504030602030204" pitchFamily="34" charset="0"/>
              </a:rPr>
              <a:t>comidas</a:t>
            </a:r>
          </a:p>
        </p:txBody>
      </p:sp>
      <p:sp>
        <p:nvSpPr>
          <p:cNvPr id="24" name="CaixaDeTexto 23">
            <a:extLst>
              <a:ext uri="{FF2B5EF4-FFF2-40B4-BE49-F238E27FC236}">
                <a16:creationId xmlns:a16="http://schemas.microsoft.com/office/drawing/2014/main" id="{2E54D271-9AB4-E84E-B91B-05C933026AA4}"/>
              </a:ext>
            </a:extLst>
          </p:cNvPr>
          <p:cNvSpPr txBox="1"/>
          <p:nvPr/>
        </p:nvSpPr>
        <p:spPr>
          <a:xfrm>
            <a:off x="4184966" y="2096444"/>
            <a:ext cx="1911034" cy="369332"/>
          </a:xfrm>
          <a:prstGeom prst="rect">
            <a:avLst/>
          </a:prstGeom>
          <a:solidFill>
            <a:srgbClr val="F27727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dirty="0">
                <a:solidFill>
                  <a:schemeClr val="bg1"/>
                </a:solidFill>
                <a:latin typeface="Ubuntu" panose="020B0504030602030204" pitchFamily="34" charset="0"/>
              </a:rPr>
              <a:t>bebidas</a:t>
            </a:r>
          </a:p>
        </p:txBody>
      </p:sp>
      <p:graphicFrame>
        <p:nvGraphicFramePr>
          <p:cNvPr id="17" name="Tabela 6">
            <a:extLst>
              <a:ext uri="{FF2B5EF4-FFF2-40B4-BE49-F238E27FC236}">
                <a16:creationId xmlns:a16="http://schemas.microsoft.com/office/drawing/2014/main" id="{A248949D-E6AD-984D-A876-954219E9C6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959030"/>
              </p:ext>
            </p:extLst>
          </p:nvPr>
        </p:nvGraphicFramePr>
        <p:xfrm>
          <a:off x="7557172" y="1326048"/>
          <a:ext cx="4126549" cy="3709851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1081723">
                  <a:extLst>
                    <a:ext uri="{9D8B030D-6E8A-4147-A177-3AD203B41FA5}">
                      <a16:colId xmlns:a16="http://schemas.microsoft.com/office/drawing/2014/main" val="3690267913"/>
                    </a:ext>
                  </a:extLst>
                </a:gridCol>
                <a:gridCol w="829310">
                  <a:extLst>
                    <a:ext uri="{9D8B030D-6E8A-4147-A177-3AD203B41FA5}">
                      <a16:colId xmlns:a16="http://schemas.microsoft.com/office/drawing/2014/main" val="1022032256"/>
                    </a:ext>
                  </a:extLst>
                </a:gridCol>
                <a:gridCol w="359093">
                  <a:extLst>
                    <a:ext uri="{9D8B030D-6E8A-4147-A177-3AD203B41FA5}">
                      <a16:colId xmlns:a16="http://schemas.microsoft.com/office/drawing/2014/main" val="3641346507"/>
                    </a:ext>
                  </a:extLst>
                </a:gridCol>
                <a:gridCol w="1054418">
                  <a:extLst>
                    <a:ext uri="{9D8B030D-6E8A-4147-A177-3AD203B41FA5}">
                      <a16:colId xmlns:a16="http://schemas.microsoft.com/office/drawing/2014/main" val="3592376705"/>
                    </a:ext>
                  </a:extLst>
                </a:gridCol>
                <a:gridCol w="802005">
                  <a:extLst>
                    <a:ext uri="{9D8B030D-6E8A-4147-A177-3AD203B41FA5}">
                      <a16:colId xmlns:a16="http://schemas.microsoft.com/office/drawing/2014/main" val="3015513729"/>
                    </a:ext>
                  </a:extLst>
                </a:gridCol>
              </a:tblGrid>
              <a:tr h="402771">
                <a:tc>
                  <a:txBody>
                    <a:bodyPr/>
                    <a:lstStyle/>
                    <a:p>
                      <a:r>
                        <a:rPr lang="pt-BR" sz="1400" dirty="0" err="1">
                          <a:latin typeface="Ubuntu" panose="020B0504030602030204" pitchFamily="34" charset="0"/>
                        </a:rPr>
                        <a:t>Id_comida</a:t>
                      </a:r>
                      <a:endParaRPr lang="pt-BR" sz="1400" dirty="0">
                        <a:latin typeface="Ubuntu" panose="020B05040306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93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400" dirty="0">
                          <a:latin typeface="Ubuntu" panose="020B0504030602030204" pitchFamily="34" charset="0"/>
                        </a:rPr>
                        <a:t>comida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93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400" dirty="0">
                          <a:latin typeface="Ubuntu" panose="020B0504030602030204" pitchFamily="34" charset="0"/>
                        </a:rPr>
                        <a:t>...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93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400" dirty="0" err="1">
                          <a:latin typeface="Ubuntu" panose="020B0504030602030204" pitchFamily="34" charset="0"/>
                        </a:rPr>
                        <a:t>Id_bebida</a:t>
                      </a:r>
                      <a:endParaRPr lang="pt-BR" sz="1400" dirty="0">
                        <a:latin typeface="Ubuntu" panose="020B05040306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93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400" dirty="0">
                          <a:latin typeface="Ubuntu" panose="020B0504030602030204" pitchFamily="34" charset="0"/>
                        </a:rPr>
                        <a:t>bebida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93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7922099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5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🍔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🥤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3788564"/>
                  </a:ext>
                </a:extLst>
              </a:tr>
              <a:tr h="387532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5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🍔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🧋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1822420"/>
                  </a:ext>
                </a:extLst>
              </a:tr>
              <a:tr h="387532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5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🍔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🧉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9434632"/>
                  </a:ext>
                </a:extLst>
              </a:tr>
              <a:tr h="387532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5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🍱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🥤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71573979"/>
                  </a:ext>
                </a:extLst>
              </a:tr>
              <a:tr h="387532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5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🍱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🧋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24770031"/>
                  </a:ext>
                </a:extLst>
              </a:tr>
              <a:tr h="387532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5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🍱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🥤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56635549"/>
                  </a:ext>
                </a:extLst>
              </a:tr>
              <a:tr h="387532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...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5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6358112"/>
                  </a:ext>
                </a:extLst>
              </a:tr>
            </a:tbl>
          </a:graphicData>
        </a:graphic>
      </p:graphicFrame>
      <p:graphicFrame>
        <p:nvGraphicFramePr>
          <p:cNvPr id="19" name="Tabela 6">
            <a:extLst>
              <a:ext uri="{FF2B5EF4-FFF2-40B4-BE49-F238E27FC236}">
                <a16:creationId xmlns:a16="http://schemas.microsoft.com/office/drawing/2014/main" id="{96731139-28E7-C040-9488-331E59632F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4927733"/>
              </p:ext>
            </p:extLst>
          </p:nvPr>
        </p:nvGraphicFramePr>
        <p:xfrm>
          <a:off x="4184966" y="2465776"/>
          <a:ext cx="1911033" cy="1820091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1081723">
                  <a:extLst>
                    <a:ext uri="{9D8B030D-6E8A-4147-A177-3AD203B41FA5}">
                      <a16:colId xmlns:a16="http://schemas.microsoft.com/office/drawing/2014/main" val="3690267913"/>
                    </a:ext>
                  </a:extLst>
                </a:gridCol>
                <a:gridCol w="829310">
                  <a:extLst>
                    <a:ext uri="{9D8B030D-6E8A-4147-A177-3AD203B41FA5}">
                      <a16:colId xmlns:a16="http://schemas.microsoft.com/office/drawing/2014/main" val="1022032256"/>
                    </a:ext>
                  </a:extLst>
                </a:gridCol>
              </a:tblGrid>
              <a:tr h="402771">
                <a:tc>
                  <a:txBody>
                    <a:bodyPr/>
                    <a:lstStyle/>
                    <a:p>
                      <a:r>
                        <a:rPr lang="pt-BR" sz="1400" dirty="0" err="1">
                          <a:latin typeface="Ubuntu" panose="020B0504030602030204" pitchFamily="34" charset="0"/>
                        </a:rPr>
                        <a:t>Id_bebida</a:t>
                      </a:r>
                      <a:endParaRPr lang="pt-BR" sz="1400" dirty="0">
                        <a:latin typeface="Ubuntu" panose="020B05040306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93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400" dirty="0">
                          <a:latin typeface="Ubuntu" panose="020B0504030602030204" pitchFamily="34" charset="0"/>
                        </a:rPr>
                        <a:t>bebida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93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7922099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5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🧉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3788564"/>
                  </a:ext>
                </a:extLst>
              </a:tr>
              <a:tr h="387532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5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🧋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1822420"/>
                  </a:ext>
                </a:extLst>
              </a:tr>
              <a:tr h="387532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500" dirty="0">
                          <a:solidFill>
                            <a:schemeClr val="bg1"/>
                          </a:solidFill>
                          <a:latin typeface="Ubuntu" panose="020B0504030602030204" pitchFamily="34" charset="0"/>
                        </a:rPr>
                        <a:t>🥤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9434632"/>
                  </a:ext>
                </a:extLst>
              </a:tr>
            </a:tbl>
          </a:graphicData>
        </a:graphic>
      </p:graphicFrame>
      <p:cxnSp>
        <p:nvCxnSpPr>
          <p:cNvPr id="20" name="Conector de Seta Reta 19">
            <a:extLst>
              <a:ext uri="{FF2B5EF4-FFF2-40B4-BE49-F238E27FC236}">
                <a16:creationId xmlns:a16="http://schemas.microsoft.com/office/drawing/2014/main" id="{42B166B8-A492-6947-81A4-46E56F674156}"/>
              </a:ext>
            </a:extLst>
          </p:cNvPr>
          <p:cNvCxnSpPr>
            <a:cxnSpLocks/>
          </p:cNvCxnSpPr>
          <p:nvPr/>
        </p:nvCxnSpPr>
        <p:spPr>
          <a:xfrm>
            <a:off x="3838916" y="3553017"/>
            <a:ext cx="346049" cy="0"/>
          </a:xfrm>
          <a:prstGeom prst="straightConnector1">
            <a:avLst/>
          </a:prstGeom>
          <a:ln w="38100">
            <a:solidFill>
              <a:srgbClr val="F2772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ector de Seta Reta 30">
            <a:extLst>
              <a:ext uri="{FF2B5EF4-FFF2-40B4-BE49-F238E27FC236}">
                <a16:creationId xmlns:a16="http://schemas.microsoft.com/office/drawing/2014/main" id="{F8B39D91-A701-3E4F-A8ED-71E76F5003CF}"/>
              </a:ext>
            </a:extLst>
          </p:cNvPr>
          <p:cNvCxnSpPr>
            <a:cxnSpLocks/>
          </p:cNvCxnSpPr>
          <p:nvPr/>
        </p:nvCxnSpPr>
        <p:spPr>
          <a:xfrm>
            <a:off x="6095999" y="3553017"/>
            <a:ext cx="1461173" cy="0"/>
          </a:xfrm>
          <a:prstGeom prst="straightConnector1">
            <a:avLst/>
          </a:prstGeom>
          <a:ln w="38100">
            <a:solidFill>
              <a:srgbClr val="F2772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716689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27831</TotalTime>
  <Words>1046</Words>
  <Application>Microsoft Macintosh PowerPoint</Application>
  <PresentationFormat>Widescreen</PresentationFormat>
  <Paragraphs>410</Paragraphs>
  <Slides>16</Slides>
  <Notes>16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Courier New</vt:lpstr>
      <vt:lpstr>Ubuntu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Jamilton Damasceno</dc:creator>
  <cp:lastModifiedBy>Jamilton Damasceno</cp:lastModifiedBy>
  <cp:revision>142</cp:revision>
  <dcterms:created xsi:type="dcterms:W3CDTF">2021-09-01T14:17:17Z</dcterms:created>
  <dcterms:modified xsi:type="dcterms:W3CDTF">2022-09-12T13:40:49Z</dcterms:modified>
</cp:coreProperties>
</file>