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35"/>
  </p:notesMasterIdLst>
  <p:sldIdLst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A21"/>
    <a:srgbClr val="277318"/>
    <a:srgbClr val="00519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6522" autoAdjust="0"/>
  </p:normalViewPr>
  <p:slideViewPr>
    <p:cSldViewPr snapToGrid="0">
      <p:cViewPr>
        <p:scale>
          <a:sx n="70" d="100"/>
          <a:sy n="70" d="100"/>
        </p:scale>
        <p:origin x="-2802" y="-7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B7A5A3-88D8-4225-90F8-0CBF52BEDCCE}" type="doc">
      <dgm:prSet loTypeId="urn:microsoft.com/office/officeart/2005/8/layout/chevron1" loCatId="process" qsTypeId="urn:microsoft.com/office/officeart/2005/8/quickstyle/simple1#1" qsCatId="simple" csTypeId="urn:microsoft.com/office/officeart/2005/8/colors/accent1_3" csCatId="accent1" phldr="1"/>
      <dgm:spPr/>
    </dgm:pt>
    <dgm:pt modelId="{56F0602E-ABE9-4606-9BFB-C99877391650}">
      <dgm:prSet phldrT="[Text]" custT="1"/>
      <dgm:spPr>
        <a:solidFill>
          <a:srgbClr val="005194"/>
        </a:solidFill>
      </dgm:spPr>
      <dgm:t>
        <a:bodyPr/>
        <a:lstStyle/>
        <a:p>
          <a:r>
            <a:rPr lang="en-US" sz="1400" b="1" dirty="0" smtClean="0"/>
            <a:t>Training</a:t>
          </a:r>
          <a:endParaRPr lang="en-US" sz="1400" b="1" dirty="0"/>
        </a:p>
      </dgm:t>
    </dgm:pt>
    <dgm:pt modelId="{6EA1F3E7-A82C-4312-9D4D-0B045C1B675A}" type="parTrans" cxnId="{6AEA863B-5C6C-4CA9-9B29-23EDADC5FEF6}">
      <dgm:prSet/>
      <dgm:spPr/>
      <dgm:t>
        <a:bodyPr/>
        <a:lstStyle/>
        <a:p>
          <a:endParaRPr lang="en-US"/>
        </a:p>
      </dgm:t>
    </dgm:pt>
    <dgm:pt modelId="{557822DD-53ED-461C-8D88-3BE04D75A981}" type="sibTrans" cxnId="{6AEA863B-5C6C-4CA9-9B29-23EDADC5FEF6}">
      <dgm:prSet/>
      <dgm:spPr/>
      <dgm:t>
        <a:bodyPr/>
        <a:lstStyle/>
        <a:p>
          <a:endParaRPr lang="en-US"/>
        </a:p>
      </dgm:t>
    </dgm:pt>
    <dgm:pt modelId="{08BC0C4E-9191-445E-A0B5-8B16C0999844}">
      <dgm:prSet phldrT="[Text]" custT="1"/>
      <dgm:spPr>
        <a:solidFill>
          <a:srgbClr val="277318"/>
        </a:solidFill>
      </dgm:spPr>
      <dgm:t>
        <a:bodyPr/>
        <a:lstStyle/>
        <a:p>
          <a:r>
            <a:rPr lang="en-US" sz="1200" b="1" dirty="0" smtClean="0"/>
            <a:t>Requirem-ents</a:t>
          </a:r>
          <a:endParaRPr lang="en-US" sz="1200" b="1" dirty="0"/>
        </a:p>
      </dgm:t>
    </dgm:pt>
    <dgm:pt modelId="{4746DAFB-AA04-44C1-B377-B60E39C19922}" type="parTrans" cxnId="{B65CE564-C9E7-4DBE-BDE5-AF0040B7FD07}">
      <dgm:prSet/>
      <dgm:spPr/>
      <dgm:t>
        <a:bodyPr/>
        <a:lstStyle/>
        <a:p>
          <a:endParaRPr lang="en-US"/>
        </a:p>
      </dgm:t>
    </dgm:pt>
    <dgm:pt modelId="{9597A760-65EB-4FFE-9932-C0A3D0DEAC2B}" type="sibTrans" cxnId="{B65CE564-C9E7-4DBE-BDE5-AF0040B7FD07}">
      <dgm:prSet/>
      <dgm:spPr/>
      <dgm:t>
        <a:bodyPr/>
        <a:lstStyle/>
        <a:p>
          <a:endParaRPr lang="en-US"/>
        </a:p>
      </dgm:t>
    </dgm:pt>
    <dgm:pt modelId="{A27F5FB9-C8B9-4B8C-9AFD-F06CE10D2029}">
      <dgm:prSet phldrT="[Text]" custT="1"/>
      <dgm:spPr>
        <a:solidFill>
          <a:srgbClr val="277318"/>
        </a:solidFill>
      </dgm:spPr>
      <dgm:t>
        <a:bodyPr/>
        <a:lstStyle/>
        <a:p>
          <a:r>
            <a:rPr lang="en-US" sz="1400" b="1" dirty="0" smtClean="0"/>
            <a:t> Design</a:t>
          </a:r>
          <a:endParaRPr lang="en-US" sz="1400" b="1" dirty="0"/>
        </a:p>
      </dgm:t>
    </dgm:pt>
    <dgm:pt modelId="{80F62DB2-0CC3-4A29-81AE-FF0724521E9C}" type="parTrans" cxnId="{CCB484C0-E8F3-4547-9CDB-5850446A1719}">
      <dgm:prSet/>
      <dgm:spPr/>
      <dgm:t>
        <a:bodyPr/>
        <a:lstStyle/>
        <a:p>
          <a:endParaRPr lang="en-US"/>
        </a:p>
      </dgm:t>
    </dgm:pt>
    <dgm:pt modelId="{1E17CB0B-7925-47FE-8B68-8935A3859772}" type="sibTrans" cxnId="{CCB484C0-E8F3-4547-9CDB-5850446A1719}">
      <dgm:prSet/>
      <dgm:spPr/>
      <dgm:t>
        <a:bodyPr/>
        <a:lstStyle/>
        <a:p>
          <a:endParaRPr lang="en-US"/>
        </a:p>
      </dgm:t>
    </dgm:pt>
    <dgm:pt modelId="{F2A1170F-3719-4004-9F25-5721A92E17AE}">
      <dgm:prSet phldrT="[Text]" custT="1"/>
      <dgm:spPr>
        <a:solidFill>
          <a:srgbClr val="277318"/>
        </a:solidFill>
      </dgm:spPr>
      <dgm:t>
        <a:bodyPr/>
        <a:lstStyle/>
        <a:p>
          <a:r>
            <a:rPr lang="en-US" sz="1200" b="1" dirty="0" smtClean="0"/>
            <a:t>Implemen-tation</a:t>
          </a:r>
          <a:endParaRPr lang="en-US" sz="1200" b="1" dirty="0"/>
        </a:p>
      </dgm:t>
    </dgm:pt>
    <dgm:pt modelId="{340BF3B4-192C-4909-9104-B8EB44C1EBB4}" type="parTrans" cxnId="{415BF002-1BB4-4453-894B-CE9C6FCA7037}">
      <dgm:prSet/>
      <dgm:spPr/>
      <dgm:t>
        <a:bodyPr/>
        <a:lstStyle/>
        <a:p>
          <a:endParaRPr lang="en-US"/>
        </a:p>
      </dgm:t>
    </dgm:pt>
    <dgm:pt modelId="{74BE51AF-F481-4371-B318-11A548BB3B37}" type="sibTrans" cxnId="{415BF002-1BB4-4453-894B-CE9C6FCA7037}">
      <dgm:prSet/>
      <dgm:spPr/>
      <dgm:t>
        <a:bodyPr/>
        <a:lstStyle/>
        <a:p>
          <a:endParaRPr lang="en-US"/>
        </a:p>
      </dgm:t>
    </dgm:pt>
    <dgm:pt modelId="{CD2DE220-D9A6-4C70-8617-910DB46F203E}">
      <dgm:prSet phldrT="[Text]" custT="1"/>
      <dgm:spPr>
        <a:solidFill>
          <a:srgbClr val="277318"/>
        </a:solidFill>
      </dgm:spPr>
      <dgm:t>
        <a:bodyPr/>
        <a:lstStyle/>
        <a:p>
          <a:r>
            <a:rPr lang="en-US" sz="1100" b="1" baseline="0" dirty="0" smtClean="0"/>
            <a:t>Verification</a:t>
          </a:r>
          <a:endParaRPr lang="en-US" sz="1100" b="1" baseline="0" dirty="0"/>
        </a:p>
      </dgm:t>
    </dgm:pt>
    <dgm:pt modelId="{5CB6FEEB-F047-4F22-AFE6-F5F8C2382237}" type="parTrans" cxnId="{A9A3125F-FDD8-4F9B-8D9F-016836590EED}">
      <dgm:prSet/>
      <dgm:spPr/>
      <dgm:t>
        <a:bodyPr/>
        <a:lstStyle/>
        <a:p>
          <a:endParaRPr lang="en-US"/>
        </a:p>
      </dgm:t>
    </dgm:pt>
    <dgm:pt modelId="{6B39B73C-4C72-4AC3-8CF3-6FB0EAA145EF}" type="sibTrans" cxnId="{A9A3125F-FDD8-4F9B-8D9F-016836590EED}">
      <dgm:prSet/>
      <dgm:spPr/>
      <dgm:t>
        <a:bodyPr/>
        <a:lstStyle/>
        <a:p>
          <a:endParaRPr lang="en-US"/>
        </a:p>
      </dgm:t>
    </dgm:pt>
    <dgm:pt modelId="{6E008CEF-796C-4183-8258-F9DFE6388002}">
      <dgm:prSet phldrT="[Text]" custT="1"/>
      <dgm:spPr>
        <a:solidFill>
          <a:srgbClr val="277318"/>
        </a:solidFill>
      </dgm:spPr>
      <dgm:t>
        <a:bodyPr/>
        <a:lstStyle/>
        <a:p>
          <a:r>
            <a:rPr lang="en-US" sz="1400" b="1" dirty="0" smtClean="0"/>
            <a:t>Release</a:t>
          </a:r>
          <a:endParaRPr lang="en-US" sz="1400" b="1" dirty="0"/>
        </a:p>
      </dgm:t>
    </dgm:pt>
    <dgm:pt modelId="{5BF256BB-157E-4118-91ED-B1956D8F17F9}" type="parTrans" cxnId="{C4E5EA0C-07BD-4E79-9B72-D7D455E9B4D5}">
      <dgm:prSet/>
      <dgm:spPr/>
      <dgm:t>
        <a:bodyPr/>
        <a:lstStyle/>
        <a:p>
          <a:endParaRPr lang="en-US"/>
        </a:p>
      </dgm:t>
    </dgm:pt>
    <dgm:pt modelId="{F9652F96-D7AA-49D5-AA78-B23A14697AC8}" type="sibTrans" cxnId="{C4E5EA0C-07BD-4E79-9B72-D7D455E9B4D5}">
      <dgm:prSet/>
      <dgm:spPr/>
      <dgm:t>
        <a:bodyPr/>
        <a:lstStyle/>
        <a:p>
          <a:endParaRPr lang="en-US"/>
        </a:p>
      </dgm:t>
    </dgm:pt>
    <dgm:pt modelId="{BF376CD9-7A81-4445-BA8E-B073A1E1BE9E}">
      <dgm:prSet phldrT="[Text]" custT="1"/>
      <dgm:spPr>
        <a:solidFill>
          <a:srgbClr val="F89A21"/>
        </a:solidFill>
      </dgm:spPr>
      <dgm:t>
        <a:bodyPr/>
        <a:lstStyle/>
        <a:p>
          <a:r>
            <a:rPr lang="en-US" sz="1300" b="1" baseline="0" dirty="0" smtClean="0"/>
            <a:t>Response</a:t>
          </a:r>
          <a:endParaRPr lang="en-US" sz="1300" b="1" baseline="0" dirty="0"/>
        </a:p>
      </dgm:t>
    </dgm:pt>
    <dgm:pt modelId="{7A0FF5E8-1D70-44F9-8BED-5CCBD61FE07F}" type="parTrans" cxnId="{9BAA0771-E0EB-4393-9153-92AD4EB5FAFF}">
      <dgm:prSet/>
      <dgm:spPr/>
      <dgm:t>
        <a:bodyPr/>
        <a:lstStyle/>
        <a:p>
          <a:endParaRPr lang="en-US"/>
        </a:p>
      </dgm:t>
    </dgm:pt>
    <dgm:pt modelId="{7A180E36-855E-43F7-9A4F-9AD5B3451377}" type="sibTrans" cxnId="{9BAA0771-E0EB-4393-9153-92AD4EB5FAFF}">
      <dgm:prSet/>
      <dgm:spPr/>
      <dgm:t>
        <a:bodyPr/>
        <a:lstStyle/>
        <a:p>
          <a:endParaRPr lang="en-US"/>
        </a:p>
      </dgm:t>
    </dgm:pt>
    <dgm:pt modelId="{4C5FF3AC-D32B-4790-8CBB-F061240F241B}" type="pres">
      <dgm:prSet presAssocID="{2EB7A5A3-88D8-4225-90F8-0CBF52BEDCCE}" presName="Name0" presStyleCnt="0">
        <dgm:presLayoutVars>
          <dgm:dir/>
          <dgm:animLvl val="lvl"/>
          <dgm:resizeHandles val="exact"/>
        </dgm:presLayoutVars>
      </dgm:prSet>
      <dgm:spPr/>
    </dgm:pt>
    <dgm:pt modelId="{2913E8C5-9023-4BD3-9A3C-F7E1D37BCDC3}" type="pres">
      <dgm:prSet presAssocID="{56F0602E-ABE9-4606-9BFB-C99877391650}" presName="parTxOnly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027F5-FA5E-4E66-84DB-FAAB40461692}" type="pres">
      <dgm:prSet presAssocID="{557822DD-53ED-461C-8D88-3BE04D75A981}" presName="parTxOnlySpace" presStyleCnt="0"/>
      <dgm:spPr/>
    </dgm:pt>
    <dgm:pt modelId="{BC902C47-6528-4A22-A3AA-E3062789E396}" type="pres">
      <dgm:prSet presAssocID="{08BC0C4E-9191-445E-A0B5-8B16C0999844}" presName="parTxOnly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9E24FE-B02F-4B04-826F-FBD3C86EE7F8}" type="pres">
      <dgm:prSet presAssocID="{9597A760-65EB-4FFE-9932-C0A3D0DEAC2B}" presName="parTxOnlySpace" presStyleCnt="0"/>
      <dgm:spPr/>
    </dgm:pt>
    <dgm:pt modelId="{96854C6F-DB84-4533-A8E0-68991092252B}" type="pres">
      <dgm:prSet presAssocID="{A27F5FB9-C8B9-4B8C-9AFD-F06CE10D2029}" presName="parTxOnly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DC5B3-11E8-41B2-A1E3-0E5EF73249A1}" type="pres">
      <dgm:prSet presAssocID="{1E17CB0B-7925-47FE-8B68-8935A3859772}" presName="parTxOnlySpace" presStyleCnt="0"/>
      <dgm:spPr/>
    </dgm:pt>
    <dgm:pt modelId="{7CAB6769-0AA0-4D70-8891-E51DE41C1AA1}" type="pres">
      <dgm:prSet presAssocID="{F2A1170F-3719-4004-9F25-5721A92E17AE}" presName="parTxOnly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6C424C-024B-4ECD-9F1D-873507A4B64E}" type="pres">
      <dgm:prSet presAssocID="{74BE51AF-F481-4371-B318-11A548BB3B37}" presName="parTxOnlySpace" presStyleCnt="0"/>
      <dgm:spPr/>
    </dgm:pt>
    <dgm:pt modelId="{6A7E4F22-72F7-4183-802C-AD05042B1B0A}" type="pres">
      <dgm:prSet presAssocID="{CD2DE220-D9A6-4C70-8617-910DB46F203E}" presName="parTxOnly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516C03-0906-49F7-BCF8-869ED8A77865}" type="pres">
      <dgm:prSet presAssocID="{6B39B73C-4C72-4AC3-8CF3-6FB0EAA145EF}" presName="parTxOnlySpace" presStyleCnt="0"/>
      <dgm:spPr/>
    </dgm:pt>
    <dgm:pt modelId="{DBC42F06-893E-4A69-8303-BC18A19499B0}" type="pres">
      <dgm:prSet presAssocID="{6E008CEF-796C-4183-8258-F9DFE6388002}" presName="parTxOnly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F5B5F-858C-4115-8142-C9317232A6A8}" type="pres">
      <dgm:prSet presAssocID="{F9652F96-D7AA-49D5-AA78-B23A14697AC8}" presName="parTxOnlySpace" presStyleCnt="0"/>
      <dgm:spPr/>
    </dgm:pt>
    <dgm:pt modelId="{2C1B6677-ED1A-459E-A758-B4C349E45BA6}" type="pres">
      <dgm:prSet presAssocID="{BF376CD9-7A81-4445-BA8E-B073A1E1BE9E}" presName="parTxOnly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EA863B-5C6C-4CA9-9B29-23EDADC5FEF6}" srcId="{2EB7A5A3-88D8-4225-90F8-0CBF52BEDCCE}" destId="{56F0602E-ABE9-4606-9BFB-C99877391650}" srcOrd="0" destOrd="0" parTransId="{6EA1F3E7-A82C-4312-9D4D-0B045C1B675A}" sibTransId="{557822DD-53ED-461C-8D88-3BE04D75A981}"/>
    <dgm:cxn modelId="{82172A02-70D3-4A92-93E6-BAD031533DD1}" type="presOf" srcId="{BF376CD9-7A81-4445-BA8E-B073A1E1BE9E}" destId="{2C1B6677-ED1A-459E-A758-B4C349E45BA6}" srcOrd="0" destOrd="0" presId="urn:microsoft.com/office/officeart/2005/8/layout/chevron1"/>
    <dgm:cxn modelId="{415BF002-1BB4-4453-894B-CE9C6FCA7037}" srcId="{2EB7A5A3-88D8-4225-90F8-0CBF52BEDCCE}" destId="{F2A1170F-3719-4004-9F25-5721A92E17AE}" srcOrd="3" destOrd="0" parTransId="{340BF3B4-192C-4909-9104-B8EB44C1EBB4}" sibTransId="{74BE51AF-F481-4371-B318-11A548BB3B37}"/>
    <dgm:cxn modelId="{D4289C38-F44E-48DE-A3D6-71F00575D4F5}" type="presOf" srcId="{A27F5FB9-C8B9-4B8C-9AFD-F06CE10D2029}" destId="{96854C6F-DB84-4533-A8E0-68991092252B}" srcOrd="0" destOrd="0" presId="urn:microsoft.com/office/officeart/2005/8/layout/chevron1"/>
    <dgm:cxn modelId="{9BAA0771-E0EB-4393-9153-92AD4EB5FAFF}" srcId="{2EB7A5A3-88D8-4225-90F8-0CBF52BEDCCE}" destId="{BF376CD9-7A81-4445-BA8E-B073A1E1BE9E}" srcOrd="6" destOrd="0" parTransId="{7A0FF5E8-1D70-44F9-8BED-5CCBD61FE07F}" sibTransId="{7A180E36-855E-43F7-9A4F-9AD5B3451377}"/>
    <dgm:cxn modelId="{C6129663-A009-457D-84C6-124525210444}" type="presOf" srcId="{08BC0C4E-9191-445E-A0B5-8B16C0999844}" destId="{BC902C47-6528-4A22-A3AA-E3062789E396}" srcOrd="0" destOrd="0" presId="urn:microsoft.com/office/officeart/2005/8/layout/chevron1"/>
    <dgm:cxn modelId="{724B8290-F662-444E-A8AE-80E20A401ABA}" type="presOf" srcId="{56F0602E-ABE9-4606-9BFB-C99877391650}" destId="{2913E8C5-9023-4BD3-9A3C-F7E1D37BCDC3}" srcOrd="0" destOrd="0" presId="urn:microsoft.com/office/officeart/2005/8/layout/chevron1"/>
    <dgm:cxn modelId="{B57A8DE2-0726-4266-96B1-BAD9776C9173}" type="presOf" srcId="{2EB7A5A3-88D8-4225-90F8-0CBF52BEDCCE}" destId="{4C5FF3AC-D32B-4790-8CBB-F061240F241B}" srcOrd="0" destOrd="0" presId="urn:microsoft.com/office/officeart/2005/8/layout/chevron1"/>
    <dgm:cxn modelId="{CCB484C0-E8F3-4547-9CDB-5850446A1719}" srcId="{2EB7A5A3-88D8-4225-90F8-0CBF52BEDCCE}" destId="{A27F5FB9-C8B9-4B8C-9AFD-F06CE10D2029}" srcOrd="2" destOrd="0" parTransId="{80F62DB2-0CC3-4A29-81AE-FF0724521E9C}" sibTransId="{1E17CB0B-7925-47FE-8B68-8935A3859772}"/>
    <dgm:cxn modelId="{8CD9A302-1722-44FC-A772-9B483B47F2E7}" type="presOf" srcId="{F2A1170F-3719-4004-9F25-5721A92E17AE}" destId="{7CAB6769-0AA0-4D70-8891-E51DE41C1AA1}" srcOrd="0" destOrd="0" presId="urn:microsoft.com/office/officeart/2005/8/layout/chevron1"/>
    <dgm:cxn modelId="{A9A3125F-FDD8-4F9B-8D9F-016836590EED}" srcId="{2EB7A5A3-88D8-4225-90F8-0CBF52BEDCCE}" destId="{CD2DE220-D9A6-4C70-8617-910DB46F203E}" srcOrd="4" destOrd="0" parTransId="{5CB6FEEB-F047-4F22-AFE6-F5F8C2382237}" sibTransId="{6B39B73C-4C72-4AC3-8CF3-6FB0EAA145EF}"/>
    <dgm:cxn modelId="{D45AB4BB-C63F-4FBE-AEE4-DFB701610458}" type="presOf" srcId="{CD2DE220-D9A6-4C70-8617-910DB46F203E}" destId="{6A7E4F22-72F7-4183-802C-AD05042B1B0A}" srcOrd="0" destOrd="0" presId="urn:microsoft.com/office/officeart/2005/8/layout/chevron1"/>
    <dgm:cxn modelId="{C4E5EA0C-07BD-4E79-9B72-D7D455E9B4D5}" srcId="{2EB7A5A3-88D8-4225-90F8-0CBF52BEDCCE}" destId="{6E008CEF-796C-4183-8258-F9DFE6388002}" srcOrd="5" destOrd="0" parTransId="{5BF256BB-157E-4118-91ED-B1956D8F17F9}" sibTransId="{F9652F96-D7AA-49D5-AA78-B23A14697AC8}"/>
    <dgm:cxn modelId="{B65CE564-C9E7-4DBE-BDE5-AF0040B7FD07}" srcId="{2EB7A5A3-88D8-4225-90F8-0CBF52BEDCCE}" destId="{08BC0C4E-9191-445E-A0B5-8B16C0999844}" srcOrd="1" destOrd="0" parTransId="{4746DAFB-AA04-44C1-B377-B60E39C19922}" sibTransId="{9597A760-65EB-4FFE-9932-C0A3D0DEAC2B}"/>
    <dgm:cxn modelId="{EF273E8A-4F55-48A1-ACD1-3CE302D14179}" type="presOf" srcId="{6E008CEF-796C-4183-8258-F9DFE6388002}" destId="{DBC42F06-893E-4A69-8303-BC18A19499B0}" srcOrd="0" destOrd="0" presId="urn:microsoft.com/office/officeart/2005/8/layout/chevron1"/>
    <dgm:cxn modelId="{E6E520C8-CF37-4413-B120-596D344B054F}" type="presParOf" srcId="{4C5FF3AC-D32B-4790-8CBB-F061240F241B}" destId="{2913E8C5-9023-4BD3-9A3C-F7E1D37BCDC3}" srcOrd="0" destOrd="0" presId="urn:microsoft.com/office/officeart/2005/8/layout/chevron1"/>
    <dgm:cxn modelId="{D3DA8B37-5176-4287-848F-410EA0FF49DD}" type="presParOf" srcId="{4C5FF3AC-D32B-4790-8CBB-F061240F241B}" destId="{AE3027F5-FA5E-4E66-84DB-FAAB40461692}" srcOrd="1" destOrd="0" presId="urn:microsoft.com/office/officeart/2005/8/layout/chevron1"/>
    <dgm:cxn modelId="{4B3E94BB-CB6C-4D3C-B9D3-EFB159CD2943}" type="presParOf" srcId="{4C5FF3AC-D32B-4790-8CBB-F061240F241B}" destId="{BC902C47-6528-4A22-A3AA-E3062789E396}" srcOrd="2" destOrd="0" presId="urn:microsoft.com/office/officeart/2005/8/layout/chevron1"/>
    <dgm:cxn modelId="{BDB59267-C8FB-48D3-8709-328AD8E75220}" type="presParOf" srcId="{4C5FF3AC-D32B-4790-8CBB-F061240F241B}" destId="{039E24FE-B02F-4B04-826F-FBD3C86EE7F8}" srcOrd="3" destOrd="0" presId="urn:microsoft.com/office/officeart/2005/8/layout/chevron1"/>
    <dgm:cxn modelId="{91E51420-C8EC-49D5-98D9-03F5975497E8}" type="presParOf" srcId="{4C5FF3AC-D32B-4790-8CBB-F061240F241B}" destId="{96854C6F-DB84-4533-A8E0-68991092252B}" srcOrd="4" destOrd="0" presId="urn:microsoft.com/office/officeart/2005/8/layout/chevron1"/>
    <dgm:cxn modelId="{86A546C7-99FF-4031-95FA-8997FB8C353C}" type="presParOf" srcId="{4C5FF3AC-D32B-4790-8CBB-F061240F241B}" destId="{0FEDC5B3-11E8-41B2-A1E3-0E5EF73249A1}" srcOrd="5" destOrd="0" presId="urn:microsoft.com/office/officeart/2005/8/layout/chevron1"/>
    <dgm:cxn modelId="{47D8C8DB-42F7-4FDD-8A77-1C5E40D0E751}" type="presParOf" srcId="{4C5FF3AC-D32B-4790-8CBB-F061240F241B}" destId="{7CAB6769-0AA0-4D70-8891-E51DE41C1AA1}" srcOrd="6" destOrd="0" presId="urn:microsoft.com/office/officeart/2005/8/layout/chevron1"/>
    <dgm:cxn modelId="{6D12A1DC-E85C-4BFE-A219-227B3300D98E}" type="presParOf" srcId="{4C5FF3AC-D32B-4790-8CBB-F061240F241B}" destId="{086C424C-024B-4ECD-9F1D-873507A4B64E}" srcOrd="7" destOrd="0" presId="urn:microsoft.com/office/officeart/2005/8/layout/chevron1"/>
    <dgm:cxn modelId="{E5225DE5-F7B7-4ACE-9E68-9D37135492B3}" type="presParOf" srcId="{4C5FF3AC-D32B-4790-8CBB-F061240F241B}" destId="{6A7E4F22-72F7-4183-802C-AD05042B1B0A}" srcOrd="8" destOrd="0" presId="urn:microsoft.com/office/officeart/2005/8/layout/chevron1"/>
    <dgm:cxn modelId="{4A88C0C7-F7A3-4169-8AD5-1D368AA85091}" type="presParOf" srcId="{4C5FF3AC-D32B-4790-8CBB-F061240F241B}" destId="{B6516C03-0906-49F7-BCF8-869ED8A77865}" srcOrd="9" destOrd="0" presId="urn:microsoft.com/office/officeart/2005/8/layout/chevron1"/>
    <dgm:cxn modelId="{51796DF6-BDA7-4E03-9C74-1AB895A95CD3}" type="presParOf" srcId="{4C5FF3AC-D32B-4790-8CBB-F061240F241B}" destId="{DBC42F06-893E-4A69-8303-BC18A19499B0}" srcOrd="10" destOrd="0" presId="urn:microsoft.com/office/officeart/2005/8/layout/chevron1"/>
    <dgm:cxn modelId="{1C2D9B24-9A4B-4715-B573-9934C704B7F6}" type="presParOf" srcId="{4C5FF3AC-D32B-4790-8CBB-F061240F241B}" destId="{355F5B5F-858C-4115-8142-C9317232A6A8}" srcOrd="11" destOrd="0" presId="urn:microsoft.com/office/officeart/2005/8/layout/chevron1"/>
    <dgm:cxn modelId="{224B7B97-E5FE-456A-8705-9E3F92D5394C}" type="presParOf" srcId="{4C5FF3AC-D32B-4790-8CBB-F061240F241B}" destId="{2C1B6677-ED1A-459E-A758-B4C349E45BA6}" srcOrd="12" destOrd="0" presId="urn:microsoft.com/office/officeart/2005/8/layout/chevro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C71ED5-E239-45AA-A9C6-A3DAD8B3C181}" type="doc">
      <dgm:prSet loTypeId="urn:microsoft.com/office/officeart/2005/8/layout/cycle2" loCatId="cycle" qsTypeId="urn:microsoft.com/office/officeart/2005/8/quickstyle/simple1#10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BB1EDE06-EB10-45D3-BD19-12114881D1A8}">
      <dgm:prSet phldrT="[Text]"/>
      <dgm:spPr/>
      <dgm:t>
        <a:bodyPr/>
        <a:lstStyle/>
        <a:p>
          <a:r>
            <a:rPr lang="en-US" dirty="0" smtClean="0"/>
            <a:t>Vision</a:t>
          </a:r>
          <a:endParaRPr lang="en-US" dirty="0"/>
        </a:p>
      </dgm:t>
    </dgm:pt>
    <dgm:pt modelId="{71250991-4219-45F8-A82E-77B504F71385}" type="parTrans" cxnId="{A99FCDCA-CEAE-409A-A4A9-4D11ECE440C1}">
      <dgm:prSet/>
      <dgm:spPr/>
      <dgm:t>
        <a:bodyPr/>
        <a:lstStyle/>
        <a:p>
          <a:endParaRPr lang="en-US"/>
        </a:p>
      </dgm:t>
    </dgm:pt>
    <dgm:pt modelId="{FD801DC8-A061-4D92-B1DE-CB6496E999B5}" type="sibTrans" cxnId="{A99FCDCA-CEAE-409A-A4A9-4D11ECE440C1}">
      <dgm:prSet/>
      <dgm:spPr/>
      <dgm:t>
        <a:bodyPr/>
        <a:lstStyle/>
        <a:p>
          <a:endParaRPr lang="en-US"/>
        </a:p>
      </dgm:t>
    </dgm:pt>
    <dgm:pt modelId="{B2C16240-C106-47B1-8124-92BA84F62B26}" type="pres">
      <dgm:prSet presAssocID="{4AC71ED5-E239-45AA-A9C6-A3DAD8B3C18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1A411E-C265-4E90-888B-BAFEEA0BF436}" type="pres">
      <dgm:prSet presAssocID="{BB1EDE06-EB10-45D3-BD19-12114881D1A8}" presName="node" presStyleLbl="node1" presStyleIdx="0" presStyleCnt="1" custScaleX="30031" custScaleY="30012" custRadScaleRad="117519" custRadScaleInc="20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FDEBA5-3804-4BBE-AEE6-A7712A0D8E25}" type="presOf" srcId="{BB1EDE06-EB10-45D3-BD19-12114881D1A8}" destId="{321A411E-C265-4E90-888B-BAFEEA0BF436}" srcOrd="0" destOrd="0" presId="urn:microsoft.com/office/officeart/2005/8/layout/cycle2"/>
    <dgm:cxn modelId="{A99FCDCA-CEAE-409A-A4A9-4D11ECE440C1}" srcId="{4AC71ED5-E239-45AA-A9C6-A3DAD8B3C181}" destId="{BB1EDE06-EB10-45D3-BD19-12114881D1A8}" srcOrd="0" destOrd="0" parTransId="{71250991-4219-45F8-A82E-77B504F71385}" sibTransId="{FD801DC8-A061-4D92-B1DE-CB6496E999B5}"/>
    <dgm:cxn modelId="{B00D9417-3DB7-4EA7-B0DF-984A1262FDDC}" type="presOf" srcId="{4AC71ED5-E239-45AA-A9C6-A3DAD8B3C181}" destId="{B2C16240-C106-47B1-8124-92BA84F62B26}" srcOrd="0" destOrd="0" presId="urn:microsoft.com/office/officeart/2005/8/layout/cycle2"/>
    <dgm:cxn modelId="{E74CBB7E-8FF7-4B6A-9E74-DC6B70E54076}" type="presParOf" srcId="{B2C16240-C106-47B1-8124-92BA84F62B26}" destId="{321A411E-C265-4E90-888B-BAFEEA0BF436}" srcOrd="0" destOrd="0" presId="urn:microsoft.com/office/officeart/2005/8/layout/cycle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697831-D5F7-49F2-8C42-04988EF8AD5A}" type="doc">
      <dgm:prSet loTypeId="urn:microsoft.com/office/officeart/2005/8/layout/cycle2" loCatId="cycle" qsTypeId="urn:microsoft.com/office/officeart/2005/8/quickstyle/simple1#9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C725BD2F-CF9D-4C56-88A3-1F78BBD8D8D7}">
      <dgm:prSet phldrT="[Text]"/>
      <dgm:spPr/>
      <dgm:t>
        <a:bodyPr/>
        <a:lstStyle/>
        <a:p>
          <a:r>
            <a:rPr lang="en-US" b="1" dirty="0" smtClean="0"/>
            <a:t>Step 1:</a:t>
          </a:r>
          <a:r>
            <a:rPr lang="en-US" dirty="0" smtClean="0"/>
            <a:t> Model</a:t>
          </a:r>
          <a:endParaRPr lang="en-US" dirty="0"/>
        </a:p>
      </dgm:t>
    </dgm:pt>
    <dgm:pt modelId="{D9D19C67-DC66-4C01-B234-BD5046C075E1}" type="parTrans" cxnId="{3AFB9538-CCC1-4991-BC05-627B1B6AFEBC}">
      <dgm:prSet/>
      <dgm:spPr/>
      <dgm:t>
        <a:bodyPr/>
        <a:lstStyle/>
        <a:p>
          <a:endParaRPr lang="en-US"/>
        </a:p>
      </dgm:t>
    </dgm:pt>
    <dgm:pt modelId="{EAF73F0E-B51A-4346-91B9-027B334DAD07}" type="sibTrans" cxnId="{3AFB9538-CCC1-4991-BC05-627B1B6AFEBC}">
      <dgm:prSet/>
      <dgm:spPr/>
      <dgm:t>
        <a:bodyPr/>
        <a:lstStyle/>
        <a:p>
          <a:endParaRPr lang="en-US" dirty="0"/>
        </a:p>
      </dgm:t>
    </dgm:pt>
    <dgm:pt modelId="{96EBA03E-4E20-4982-9FB9-87E981E666FF}">
      <dgm:prSet phldrT="[Text]"/>
      <dgm:spPr/>
      <dgm:t>
        <a:bodyPr/>
        <a:lstStyle/>
        <a:p>
          <a:r>
            <a:rPr lang="en-US" b="1" dirty="0" smtClean="0"/>
            <a:t>Step 2: </a:t>
          </a:r>
          <a:r>
            <a:rPr lang="en-US" b="0" dirty="0" smtClean="0"/>
            <a:t>Enumerate Threats</a:t>
          </a:r>
          <a:endParaRPr lang="en-US" b="0" dirty="0"/>
        </a:p>
      </dgm:t>
    </dgm:pt>
    <dgm:pt modelId="{44229323-64A4-47A4-B16B-2DC05A879436}" type="parTrans" cxnId="{54CA99F8-04CE-41DB-A406-6B859BA77AD6}">
      <dgm:prSet/>
      <dgm:spPr/>
      <dgm:t>
        <a:bodyPr/>
        <a:lstStyle/>
        <a:p>
          <a:endParaRPr lang="en-US"/>
        </a:p>
      </dgm:t>
    </dgm:pt>
    <dgm:pt modelId="{DC2AAA64-00B0-4CB4-BF7F-E347506C85BD}" type="sibTrans" cxnId="{54CA99F8-04CE-41DB-A406-6B859BA77AD6}">
      <dgm:prSet/>
      <dgm:spPr/>
      <dgm:t>
        <a:bodyPr/>
        <a:lstStyle/>
        <a:p>
          <a:endParaRPr lang="en-US" dirty="0"/>
        </a:p>
      </dgm:t>
    </dgm:pt>
    <dgm:pt modelId="{98F00630-4E63-441E-9714-F39296A305DD}">
      <dgm:prSet phldrT="[Text]"/>
      <dgm:spPr/>
      <dgm:t>
        <a:bodyPr/>
        <a:lstStyle/>
        <a:p>
          <a:r>
            <a:rPr lang="en-US" b="1" dirty="0" smtClean="0"/>
            <a:t>Step 3:</a:t>
          </a:r>
          <a:r>
            <a:rPr lang="en-US" dirty="0" smtClean="0"/>
            <a:t> Mitigate</a:t>
          </a:r>
          <a:endParaRPr lang="en-US" dirty="0"/>
        </a:p>
      </dgm:t>
    </dgm:pt>
    <dgm:pt modelId="{CDD5E12B-4F0B-48F2-95F9-92D611B345B6}" type="parTrans" cxnId="{C580372A-46B7-425D-9B2C-5D7F9D0A6C28}">
      <dgm:prSet/>
      <dgm:spPr/>
      <dgm:t>
        <a:bodyPr/>
        <a:lstStyle/>
        <a:p>
          <a:endParaRPr lang="en-US"/>
        </a:p>
      </dgm:t>
    </dgm:pt>
    <dgm:pt modelId="{11035797-F6E7-4BDC-8C9B-43A1353C4268}" type="sibTrans" cxnId="{C580372A-46B7-425D-9B2C-5D7F9D0A6C28}">
      <dgm:prSet/>
      <dgm:spPr/>
      <dgm:t>
        <a:bodyPr/>
        <a:lstStyle/>
        <a:p>
          <a:endParaRPr lang="en-US" dirty="0"/>
        </a:p>
      </dgm:t>
    </dgm:pt>
    <dgm:pt modelId="{5A919D3A-E554-47D9-8B42-D7026ED677DE}">
      <dgm:prSet phldrT="[Text]"/>
      <dgm:spPr/>
      <dgm:t>
        <a:bodyPr/>
        <a:lstStyle/>
        <a:p>
          <a:r>
            <a:rPr lang="en-US" b="1" dirty="0" smtClean="0"/>
            <a:t>Step 4:</a:t>
          </a:r>
          <a:r>
            <a:rPr lang="en-US" dirty="0" smtClean="0"/>
            <a:t> Validate</a:t>
          </a:r>
          <a:endParaRPr lang="en-US" dirty="0"/>
        </a:p>
      </dgm:t>
    </dgm:pt>
    <dgm:pt modelId="{B41B0BA8-BE86-4E69-800E-9498D4343922}" type="parTrans" cxnId="{E1712E58-ADD4-41DC-9179-F126E36CCF35}">
      <dgm:prSet/>
      <dgm:spPr/>
      <dgm:t>
        <a:bodyPr/>
        <a:lstStyle/>
        <a:p>
          <a:endParaRPr lang="en-US"/>
        </a:p>
      </dgm:t>
    </dgm:pt>
    <dgm:pt modelId="{B0D356AE-895A-4143-8A93-9F7B7293B3E2}" type="sibTrans" cxnId="{E1712E58-ADD4-41DC-9179-F126E36CCF35}">
      <dgm:prSet/>
      <dgm:spPr/>
      <dgm:t>
        <a:bodyPr/>
        <a:lstStyle/>
        <a:p>
          <a:endParaRPr lang="en-US" dirty="0"/>
        </a:p>
      </dgm:t>
    </dgm:pt>
    <dgm:pt modelId="{02273CC6-79C1-474B-A3A6-7C306DDAD36B}" type="pres">
      <dgm:prSet presAssocID="{31697831-D5F7-49F2-8C42-04988EF8AD5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977434-2552-409B-B19F-401A9B89E080}" type="pres">
      <dgm:prSet presAssocID="{C725BD2F-CF9D-4C56-88A3-1F78BBD8D8D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AB6DB3-5737-4AFB-B056-35F5B2678B09}" type="pres">
      <dgm:prSet presAssocID="{EAF73F0E-B51A-4346-91B9-027B334DAD07}" presName="sibTrans" presStyleLbl="sibTrans2D1" presStyleIdx="0" presStyleCnt="4"/>
      <dgm:spPr/>
      <dgm:t>
        <a:bodyPr/>
        <a:lstStyle/>
        <a:p>
          <a:endParaRPr lang="en-US"/>
        </a:p>
      </dgm:t>
    </dgm:pt>
    <dgm:pt modelId="{1BADE876-8F08-479D-BE24-89FDE2413977}" type="pres">
      <dgm:prSet presAssocID="{EAF73F0E-B51A-4346-91B9-027B334DAD07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0E6BC78E-AADE-437C-9C3C-EFFD9E0F7A1D}" type="pres">
      <dgm:prSet presAssocID="{96EBA03E-4E20-4982-9FB9-87E981E666F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FCF8DC-64B1-4658-9205-58270DCA8197}" type="pres">
      <dgm:prSet presAssocID="{DC2AAA64-00B0-4CB4-BF7F-E347506C85BD}" presName="sibTrans" presStyleLbl="sibTrans2D1" presStyleIdx="1" presStyleCnt="4"/>
      <dgm:spPr/>
      <dgm:t>
        <a:bodyPr/>
        <a:lstStyle/>
        <a:p>
          <a:endParaRPr lang="en-US"/>
        </a:p>
      </dgm:t>
    </dgm:pt>
    <dgm:pt modelId="{EF740045-A2DA-423D-AC59-3644933E1504}" type="pres">
      <dgm:prSet presAssocID="{DC2AAA64-00B0-4CB4-BF7F-E347506C85B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C766F436-7D29-4461-AFD4-8D39ABDDFF83}" type="pres">
      <dgm:prSet presAssocID="{98F00630-4E63-441E-9714-F39296A305D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B242C2-7609-40BD-995C-3B19149CAA08}" type="pres">
      <dgm:prSet presAssocID="{11035797-F6E7-4BDC-8C9B-43A1353C4268}" presName="sibTrans" presStyleLbl="sibTrans2D1" presStyleIdx="2" presStyleCnt="4"/>
      <dgm:spPr/>
      <dgm:t>
        <a:bodyPr/>
        <a:lstStyle/>
        <a:p>
          <a:endParaRPr lang="en-US"/>
        </a:p>
      </dgm:t>
    </dgm:pt>
    <dgm:pt modelId="{64FB6350-87FB-4458-81B2-0AD02AC11CE9}" type="pres">
      <dgm:prSet presAssocID="{11035797-F6E7-4BDC-8C9B-43A1353C4268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3B4F66D2-3031-4E61-AA32-819CC087D9F9}" type="pres">
      <dgm:prSet presAssocID="{5A919D3A-E554-47D9-8B42-D7026ED677D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C630D7-A3CB-4460-8A18-A21EEF4CB86E}" type="pres">
      <dgm:prSet presAssocID="{B0D356AE-895A-4143-8A93-9F7B7293B3E2}" presName="sibTrans" presStyleLbl="sibTrans2D1" presStyleIdx="3" presStyleCnt="4"/>
      <dgm:spPr/>
      <dgm:t>
        <a:bodyPr/>
        <a:lstStyle/>
        <a:p>
          <a:endParaRPr lang="en-US"/>
        </a:p>
      </dgm:t>
    </dgm:pt>
    <dgm:pt modelId="{AFA084B8-9E0C-4933-B614-E347C5463820}" type="pres">
      <dgm:prSet presAssocID="{B0D356AE-895A-4143-8A93-9F7B7293B3E2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CE8FE621-DD23-410F-9086-DDC9512E6268}" type="presOf" srcId="{EAF73F0E-B51A-4346-91B9-027B334DAD07}" destId="{1BADE876-8F08-479D-BE24-89FDE2413977}" srcOrd="1" destOrd="0" presId="urn:microsoft.com/office/officeart/2005/8/layout/cycle2"/>
    <dgm:cxn modelId="{C42ACDAB-9D3E-4E02-AD3D-1E75FC82791D}" type="presOf" srcId="{11035797-F6E7-4BDC-8C9B-43A1353C4268}" destId="{B9B242C2-7609-40BD-995C-3B19149CAA08}" srcOrd="0" destOrd="0" presId="urn:microsoft.com/office/officeart/2005/8/layout/cycle2"/>
    <dgm:cxn modelId="{D44495D6-9861-4C80-BD99-CFA760BA177E}" type="presOf" srcId="{11035797-F6E7-4BDC-8C9B-43A1353C4268}" destId="{64FB6350-87FB-4458-81B2-0AD02AC11CE9}" srcOrd="1" destOrd="0" presId="urn:microsoft.com/office/officeart/2005/8/layout/cycle2"/>
    <dgm:cxn modelId="{D84601A0-1BD0-4C10-81BF-3A22EC99718B}" type="presOf" srcId="{DC2AAA64-00B0-4CB4-BF7F-E347506C85BD}" destId="{48FCF8DC-64B1-4658-9205-58270DCA8197}" srcOrd="0" destOrd="0" presId="urn:microsoft.com/office/officeart/2005/8/layout/cycle2"/>
    <dgm:cxn modelId="{CC30F35C-9453-4CF8-BFCC-18FF67A0D53B}" type="presOf" srcId="{98F00630-4E63-441E-9714-F39296A305DD}" destId="{C766F436-7D29-4461-AFD4-8D39ABDDFF83}" srcOrd="0" destOrd="0" presId="urn:microsoft.com/office/officeart/2005/8/layout/cycle2"/>
    <dgm:cxn modelId="{40A11899-BC80-434C-A280-0C219E39C85D}" type="presOf" srcId="{EAF73F0E-B51A-4346-91B9-027B334DAD07}" destId="{B9AB6DB3-5737-4AFB-B056-35F5B2678B09}" srcOrd="0" destOrd="0" presId="urn:microsoft.com/office/officeart/2005/8/layout/cycle2"/>
    <dgm:cxn modelId="{1A0FBC1E-C210-4E49-BBA5-64F67D742675}" type="presOf" srcId="{C725BD2F-CF9D-4C56-88A3-1F78BBD8D8D7}" destId="{C1977434-2552-409B-B19F-401A9B89E080}" srcOrd="0" destOrd="0" presId="urn:microsoft.com/office/officeart/2005/8/layout/cycle2"/>
    <dgm:cxn modelId="{68A0206E-FA5A-436A-B597-F9857BD87BCA}" type="presOf" srcId="{31697831-D5F7-49F2-8C42-04988EF8AD5A}" destId="{02273CC6-79C1-474B-A3A6-7C306DDAD36B}" srcOrd="0" destOrd="0" presId="urn:microsoft.com/office/officeart/2005/8/layout/cycle2"/>
    <dgm:cxn modelId="{E39057B8-7142-438A-926B-514B17791D1B}" type="presOf" srcId="{DC2AAA64-00B0-4CB4-BF7F-E347506C85BD}" destId="{EF740045-A2DA-423D-AC59-3644933E1504}" srcOrd="1" destOrd="0" presId="urn:microsoft.com/office/officeart/2005/8/layout/cycle2"/>
    <dgm:cxn modelId="{C580372A-46B7-425D-9B2C-5D7F9D0A6C28}" srcId="{31697831-D5F7-49F2-8C42-04988EF8AD5A}" destId="{98F00630-4E63-441E-9714-F39296A305DD}" srcOrd="2" destOrd="0" parTransId="{CDD5E12B-4F0B-48F2-95F9-92D611B345B6}" sibTransId="{11035797-F6E7-4BDC-8C9B-43A1353C4268}"/>
    <dgm:cxn modelId="{3AFB9538-CCC1-4991-BC05-627B1B6AFEBC}" srcId="{31697831-D5F7-49F2-8C42-04988EF8AD5A}" destId="{C725BD2F-CF9D-4C56-88A3-1F78BBD8D8D7}" srcOrd="0" destOrd="0" parTransId="{D9D19C67-DC66-4C01-B234-BD5046C075E1}" sibTransId="{EAF73F0E-B51A-4346-91B9-027B334DAD07}"/>
    <dgm:cxn modelId="{3965BA18-4C44-4533-8503-9F61824CDAEA}" type="presOf" srcId="{96EBA03E-4E20-4982-9FB9-87E981E666FF}" destId="{0E6BC78E-AADE-437C-9C3C-EFFD9E0F7A1D}" srcOrd="0" destOrd="0" presId="urn:microsoft.com/office/officeart/2005/8/layout/cycle2"/>
    <dgm:cxn modelId="{B57CBD3F-CB97-41CC-AB98-23D01408EC0A}" type="presOf" srcId="{B0D356AE-895A-4143-8A93-9F7B7293B3E2}" destId="{D2C630D7-A3CB-4460-8A18-A21EEF4CB86E}" srcOrd="0" destOrd="0" presId="urn:microsoft.com/office/officeart/2005/8/layout/cycle2"/>
    <dgm:cxn modelId="{F49BEF5A-F163-4F15-8D83-F8C69D8FCA71}" type="presOf" srcId="{B0D356AE-895A-4143-8A93-9F7B7293B3E2}" destId="{AFA084B8-9E0C-4933-B614-E347C5463820}" srcOrd="1" destOrd="0" presId="urn:microsoft.com/office/officeart/2005/8/layout/cycle2"/>
    <dgm:cxn modelId="{E1712E58-ADD4-41DC-9179-F126E36CCF35}" srcId="{31697831-D5F7-49F2-8C42-04988EF8AD5A}" destId="{5A919D3A-E554-47D9-8B42-D7026ED677DE}" srcOrd="3" destOrd="0" parTransId="{B41B0BA8-BE86-4E69-800E-9498D4343922}" sibTransId="{B0D356AE-895A-4143-8A93-9F7B7293B3E2}"/>
    <dgm:cxn modelId="{8038B580-2FEE-4F82-AC96-F1C96110AE37}" type="presOf" srcId="{5A919D3A-E554-47D9-8B42-D7026ED677DE}" destId="{3B4F66D2-3031-4E61-AA32-819CC087D9F9}" srcOrd="0" destOrd="0" presId="urn:microsoft.com/office/officeart/2005/8/layout/cycle2"/>
    <dgm:cxn modelId="{54CA99F8-04CE-41DB-A406-6B859BA77AD6}" srcId="{31697831-D5F7-49F2-8C42-04988EF8AD5A}" destId="{96EBA03E-4E20-4982-9FB9-87E981E666FF}" srcOrd="1" destOrd="0" parTransId="{44229323-64A4-47A4-B16B-2DC05A879436}" sibTransId="{DC2AAA64-00B0-4CB4-BF7F-E347506C85BD}"/>
    <dgm:cxn modelId="{557FD519-5038-4668-A204-2769ED29A2EE}" type="presParOf" srcId="{02273CC6-79C1-474B-A3A6-7C306DDAD36B}" destId="{C1977434-2552-409B-B19F-401A9B89E080}" srcOrd="0" destOrd="0" presId="urn:microsoft.com/office/officeart/2005/8/layout/cycle2"/>
    <dgm:cxn modelId="{ABE21F93-3320-41A7-89E7-F8756B07DAD2}" type="presParOf" srcId="{02273CC6-79C1-474B-A3A6-7C306DDAD36B}" destId="{B9AB6DB3-5737-4AFB-B056-35F5B2678B09}" srcOrd="1" destOrd="0" presId="urn:microsoft.com/office/officeart/2005/8/layout/cycle2"/>
    <dgm:cxn modelId="{A9703A97-A2DF-49A5-89F4-0B225FA6663A}" type="presParOf" srcId="{B9AB6DB3-5737-4AFB-B056-35F5B2678B09}" destId="{1BADE876-8F08-479D-BE24-89FDE2413977}" srcOrd="0" destOrd="0" presId="urn:microsoft.com/office/officeart/2005/8/layout/cycle2"/>
    <dgm:cxn modelId="{AA3353D8-1DEF-4DDC-847F-A4A6AA83652F}" type="presParOf" srcId="{02273CC6-79C1-474B-A3A6-7C306DDAD36B}" destId="{0E6BC78E-AADE-437C-9C3C-EFFD9E0F7A1D}" srcOrd="2" destOrd="0" presId="urn:microsoft.com/office/officeart/2005/8/layout/cycle2"/>
    <dgm:cxn modelId="{DEEE279A-728F-4723-9850-A437B9BF4587}" type="presParOf" srcId="{02273CC6-79C1-474B-A3A6-7C306DDAD36B}" destId="{48FCF8DC-64B1-4658-9205-58270DCA8197}" srcOrd="3" destOrd="0" presId="urn:microsoft.com/office/officeart/2005/8/layout/cycle2"/>
    <dgm:cxn modelId="{51A076FC-FD6F-4DF0-BB76-D7CAAB232822}" type="presParOf" srcId="{48FCF8DC-64B1-4658-9205-58270DCA8197}" destId="{EF740045-A2DA-423D-AC59-3644933E1504}" srcOrd="0" destOrd="0" presId="urn:microsoft.com/office/officeart/2005/8/layout/cycle2"/>
    <dgm:cxn modelId="{51440B80-5ECB-4280-9E36-417CEDEE5C43}" type="presParOf" srcId="{02273CC6-79C1-474B-A3A6-7C306DDAD36B}" destId="{C766F436-7D29-4461-AFD4-8D39ABDDFF83}" srcOrd="4" destOrd="0" presId="urn:microsoft.com/office/officeart/2005/8/layout/cycle2"/>
    <dgm:cxn modelId="{B17BAB4B-FAE8-434F-9185-AD5FAACAD662}" type="presParOf" srcId="{02273CC6-79C1-474B-A3A6-7C306DDAD36B}" destId="{B9B242C2-7609-40BD-995C-3B19149CAA08}" srcOrd="5" destOrd="0" presId="urn:microsoft.com/office/officeart/2005/8/layout/cycle2"/>
    <dgm:cxn modelId="{23307259-B5FD-4F95-ACB9-905C6F3917DD}" type="presParOf" srcId="{B9B242C2-7609-40BD-995C-3B19149CAA08}" destId="{64FB6350-87FB-4458-81B2-0AD02AC11CE9}" srcOrd="0" destOrd="0" presId="urn:microsoft.com/office/officeart/2005/8/layout/cycle2"/>
    <dgm:cxn modelId="{139EA698-BE69-42C6-AB4E-755B90EB1EB6}" type="presParOf" srcId="{02273CC6-79C1-474B-A3A6-7C306DDAD36B}" destId="{3B4F66D2-3031-4E61-AA32-819CC087D9F9}" srcOrd="6" destOrd="0" presId="urn:microsoft.com/office/officeart/2005/8/layout/cycle2"/>
    <dgm:cxn modelId="{C0893CFB-1F4A-46B6-B057-78F547A72058}" type="presParOf" srcId="{02273CC6-79C1-474B-A3A6-7C306DDAD36B}" destId="{D2C630D7-A3CB-4460-8A18-A21EEF4CB86E}" srcOrd="7" destOrd="0" presId="urn:microsoft.com/office/officeart/2005/8/layout/cycle2"/>
    <dgm:cxn modelId="{B4504B8F-EB77-46E4-AD6D-44ECDDC165C0}" type="presParOf" srcId="{D2C630D7-A3CB-4460-8A18-A21EEF4CB86E}" destId="{AFA084B8-9E0C-4933-B614-E347C5463820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E16E7-BE41-4231-AA3C-9419DD0910CD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969A1-2576-4982-8020-AE1516698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136725-9BF5-439F-A9AA-CF00CC4B621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019AB5-A611-41EB-84DA-3B829D862E4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8E47F0-817D-4527-B0F5-1294ECC6928E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019762-4AB6-4415-ADBA-A9C734700F82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121847-826C-4CD3-B312-BAD395A4B67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370EFE-B4A2-4106-8B16-AA66AA71BD2C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80DFE9-990D-475A-BE6A-099709E36653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7C1349-6C98-4725-B71F-FA8050B94C2C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3511A6-0EB3-4D86-A68A-63EE72AEAF53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CA1661-05D6-4752-908F-E3BD0A89F23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D13C73-DFE8-46C5-AEC8-A5A79AAB55D5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5E4437-5930-4D4D-AF21-F7E26A607AC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09A68B-9C4F-4387-BA7E-88057B4269C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26F0E3-135A-4685-8756-B4402103BC62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4B302E-F8F6-4B15-9025-7BCB0ABDFFAA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AD8893-D13F-40BD-835E-5E8AA39B014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430978-009D-4BE2-850A-A9973461385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24F1E8-8A94-48CE-AA94-041C795D659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1C4B96-64E2-4CF2-BE86-EACF72D884F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B1C7F-9B7F-4F60-988C-27CBDF3157A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FADB2A-8C03-4479-A684-A0DC63FF20B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3B29314-1155-4532-9EFB-514FDD55D6C4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D33DA4-F350-45A1-A80A-45E4AFA799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324FB1C-2F58-423E-9BFF-6336160B994B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7EF51B-F061-4275-815C-D46ABD6F98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99E8D-4A3E-4C19-88C8-1B8A108C977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4BEC60-A2BE-4F05-8D38-115F0B512B9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FFE344-C365-4723-91E4-A1CB01200BCC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1C8E15-7052-4225-B444-9E8A4293C046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AB6B80-9998-485A-B282-84CFAA02636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6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65496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8744"/>
            <a:ext cx="8229600" cy="4602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77CCD-C288-40F3-837E-F276AE63157A}" type="datetimeFigureOut">
              <a:rPr lang="en-US" smtClean="0"/>
              <a:pPr/>
              <a:t>6/24/2009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2FD2C-CBFC-47A7-B58C-AC4139D136F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040" y="0"/>
            <a:ext cx="9144000" cy="849446"/>
            <a:chOff x="5040" y="0"/>
            <a:chExt cx="9144000" cy="849446"/>
          </a:xfrm>
        </p:grpSpPr>
        <p:pic>
          <p:nvPicPr>
            <p:cNvPr id="11" name="Picture 10" descr="Bottom Mosaic - Green.jpg"/>
            <p:cNvPicPr preferRelativeResize="0"/>
            <p:nvPr userDrawn="1"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5040" y="8198"/>
              <a:ext cx="9144000" cy="841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Icon (256x)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193024" y="0"/>
              <a:ext cx="874776" cy="8382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ve.mitre.org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learning/en/us/books/8753.aspx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security/dd206731.asp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learning/en/us/books/8753.aspx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9" Type="http://schemas.openxmlformats.org/officeDocument/2006/relationships/image" Target="../media/image43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34" Type="http://schemas.openxmlformats.org/officeDocument/2006/relationships/image" Target="../media/image38.png"/><Relationship Id="rId42" Type="http://schemas.openxmlformats.org/officeDocument/2006/relationships/hyperlink" Target="http://www.microsoft.com/sdl" TargetMode="External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33" Type="http://schemas.openxmlformats.org/officeDocument/2006/relationships/image" Target="../media/image37.png"/><Relationship Id="rId38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29" Type="http://schemas.openxmlformats.org/officeDocument/2006/relationships/image" Target="../media/image33.png"/><Relationship Id="rId41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png"/><Relationship Id="rId32" Type="http://schemas.openxmlformats.org/officeDocument/2006/relationships/image" Target="../media/image36.png"/><Relationship Id="rId37" Type="http://schemas.openxmlformats.org/officeDocument/2006/relationships/image" Target="../media/image41.png"/><Relationship Id="rId40" Type="http://schemas.openxmlformats.org/officeDocument/2006/relationships/hyperlink" Target="http://www.microsoft.com/mspress/books/8753.aspx" TargetMode="External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openxmlformats.org/officeDocument/2006/relationships/image" Target="../media/image32.png"/><Relationship Id="rId36" Type="http://schemas.openxmlformats.org/officeDocument/2006/relationships/image" Target="../media/image40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31" Type="http://schemas.openxmlformats.org/officeDocument/2006/relationships/image" Target="../media/image3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Relationship Id="rId30" Type="http://schemas.openxmlformats.org/officeDocument/2006/relationships/image" Target="../media/image34.png"/><Relationship Id="rId35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mspress/books/5957.aspx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hyperlink" Target="http://www.microsoft.com/mspress/books/10723.aspx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security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sdl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blogs.msdn.com/michael_howard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mspress/books/8485.aspx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hyperlink" Target="http://www.microsoft.com/mspress/books/%09%09%09%09%09%09%09%09%09%09/mspress/books/8485.aspx%09%09%09%09%09%09%09%09%09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bg1"/>
                </a:solidFill>
              </a:rPr>
              <a:t>Important Note Regarding This Microsoft PowerPoint Presentation </a:t>
            </a:r>
          </a:p>
          <a:p>
            <a:pPr algn="ctr" eaLnBrk="1" hangingPunct="1">
              <a:buFont typeface="Arial" charset="0"/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* Do not include this slide in your presentation *</a:t>
            </a:r>
          </a:p>
          <a:p>
            <a:pPr eaLnBrk="1" hangingPunct="1">
              <a:buFont typeface="Arial" charset="0"/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This slide deck has been intentionally provided with very limited graphics and formatting to simplify content integration into your own preferred PowerPoint themes and styles.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DE3E34-F735-4815-AEB6-D9815302D7B7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/>
              <a:t>Top Microsoft SDL Threat Modeling </a:t>
            </a:r>
            <a:br>
              <a:rPr lang="en-US" sz="4000" b="1" smtClean="0"/>
            </a:br>
            <a:r>
              <a:rPr lang="en-US" sz="4000" b="1" smtClean="0"/>
              <a:t>Advantages and 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5447"/>
            <a:ext cx="3962400" cy="5011737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b="1" dirty="0" smtClean="0"/>
              <a:t>Advantages</a:t>
            </a:r>
          </a:p>
          <a:p>
            <a:r>
              <a:rPr lang="en-US" sz="2400" dirty="0" smtClean="0"/>
              <a:t>Can be used to find threats to a system early in the development process</a:t>
            </a:r>
          </a:p>
          <a:p>
            <a:r>
              <a:rPr lang="en-US" sz="2400" dirty="0" smtClean="0"/>
              <a:t>Can be used by both security experts and non-security experts</a:t>
            </a:r>
          </a:p>
          <a:p>
            <a:r>
              <a:rPr lang="en-US" sz="2400" dirty="0" smtClean="0"/>
              <a:t>Can be used to guide other security assessment activities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5BD2D-AA6D-4F35-BC77-B17C5095C0C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724400" y="1969095"/>
            <a:ext cx="3962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sz="3200" b="1" dirty="0">
                <a:latin typeface="Calibri" pitchFamily="34" charset="0"/>
              </a:rPr>
              <a:t>Disadvantages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>
                <a:latin typeface="Calibri" pitchFamily="34" charset="0"/>
              </a:rPr>
              <a:t>Upfront costs (training, software, and setup)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/>
        </p:nvGraphicFramePr>
        <p:xfrm>
          <a:off x="990600" y="1752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The Microsoft SDL </a:t>
            </a:r>
            <a:br>
              <a:rPr lang="en-US" b="1" smtClean="0"/>
            </a:br>
            <a:r>
              <a:rPr lang="en-US" b="1" smtClean="0"/>
              <a:t>Threat Modeling Process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C61609-AA56-4946-9B4C-3660AEEB5C5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2971800" y="2946400"/>
            <a:ext cx="3048000" cy="2743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Product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Development</a:t>
            </a:r>
          </a:p>
        </p:txBody>
      </p:sp>
      <p:sp>
        <p:nvSpPr>
          <p:cNvPr id="12" name="Right Arrow 11"/>
          <p:cNvSpPr/>
          <p:nvPr/>
        </p:nvSpPr>
        <p:spPr>
          <a:xfrm rot="1260948">
            <a:off x="3124200" y="2482850"/>
            <a:ext cx="457200" cy="3810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1447800" y="2260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9" grpId="0" animBg="1"/>
      <p:bldP spid="12" grpId="0" animBg="1"/>
      <p:bldGraphic spid="10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Step 1: Diagramming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16257" y="3010468"/>
            <a:ext cx="8229600" cy="3306763"/>
          </a:xfrm>
        </p:spPr>
        <p:txBody>
          <a:bodyPr/>
          <a:lstStyle/>
          <a:p>
            <a:r>
              <a:rPr lang="en-US" dirty="0" smtClean="0"/>
              <a:t>Data flow diagrams (DFDs)</a:t>
            </a:r>
          </a:p>
          <a:p>
            <a:pPr lvl="1"/>
            <a:r>
              <a:rPr lang="en-US" dirty="0" smtClean="0"/>
              <a:t>Widely used and easily understood graphical representation</a:t>
            </a:r>
          </a:p>
          <a:p>
            <a:pPr lvl="1"/>
            <a:r>
              <a:rPr lang="en-US" dirty="0" smtClean="0"/>
              <a:t>Most attacks based on data flowing through an application or system</a:t>
            </a:r>
          </a:p>
          <a:p>
            <a:r>
              <a:rPr lang="en-US" dirty="0" smtClean="0"/>
              <a:t>Trust boundaries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2AF178-9593-4C5C-BDFD-CC476FB8CD23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" y="1447799"/>
            <a:ext cx="7996451" cy="14728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chemeClr val="tx1"/>
                </a:solidFill>
              </a:rPr>
              <a:t>Step Objective: </a:t>
            </a:r>
            <a:r>
              <a:rPr lang="en-US" sz="3200" dirty="0">
                <a:solidFill>
                  <a:schemeClr val="tx1"/>
                </a:solidFill>
              </a:rPr>
              <a:t>To model an application design as a data flow diagram to drive threat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/>
              <a:t>Data Flow Diagrams (DFDs)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C77AE5-7AF6-42F0-899E-B74BB9269DF9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graphicFrame>
        <p:nvGraphicFramePr>
          <p:cNvPr id="14373" name="Group 37"/>
          <p:cNvGraphicFramePr>
            <a:graphicFrameLocks noGrp="1"/>
          </p:cNvGraphicFramePr>
          <p:nvPr/>
        </p:nvGraphicFramePr>
        <p:xfrm>
          <a:off x="609600" y="1939120"/>
          <a:ext cx="7848600" cy="4354195"/>
        </p:xfrm>
        <a:graphic>
          <a:graphicData uri="http://schemas.openxmlformats.org/drawingml/2006/table">
            <a:tbl>
              <a:tblPr/>
              <a:tblGrid>
                <a:gridCol w="1676400"/>
                <a:gridCol w="2057400"/>
                <a:gridCol w="4114800"/>
              </a:tblGrid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Represented By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Description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External Entity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Any entity not within the control of the application, such as people and external systems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Process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Code, such as native code executables and .NET assemblies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 Store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 at rest, such as registry keys and databases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 Flow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How data flows between elements, such as function calls and network data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2819400" y="2209800"/>
            <a:ext cx="1066800" cy="457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Arc 18"/>
          <p:cNvSpPr/>
          <p:nvPr/>
        </p:nvSpPr>
        <p:spPr>
          <a:xfrm rot="19075897">
            <a:off x="2432050" y="5251450"/>
            <a:ext cx="1693863" cy="1543050"/>
          </a:xfrm>
          <a:prstGeom prst="arc">
            <a:avLst/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743200" y="4267200"/>
            <a:ext cx="1143000" cy="304800"/>
            <a:chOff x="2743200" y="3962400"/>
            <a:chExt cx="1143000" cy="30480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2743200" y="3962400"/>
              <a:ext cx="1143000" cy="158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743200" y="4265613"/>
              <a:ext cx="1143000" cy="158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Oval 22"/>
          <p:cNvSpPr/>
          <p:nvPr/>
        </p:nvSpPr>
        <p:spPr>
          <a:xfrm>
            <a:off x="2971800" y="3200400"/>
            <a:ext cx="685800" cy="685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Additional Element: </a:t>
            </a:r>
            <a:br>
              <a:rPr lang="en-US" b="1" smtClean="0"/>
            </a:br>
            <a:r>
              <a:rPr lang="en-US" b="1" smtClean="0"/>
              <a:t>Trust Boundaries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5FF548-4CEF-4C04-8A22-33E50D68620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graphicFrame>
        <p:nvGraphicFramePr>
          <p:cNvPr id="15380" name="Group 20"/>
          <p:cNvGraphicFramePr>
            <a:graphicFrameLocks noGrp="1"/>
          </p:cNvGraphicFramePr>
          <p:nvPr/>
        </p:nvGraphicFramePr>
        <p:xfrm>
          <a:off x="685800" y="1752600"/>
          <a:ext cx="7848600" cy="1885315"/>
        </p:xfrm>
        <a:graphic>
          <a:graphicData uri="http://schemas.openxmlformats.org/drawingml/2006/table">
            <a:tbl>
              <a:tblPr/>
              <a:tblGrid>
                <a:gridCol w="1676400"/>
                <a:gridCol w="2057400"/>
                <a:gridCol w="4114800"/>
              </a:tblGrid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Represented By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Description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Trust Boundary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 point within an application where data flows from one privilege level to another, such as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network sockets, external entities and processes with different trust levels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3048000" y="2362200"/>
            <a:ext cx="685800" cy="609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Step 2: Threat Enumeration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3010468"/>
            <a:ext cx="8229600" cy="33067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Experts:</a:t>
            </a:r>
            <a:r>
              <a:rPr lang="en-US" dirty="0" smtClean="0"/>
              <a:t> Brainstorming and other informal methods</a:t>
            </a:r>
          </a:p>
          <a:p>
            <a:r>
              <a:rPr lang="en-US" b="1" dirty="0" smtClean="0"/>
              <a:t>Experts and Non-Experts:</a:t>
            </a:r>
            <a:r>
              <a:rPr lang="en-US" dirty="0" smtClean="0"/>
              <a:t> STRIDE threat types</a:t>
            </a:r>
          </a:p>
          <a:p>
            <a:pPr lvl="1"/>
            <a:r>
              <a:rPr lang="en-US" dirty="0" smtClean="0"/>
              <a:t>Based on Microsoft Security Response Center (MSRC) issues and Common Vulnerability and Exposures (CVE) (see </a:t>
            </a:r>
            <a:r>
              <a:rPr lang="en-US" dirty="0" smtClean="0">
                <a:hlinkClick r:id="rId3"/>
              </a:rPr>
              <a:t>http://cve.mitre.org</a:t>
            </a:r>
            <a:r>
              <a:rPr lang="en-US" dirty="0" smtClean="0"/>
              <a:t> for more information)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4089E0-00E5-4D1C-BD65-DF1F07BBF3B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19752" y="1516038"/>
            <a:ext cx="8023746" cy="1445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chemeClr val="tx1"/>
                </a:solidFill>
              </a:rPr>
              <a:t>Step Objective: </a:t>
            </a:r>
            <a:r>
              <a:rPr lang="en-US" sz="3200" dirty="0">
                <a:solidFill>
                  <a:schemeClr val="tx1"/>
                </a:solidFill>
              </a:rPr>
              <a:t>To identify threats for each data flow diagram element in the threat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STRIDE Threat Types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406EBF-0DD3-4AD0-B44B-7B2A3797B78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</p:nvPr>
        </p:nvGraphicFramePr>
        <p:xfrm>
          <a:off x="685800" y="1447800"/>
          <a:ext cx="7696199" cy="474063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64987"/>
                <a:gridCol w="1964987"/>
                <a:gridCol w="3766225"/>
              </a:tblGrid>
              <a:tr h="4458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Calibri"/>
                          <a:ea typeface="Times New Roman"/>
                          <a:cs typeface="Times New Roman"/>
                        </a:rPr>
                        <a:t>Desired Property</a:t>
                      </a:r>
                      <a:endParaRPr lang="en-US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Calibri"/>
                          <a:ea typeface="Times New Roman"/>
                          <a:cs typeface="Times New Roman"/>
                        </a:rPr>
                        <a:t>Threat</a:t>
                      </a:r>
                      <a:endParaRPr lang="en-US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2000" b="1" dirty="0" smtClean="0">
                          <a:latin typeface="Calibri"/>
                          <a:ea typeface="Times New Roman"/>
                          <a:cs typeface="Times New Roman"/>
                        </a:rPr>
                        <a:t>Definition</a:t>
                      </a:r>
                      <a:endParaRPr lang="en-US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71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Authentication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poofing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Impersonating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something or someone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else</a:t>
                      </a:r>
                      <a:endParaRPr lang="en-US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7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Integrity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ampering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Modifying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code or data without 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authorization</a:t>
                      </a:r>
                      <a:endParaRPr lang="en-US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082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Non-repudiation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epudiation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The ability to claim to have not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erformed some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action against an </a:t>
                      </a: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application</a:t>
                      </a:r>
                      <a:endParaRPr lang="en-US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81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Confidentiality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nformation Disclosure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The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exposure of information to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unauthorized users</a:t>
                      </a:r>
                      <a:endParaRPr lang="en-US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98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Availability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enial of Service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The ability to deny or degrade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a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service to legitimate users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94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Authorization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levation of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Privilege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The ability of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a user to elevate their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privileges with an application without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authorization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914400" y="2590800"/>
            <a:ext cx="71628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3505200"/>
            <a:ext cx="71628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676400"/>
          <a:ext cx="7162800" cy="455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/>
                <a:gridCol w="895350"/>
                <a:gridCol w="895350"/>
                <a:gridCol w="895350"/>
                <a:gridCol w="895350"/>
                <a:gridCol w="895350"/>
                <a:gridCol w="895350"/>
              </a:tblGrid>
              <a:tr h="8991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9916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External entity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9916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Process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9916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Data Store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C00000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99160"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Data Flow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accent1"/>
                          </a:solidFill>
                          <a:sym typeface="Webdings"/>
                        </a:rPr>
                        <a:t></a:t>
                      </a:r>
                      <a:endParaRPr lang="en-US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Identifying STRIDE Threats by Data Flow Diagram Element Type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0A393-2D94-4A87-94D6-364FD022920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6800" y="2667000"/>
            <a:ext cx="990600" cy="381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066800" y="3581400"/>
            <a:ext cx="533400" cy="5334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066800" y="4648200"/>
            <a:ext cx="990600" cy="304800"/>
            <a:chOff x="2743200" y="3962400"/>
            <a:chExt cx="1143000" cy="3048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743200" y="3962400"/>
              <a:ext cx="1143000" cy="158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743200" y="4265613"/>
              <a:ext cx="1143000" cy="158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Arc 10"/>
          <p:cNvSpPr/>
          <p:nvPr/>
        </p:nvSpPr>
        <p:spPr>
          <a:xfrm rot="19075897">
            <a:off x="679450" y="5549900"/>
            <a:ext cx="1693863" cy="1543050"/>
          </a:xfrm>
          <a:prstGeom prst="arc">
            <a:avLst/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Step 3: Mitigation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EEB9A-12DF-4815-AB8D-375A37ECC9D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" y="1447800"/>
            <a:ext cx="8077200" cy="1066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chemeClr val="tx1"/>
                </a:solidFill>
              </a:rPr>
              <a:t>Step Objective: </a:t>
            </a:r>
            <a:r>
              <a:rPr lang="en-US" sz="3200" dirty="0">
                <a:solidFill>
                  <a:schemeClr val="tx1"/>
                </a:solidFill>
              </a:rPr>
              <a:t>To address identified threats to an application design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382963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en-US" dirty="0" smtClean="0"/>
              <a:t>Approaches to threat mitigation (in order of preference):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Redesign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Use standard mitigations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Use unique mitigations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Accept risk in accordance with policies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Examples of Standard Mitigations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9BEFEC-FEDF-4263-9104-3E95A094B33B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graphicFrame>
        <p:nvGraphicFramePr>
          <p:cNvPr id="20511" name="Group 31"/>
          <p:cNvGraphicFramePr>
            <a:graphicFrameLocks noGrp="1"/>
          </p:cNvGraphicFramePr>
          <p:nvPr>
            <p:ph idx="1"/>
          </p:nvPr>
        </p:nvGraphicFramePr>
        <p:xfrm>
          <a:off x="533400" y="1447800"/>
          <a:ext cx="8001000" cy="4138237"/>
        </p:xfrm>
        <a:graphic>
          <a:graphicData uri="http://schemas.openxmlformats.org/drawingml/2006/table">
            <a:tbl>
              <a:tblPr/>
              <a:tblGrid>
                <a:gridCol w="2743200"/>
                <a:gridCol w="5257800"/>
              </a:tblGrid>
              <a:tr h="4005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Threat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Example Standard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Mitigations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Spoofing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IPsec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Digital signatures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Message authentication codes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Hashes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7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Tampering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ACLs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Digital signatures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Message Authentication Codes 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Repudiation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Strong Authentication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Secure logging and auditing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Information Disclosure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Encryption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ACLs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0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Denial of Service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ACLs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Quotas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High availability designs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9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Elevation of Privilege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ACLs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Group or role membership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Input validation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5715000"/>
            <a:ext cx="8229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</a:rPr>
              <a:t>Refer to Chapter 9 of the Microsoft SDL for a more complete listing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u="sng" dirty="0">
                <a:latin typeface="+mn-lt"/>
                <a:hlinkClick r:id="rId3"/>
              </a:rPr>
              <a:t>http://www.microsoft.com/learning/en/us/books/8753.aspx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Security Development Lifecycle (SDL) Field Content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781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Microsoft SDL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Threat Modeling Principles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(Level 100)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1CA59-45BC-462B-BC1F-E5686DA6E4B6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Step 4: Validation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6DDD9A-40BC-44CF-9B2D-1B4493ADC50C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" y="1447800"/>
            <a:ext cx="8077200" cy="152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chemeClr val="tx1"/>
                </a:solidFill>
              </a:rPr>
              <a:t>Step Objective: </a:t>
            </a:r>
            <a:r>
              <a:rPr lang="en-US" sz="3200" dirty="0">
                <a:solidFill>
                  <a:schemeClr val="tx1"/>
                </a:solidFill>
              </a:rPr>
              <a:t>To help ensure that threat models accurately reflect application design and potential threats</a:t>
            </a:r>
          </a:p>
        </p:txBody>
      </p:sp>
      <p:sp>
        <p:nvSpPr>
          <p:cNvPr id="21509" name="Content Placeholder 2"/>
          <p:cNvSpPr>
            <a:spLocks noGrp="1"/>
          </p:cNvSpPr>
          <p:nvPr>
            <p:ph idx="1"/>
          </p:nvPr>
        </p:nvSpPr>
        <p:spPr>
          <a:xfrm>
            <a:off x="457200" y="3200400"/>
            <a:ext cx="8229600" cy="2925763"/>
          </a:xfrm>
        </p:spPr>
        <p:txBody>
          <a:bodyPr/>
          <a:lstStyle/>
          <a:p>
            <a:r>
              <a:rPr lang="en-US" smtClean="0"/>
              <a:t>Validation of the model</a:t>
            </a:r>
          </a:p>
          <a:p>
            <a:r>
              <a:rPr lang="en-US" smtClean="0"/>
              <a:t>Validation of enumerated threats</a:t>
            </a:r>
          </a:p>
          <a:p>
            <a:r>
              <a:rPr lang="en-US" smtClean="0"/>
              <a:t>Validation of mitigations</a:t>
            </a:r>
          </a:p>
          <a:p>
            <a:r>
              <a:rPr lang="en-US" smtClean="0"/>
              <a:t>Validation of assumptions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The Microsoft SDL </a:t>
            </a:r>
            <a:br>
              <a:rPr lang="en-US" b="1" smtClean="0"/>
            </a:br>
            <a:r>
              <a:rPr lang="en-US" b="1" smtClean="0"/>
              <a:t>Threat Modeling Tool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70848" y="5851478"/>
            <a:ext cx="8229600" cy="792163"/>
          </a:xfrm>
        </p:spPr>
        <p:txBody>
          <a:bodyPr/>
          <a:lstStyle/>
          <a:p>
            <a:r>
              <a:rPr lang="en-US" sz="2000" dirty="0" smtClean="0"/>
              <a:t>Refer to the following link for more information regarding this tool</a:t>
            </a:r>
          </a:p>
          <a:p>
            <a:pPr lvl="1"/>
            <a:r>
              <a:rPr lang="en-US" sz="2000" dirty="0" smtClean="0"/>
              <a:t> </a:t>
            </a:r>
            <a:r>
              <a:rPr lang="en-US" sz="2000" dirty="0" smtClean="0">
                <a:hlinkClick r:id="rId3"/>
              </a:rPr>
              <a:t>http://msdn.microsoft.com/en-us/security/dd206731.aspx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A19068-1E1D-4470-ACAC-F369C5024A97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2253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1810603"/>
            <a:ext cx="61722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Microsoft SDL </a:t>
            </a:r>
            <a:br>
              <a:rPr lang="en-US" b="1" smtClean="0"/>
            </a:br>
            <a:r>
              <a:rPr lang="en-US" b="1" smtClean="0"/>
              <a:t>Threat Modeling Requirements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Arial" pitchFamily="34" charset="0"/>
              <a:buNone/>
            </a:pPr>
            <a:r>
              <a:rPr lang="en-US" sz="2800" smtClean="0"/>
              <a:t>Threat models must:</a:t>
            </a:r>
          </a:p>
          <a:p>
            <a:r>
              <a:rPr lang="en-US" sz="2800" smtClean="0"/>
              <a:t>Be created for all functionality identified during the cost analysis phase (stage 2) of the Microsoft SDL</a:t>
            </a:r>
          </a:p>
          <a:p>
            <a:r>
              <a:rPr lang="en-US" sz="2800" smtClean="0"/>
              <a:t>Meet minimal quality requirements (refer to chapter 9 of the Microsoft SDL book, </a:t>
            </a:r>
            <a:r>
              <a:rPr lang="en-US" sz="2800" smtClean="0">
                <a:hlinkClick r:id="rId3"/>
              </a:rPr>
              <a:t>http://www.microsoft.com/learning/en/us/books/8753.aspx</a:t>
            </a:r>
            <a:r>
              <a:rPr lang="en-US" sz="2800" smtClean="0"/>
              <a:t>)</a:t>
            </a:r>
          </a:p>
          <a:p>
            <a:r>
              <a:rPr lang="en-US" sz="2800" smtClean="0"/>
              <a:t>Be reviewed and approved by at least one developer, one tester and one program manager</a:t>
            </a:r>
          </a:p>
          <a:p>
            <a:r>
              <a:rPr lang="en-US" sz="2800" smtClean="0"/>
              <a:t>Be stored using document control systems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A4DEB8-F3A2-4C9B-A67E-546195340B5F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Conclusion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smtClean="0"/>
              <a:t>Overview of the Microsoft SDL Threat Modeling process</a:t>
            </a:r>
          </a:p>
          <a:p>
            <a:pPr eaLnBrk="1" hangingPunct="1"/>
            <a:r>
              <a:rPr lang="en-US" smtClean="0"/>
              <a:t>Advantages and disadvantages</a:t>
            </a:r>
          </a:p>
          <a:p>
            <a:pPr eaLnBrk="1" hangingPunct="1"/>
            <a:r>
              <a:rPr lang="en-US" smtClean="0"/>
              <a:t>Steps of the Microsoft SDL Threat Modeling process</a:t>
            </a:r>
          </a:p>
          <a:p>
            <a:pPr eaLnBrk="1" hangingPunct="1"/>
            <a:r>
              <a:rPr lang="en-US" smtClean="0"/>
              <a:t>Microsoft Threat Modeling Tool</a:t>
            </a:r>
          </a:p>
          <a:p>
            <a:pPr eaLnBrk="1" hangingPunct="1"/>
            <a:r>
              <a:rPr lang="en-US" smtClean="0"/>
              <a:t>Microsoft SDL threat modeling requirements</a:t>
            </a:r>
          </a:p>
          <a:p>
            <a:pPr eaLnBrk="1" hangingPunct="1"/>
            <a:endParaRPr lang="en-US" smtClean="0"/>
          </a:p>
          <a:p>
            <a:pPr eaLnBrk="1" hangingPunct="1">
              <a:buFont typeface="Arial" pitchFamily="34" charset="0"/>
              <a:buNone/>
            </a:pPr>
            <a:endParaRPr lang="en-US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7923F-205A-4D0B-BC44-2F71DB66935C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Appendix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E1F9DC-432E-4F81-AC5B-E6533F5B86A5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/>
              <a:t>Microsoft Security Development Lifecycle (SDL)</a:t>
            </a:r>
          </a:p>
        </p:txBody>
      </p:sp>
      <p:pic>
        <p:nvPicPr>
          <p:cNvPr id="26627" name="Picture 2" descr="Security shield window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124200"/>
            <a:ext cx="811213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609850" y="3427413"/>
            <a:ext cx="2441575" cy="2444750"/>
            <a:chOff x="2755" y="2327"/>
            <a:chExt cx="1934" cy="1944"/>
          </a:xfrm>
        </p:grpSpPr>
        <p:pic>
          <p:nvPicPr>
            <p:cNvPr id="26685" name="Picture 6" descr="Shape-1-copy-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755" y="2327"/>
              <a:ext cx="1934" cy="1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86" name="Picture 7" descr="Internal-Testi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53" y="2938"/>
              <a:ext cx="825" cy="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609850" y="1322388"/>
            <a:ext cx="2441575" cy="2444750"/>
            <a:chOff x="2750" y="648"/>
            <a:chExt cx="1934" cy="1944"/>
          </a:xfrm>
        </p:grpSpPr>
        <p:pic>
          <p:nvPicPr>
            <p:cNvPr id="26682" name="Picture 9" descr="Shape-1-copy-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750" y="648"/>
              <a:ext cx="1934" cy="1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83" name="Picture 10" descr="Development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458" y="1191"/>
              <a:ext cx="719" cy="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84" name="Picture 11" descr="Product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44" y="1210"/>
              <a:ext cx="447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79425" y="3422650"/>
            <a:ext cx="2439988" cy="2444750"/>
            <a:chOff x="1060" y="2326"/>
            <a:chExt cx="1933" cy="1944"/>
          </a:xfrm>
        </p:grpSpPr>
        <p:pic>
          <p:nvPicPr>
            <p:cNvPr id="26680" name="Picture 13" descr="Shape-1-copy-6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060" y="2326"/>
              <a:ext cx="1933" cy="1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81" name="Picture 14" descr="Beta-Testi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611" y="3142"/>
              <a:ext cx="664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31" name="Picture 15" descr="Center-Circle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54225" y="2868613"/>
            <a:ext cx="1425575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2768600" y="2124075"/>
            <a:ext cx="1323975" cy="1179513"/>
            <a:chOff x="2875" y="1285"/>
            <a:chExt cx="1050" cy="938"/>
          </a:xfrm>
        </p:grpSpPr>
        <p:pic>
          <p:nvPicPr>
            <p:cNvPr id="26677" name="Picture 17" descr="Shape-1-copy-9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875" y="1285"/>
              <a:ext cx="1050" cy="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78" name="Picture 18" descr="--Design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061" y="1622"/>
              <a:ext cx="40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79" name="Picture 19" descr="--Secure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3158" y="1537"/>
              <a:ext cx="392" cy="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484188" y="1314450"/>
            <a:ext cx="2441575" cy="2444750"/>
            <a:chOff x="1054" y="643"/>
            <a:chExt cx="1934" cy="1944"/>
          </a:xfrm>
        </p:grpSpPr>
        <p:pic>
          <p:nvPicPr>
            <p:cNvPr id="26674" name="Picture 21" descr="Shape-1-copy-5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1054" y="643"/>
              <a:ext cx="1934" cy="1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75" name="Picture 22" descr="Best-Practices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1456" y="1087"/>
              <a:ext cx="750" cy="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76" name="Picture 23" descr="and-Learning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1623" y="1194"/>
              <a:ext cx="686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4214813" y="3271838"/>
            <a:ext cx="661987" cy="663575"/>
            <a:chOff x="4021" y="2198"/>
            <a:chExt cx="525" cy="528"/>
          </a:xfrm>
        </p:grpSpPr>
        <p:grpSp>
          <p:nvGrpSpPr>
            <p:cNvPr id="8" name="Group 25"/>
            <p:cNvGrpSpPr>
              <a:grpSpLocks/>
            </p:cNvGrpSpPr>
            <p:nvPr/>
          </p:nvGrpSpPr>
          <p:grpSpPr bwMode="auto">
            <a:xfrm>
              <a:off x="4021" y="2198"/>
              <a:ext cx="525" cy="528"/>
              <a:chOff x="3405" y="1820"/>
              <a:chExt cx="568" cy="567"/>
            </a:xfrm>
          </p:grpSpPr>
          <p:pic>
            <p:nvPicPr>
              <p:cNvPr id="26672" name="Picture 26" descr="Green-Ball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3405" y="1820"/>
                <a:ext cx="568" cy="5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73" name="Picture 27" descr="white_rainbow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3516" y="1820"/>
                <a:ext cx="346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6671" name="Picture 28" descr="M1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4167" y="2388"/>
              <a:ext cx="233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Group 29"/>
          <p:cNvGrpSpPr>
            <a:grpSpLocks/>
          </p:cNvGrpSpPr>
          <p:nvPr/>
        </p:nvGrpSpPr>
        <p:grpSpPr bwMode="auto">
          <a:xfrm>
            <a:off x="2284413" y="1460500"/>
            <a:ext cx="966787" cy="663575"/>
            <a:chOff x="2466" y="327"/>
            <a:chExt cx="828" cy="567"/>
          </a:xfrm>
        </p:grpSpPr>
        <p:grpSp>
          <p:nvGrpSpPr>
            <p:cNvPr id="10" name="Group 30"/>
            <p:cNvGrpSpPr>
              <a:grpSpLocks/>
            </p:cNvGrpSpPr>
            <p:nvPr/>
          </p:nvGrpSpPr>
          <p:grpSpPr bwMode="auto">
            <a:xfrm>
              <a:off x="2596" y="327"/>
              <a:ext cx="568" cy="567"/>
              <a:chOff x="3405" y="1820"/>
              <a:chExt cx="568" cy="567"/>
            </a:xfrm>
          </p:grpSpPr>
          <p:pic>
            <p:nvPicPr>
              <p:cNvPr id="26668" name="Picture 31" descr="Green-Ball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3405" y="1820"/>
                <a:ext cx="568" cy="5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69" name="Picture 32" descr="white_rainbow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3516" y="1820"/>
                <a:ext cx="346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6667" name="Picture 33" descr="Product-Conception"/>
            <p:cNvPicPr>
              <a:picLocks noChangeAspect="1"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2466" y="415"/>
              <a:ext cx="828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36" name="Picture 35" descr="Shape-4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1274763" y="2065338"/>
            <a:ext cx="1638300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39"/>
          <p:cNvGrpSpPr>
            <a:grpSpLocks/>
          </p:cNvGrpSpPr>
          <p:nvPr/>
        </p:nvGrpSpPr>
        <p:grpSpPr bwMode="auto">
          <a:xfrm>
            <a:off x="1279525" y="2135188"/>
            <a:ext cx="1543050" cy="1435100"/>
            <a:chOff x="1474" y="1060"/>
            <a:chExt cx="1222" cy="1142"/>
          </a:xfrm>
        </p:grpSpPr>
        <p:pic>
          <p:nvPicPr>
            <p:cNvPr id="26664" name="Picture 40" descr="Small-Swoosh-copy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>
              <a:off x="1474" y="1060"/>
              <a:ext cx="1222" cy="1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65" name="Picture 41" descr="Incident-Response"/>
            <p:cNvPicPr>
              <a:picLocks noChangeAspect="1"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 rot="318258">
              <a:off x="1629" y="1110"/>
              <a:ext cx="764" cy="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oup 42"/>
          <p:cNvGrpSpPr>
            <a:grpSpLocks/>
          </p:cNvGrpSpPr>
          <p:nvPr/>
        </p:nvGrpSpPr>
        <p:grpSpPr bwMode="auto">
          <a:xfrm>
            <a:off x="482600" y="3130550"/>
            <a:ext cx="942975" cy="947738"/>
            <a:chOff x="1064" y="2086"/>
            <a:chExt cx="748" cy="753"/>
          </a:xfrm>
        </p:grpSpPr>
        <p:pic>
          <p:nvPicPr>
            <p:cNvPr id="26662" name="Picture 43" descr="glowball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1064" y="2086"/>
              <a:ext cx="748" cy="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63" name="Picture 44" descr="Product-Launch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1174" y="2296"/>
              <a:ext cx="528" cy="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Group 46"/>
          <p:cNvGrpSpPr>
            <a:grpSpLocks/>
          </p:cNvGrpSpPr>
          <p:nvPr/>
        </p:nvGrpSpPr>
        <p:grpSpPr bwMode="auto">
          <a:xfrm>
            <a:off x="1200150" y="3398838"/>
            <a:ext cx="2854325" cy="1689100"/>
            <a:chOff x="694" y="2196"/>
            <a:chExt cx="1798" cy="1064"/>
          </a:xfrm>
        </p:grpSpPr>
        <p:pic>
          <p:nvPicPr>
            <p:cNvPr id="26653" name="Picture 47" descr="Shape-1-copy-15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1682" y="2543"/>
              <a:ext cx="810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4" name="Picture 48" descr="Testing"/>
            <p:cNvPicPr>
              <a:picLocks noChangeAspect="1"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1848" y="2920"/>
              <a:ext cx="371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Group 49"/>
            <p:cNvGrpSpPr>
              <a:grpSpLocks/>
            </p:cNvGrpSpPr>
            <p:nvPr/>
          </p:nvGrpSpPr>
          <p:grpSpPr bwMode="auto">
            <a:xfrm>
              <a:off x="694" y="2196"/>
              <a:ext cx="992" cy="1046"/>
              <a:chOff x="1633" y="2299"/>
              <a:chExt cx="1248" cy="1321"/>
            </a:xfrm>
          </p:grpSpPr>
          <p:pic>
            <p:nvPicPr>
              <p:cNvPr id="26660" name="Picture 50" descr="Shape-1-copy-16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1633" y="2299"/>
                <a:ext cx="1248" cy="13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61" name="Picture 51" descr="Final-Security-Review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1876" y="2504"/>
                <a:ext cx="942" cy="9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083" y="2305"/>
              <a:ext cx="1057" cy="589"/>
              <a:chOff x="2122" y="2437"/>
              <a:chExt cx="1329" cy="743"/>
            </a:xfrm>
          </p:grpSpPr>
          <p:pic>
            <p:nvPicPr>
              <p:cNvPr id="26658" name="Picture 53" descr="Small-Swoosh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2122" y="2437"/>
                <a:ext cx="1329" cy="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59" name="Picture 54" descr="----Penetration-Testing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 rot="-397950">
                <a:off x="2224" y="2597"/>
                <a:ext cx="932" cy="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6657" name="Picture 55" descr="security"/>
            <p:cNvPicPr>
              <a:picLocks noChangeAspect="1" noChangeArrowheads="1"/>
            </p:cNvPicPr>
            <p:nvPr/>
          </p:nvPicPr>
          <p:blipFill>
            <a:blip r:embed="rId34"/>
            <a:srcRect/>
            <a:stretch>
              <a:fillRect/>
            </a:stretch>
          </p:blipFill>
          <p:spPr bwMode="auto">
            <a:xfrm>
              <a:off x="1776" y="2795"/>
              <a:ext cx="40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56"/>
          <p:cNvGrpSpPr>
            <a:grpSpLocks/>
          </p:cNvGrpSpPr>
          <p:nvPr/>
        </p:nvGrpSpPr>
        <p:grpSpPr bwMode="auto">
          <a:xfrm>
            <a:off x="3297238" y="2879725"/>
            <a:ext cx="947737" cy="1481138"/>
            <a:chOff x="2015" y="1869"/>
            <a:chExt cx="597" cy="933"/>
          </a:xfrm>
        </p:grpSpPr>
        <p:pic>
          <p:nvPicPr>
            <p:cNvPr id="26650" name="Picture 57" descr="Shape-1-copy-10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2015" y="1869"/>
              <a:ext cx="597" cy="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1" name="Picture 58" descr="Coding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2231" y="2231"/>
              <a:ext cx="170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2" name="Picture 59" descr="--Secure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 rot="3797076">
              <a:off x="2268" y="2277"/>
              <a:ext cx="340" cy="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Group 60"/>
          <p:cNvGrpSpPr>
            <a:grpSpLocks/>
          </p:cNvGrpSpPr>
          <p:nvPr/>
        </p:nvGrpSpPr>
        <p:grpSpPr bwMode="auto">
          <a:xfrm>
            <a:off x="2425700" y="5056188"/>
            <a:ext cx="663575" cy="661987"/>
            <a:chOff x="2604" y="3617"/>
            <a:chExt cx="525" cy="527"/>
          </a:xfrm>
        </p:grpSpPr>
        <p:grpSp>
          <p:nvGrpSpPr>
            <p:cNvPr id="18" name="Group 61"/>
            <p:cNvGrpSpPr>
              <a:grpSpLocks/>
            </p:cNvGrpSpPr>
            <p:nvPr/>
          </p:nvGrpSpPr>
          <p:grpSpPr bwMode="auto">
            <a:xfrm>
              <a:off x="2604" y="3617"/>
              <a:ext cx="525" cy="527"/>
              <a:chOff x="3405" y="1820"/>
              <a:chExt cx="568" cy="567"/>
            </a:xfrm>
          </p:grpSpPr>
          <p:pic>
            <p:nvPicPr>
              <p:cNvPr id="26648" name="Picture 62" descr="Green-Ball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405" y="1820"/>
                <a:ext cx="568" cy="5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49" name="Picture 63" descr="white_rainbow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3516" y="1820"/>
                <a:ext cx="346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6647" name="Picture 64" descr="M2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751" y="3807"/>
              <a:ext cx="231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42" name="Picture 5">
            <a:hlinkClick r:id="rId40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1"/>
          <a:srcRect/>
          <a:stretch>
            <a:fillRect/>
          </a:stretch>
        </p:blipFill>
        <p:spPr>
          <a:xfrm>
            <a:off x="5562600" y="1447800"/>
            <a:ext cx="1905000" cy="2173288"/>
          </a:xfrm>
        </p:spPr>
      </p:pic>
      <p:sp>
        <p:nvSpPr>
          <p:cNvPr id="26643" name="TextBox 118"/>
          <p:cNvSpPr txBox="1">
            <a:spLocks noChangeArrowheads="1"/>
          </p:cNvSpPr>
          <p:nvPr/>
        </p:nvSpPr>
        <p:spPr bwMode="auto">
          <a:xfrm>
            <a:off x="1066800" y="5943600"/>
            <a:ext cx="7315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Official SDL Web Site: </a:t>
            </a:r>
            <a:r>
              <a:rPr lang="en-US" sz="2400">
                <a:latin typeface="Calibri" pitchFamily="34" charset="0"/>
                <a:hlinkClick r:id="rId42"/>
              </a:rPr>
              <a:t>http://www.microsoft.com/sdl</a:t>
            </a:r>
            <a:r>
              <a:rPr lang="en-US" sz="2400" b="1">
                <a:latin typeface="Calibri" pitchFamily="34" charset="0"/>
              </a:rPr>
              <a:t> </a:t>
            </a:r>
          </a:p>
        </p:txBody>
      </p:sp>
      <p:sp>
        <p:nvSpPr>
          <p:cNvPr id="26644" name="TextBox 60"/>
          <p:cNvSpPr txBox="1">
            <a:spLocks noChangeArrowheads="1"/>
          </p:cNvSpPr>
          <p:nvPr/>
        </p:nvSpPr>
        <p:spPr bwMode="auto">
          <a:xfrm>
            <a:off x="5486400" y="3886200"/>
            <a:ext cx="3505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SDL Book:</a:t>
            </a:r>
          </a:p>
          <a:p>
            <a:r>
              <a:rPr lang="en-US" sz="2400">
                <a:latin typeface="Calibri" pitchFamily="34" charset="0"/>
                <a:hlinkClick r:id="rId40"/>
              </a:rPr>
              <a:t>http://www.microsoft.com/mspress/books/8753.aspx</a:t>
            </a:r>
            <a:endParaRPr lang="en-US" sz="2400" b="1">
              <a:latin typeface="Calibri" pitchFamily="34" charset="0"/>
            </a:endParaRPr>
          </a:p>
        </p:txBody>
      </p:sp>
      <p:sp>
        <p:nvSpPr>
          <p:cNvPr id="64" name="Slide Number Placeholder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23ED6-D88B-4FDC-843E-8DBADFF3DA95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Microsoft Writing Secure Code </a:t>
            </a:r>
            <a:br>
              <a:rPr lang="en-US" b="1" dirty="0" smtClean="0"/>
            </a:br>
            <a:r>
              <a:rPr lang="en-US" b="1" dirty="0" smtClean="0"/>
              <a:t>Book Series</a:t>
            </a:r>
            <a:endParaRPr lang="en-US" b="1" dirty="0"/>
          </a:p>
        </p:txBody>
      </p: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4495800" y="1752600"/>
            <a:ext cx="4267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Writing Secure Code, </a:t>
            </a:r>
          </a:p>
          <a:p>
            <a:r>
              <a:rPr lang="en-US" sz="2400" b="1">
                <a:latin typeface="Calibri" pitchFamily="34" charset="0"/>
              </a:rPr>
              <a:t>2</a:t>
            </a:r>
            <a:r>
              <a:rPr lang="en-US" sz="2400" b="1" baseline="30000">
                <a:latin typeface="Calibri" pitchFamily="34" charset="0"/>
              </a:rPr>
              <a:t>nd</a:t>
            </a:r>
            <a:r>
              <a:rPr lang="en-US" sz="2400" b="1">
                <a:latin typeface="Calibri" pitchFamily="34" charset="0"/>
              </a:rPr>
              <a:t> Edition:</a:t>
            </a:r>
          </a:p>
          <a:p>
            <a:r>
              <a:rPr lang="en-US" sz="2400">
                <a:latin typeface="Calibri" pitchFamily="34" charset="0"/>
                <a:hlinkClick r:id="rId3"/>
              </a:rPr>
              <a:t>http://www.microsoft.com/mspress/books/5957.aspx</a:t>
            </a:r>
            <a:r>
              <a:rPr lang="en-US" sz="2400">
                <a:latin typeface="Calibri" pitchFamily="34" charset="0"/>
              </a:rPr>
              <a:t> </a:t>
            </a: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4495800" y="4191000"/>
            <a:ext cx="4267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Writing Secure Code for Windows Vista:</a:t>
            </a:r>
          </a:p>
          <a:p>
            <a:r>
              <a:rPr lang="en-US" sz="2400">
                <a:latin typeface="Calibri" pitchFamily="34" charset="0"/>
                <a:hlinkClick r:id="rId4"/>
              </a:rPr>
              <a:t>http://www.microsoft.com/mspress/books/10723.aspx</a:t>
            </a:r>
            <a:r>
              <a:rPr lang="en-US" sz="2400">
                <a:latin typeface="Calibri" pitchFamily="34" charset="0"/>
              </a:rPr>
              <a:t>  </a:t>
            </a:r>
          </a:p>
        </p:txBody>
      </p:sp>
      <p:pic>
        <p:nvPicPr>
          <p:cNvPr id="27653" name="Picture 4" descr="WSCv2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1524000"/>
            <a:ext cx="1746250" cy="2057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7654" name="Picture 2" descr="http://www.mspress.co.il/gallery1/thumbs/9780735623934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4114800"/>
            <a:ext cx="1752600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74A03E-6BEA-4601-B079-CA731E9529C4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Microsoft Developer Network (MSDN) Security Developer Center</a:t>
            </a:r>
            <a:endParaRPr lang="en-US" b="1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Official Web site: </a:t>
            </a:r>
            <a:r>
              <a:rPr lang="en-US" smtClean="0">
                <a:hlinkClick r:id="rId3"/>
              </a:rPr>
              <a:t>http://msdn.microsoft.com/security</a:t>
            </a:r>
            <a:endParaRPr lang="en-US" smtClean="0"/>
          </a:p>
          <a:p>
            <a:pPr eaLnBrk="1" hangingPunct="1">
              <a:buFont typeface="Arial" pitchFamily="34" charset="0"/>
              <a:buNone/>
            </a:pPr>
            <a:endParaRPr lang="en-US" smtClean="0"/>
          </a:p>
          <a:p>
            <a:pPr eaLnBrk="1" hangingPunct="1">
              <a:buFont typeface="Arial" pitchFamily="34" charset="0"/>
              <a:buNone/>
            </a:pPr>
            <a:endParaRPr lang="en-US" smtClean="0"/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44304" y="2962275"/>
            <a:ext cx="6429375" cy="389572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3F576-5B5E-41BC-8784-B0DD4FF53862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Secure Development Blogs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Microsoft Security Development Lifecycle (SDL) Blog: </a:t>
            </a:r>
            <a:r>
              <a:rPr lang="en-US" smtClean="0">
                <a:hlinkClick r:id="rId3"/>
              </a:rPr>
              <a:t>http://blogs.msdn.com/sdl</a:t>
            </a:r>
            <a:endParaRPr lang="en-US" smtClean="0"/>
          </a:p>
          <a:p>
            <a:pPr eaLnBrk="1" hangingPunct="1"/>
            <a:r>
              <a:rPr lang="en-US" smtClean="0"/>
              <a:t>Michael Howard’s Blog: </a:t>
            </a:r>
            <a:r>
              <a:rPr lang="en-US" smtClean="0">
                <a:hlinkClick r:id="rId4"/>
              </a:rPr>
              <a:t>http://blogs.msdn.com/michael_howard</a:t>
            </a:r>
            <a:endParaRPr lang="en-US" smtClean="0"/>
          </a:p>
          <a:p>
            <a:pPr eaLnBrk="1" hangingPunct="1">
              <a:buFont typeface="Arial" pitchFamily="34" charset="0"/>
              <a:buNone/>
            </a:pPr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31E9D-3A06-489C-BA39-A5074C269D10}" type="slidenum">
              <a:rPr lang="en-US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Microsoft Hunting Security Bugs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3352800" y="1600200"/>
            <a:ext cx="5334000" cy="4525963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b="1" smtClean="0"/>
              <a:t>Hunting Security Bugs:</a:t>
            </a:r>
          </a:p>
          <a:p>
            <a:pPr>
              <a:buFont typeface="Arial" pitchFamily="34" charset="0"/>
              <a:buNone/>
            </a:pPr>
            <a:r>
              <a:rPr lang="en-US" smtClean="0">
                <a:hlinkClick r:id="rId3"/>
              </a:rPr>
              <a:t>http://www.microsoft.com/mspress/books/8485.aspx</a:t>
            </a:r>
            <a:r>
              <a:rPr lang="en-US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30D0B4-08B5-41C1-BD46-43C764E36883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30725" name="AutoShape 6" descr="http://www.microsoft.com/mspress/books/%09%09%09%09%09%09%09%09%09%09%09/MSPress/books/imgt/8485.gif%09%09%09%09%09%09%09%09%09%09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593725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6" name="AutoShape 8" descr="http://www.microsoft.com/mspress/books/%09%09%09%09%09%09%09%09%09%09%09/MSPress/books/imgt/8485.gif%09%09%09%09%09%09%09%09%09%09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593725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7" name="AutoShape 10" descr="http://www.microsoft.com/mspress/books/%09%09%09%09%09%09%09%09%09%09%09/MSPress/books/imgt/8485.gif%09%09%09%09%09%09%09%09%09%09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593725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0728" name="Picture 12" descr="http://ecx.images-amazon.com/images/I/21RE8A04MJ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1600200"/>
            <a:ext cx="20399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Agenda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Overview of the Microsoft SDL Threat Modeling process</a:t>
            </a:r>
          </a:p>
          <a:p>
            <a:pPr lvl="1" eaLnBrk="1" hangingPunct="1"/>
            <a:r>
              <a:rPr lang="en-US" sz="2400" smtClean="0"/>
              <a:t>When to threat model</a:t>
            </a:r>
          </a:p>
          <a:p>
            <a:pPr lvl="1" eaLnBrk="1" hangingPunct="1"/>
            <a:r>
              <a:rPr lang="en-US" sz="2400" smtClean="0"/>
              <a:t>Who performs threat modeling</a:t>
            </a:r>
          </a:p>
          <a:p>
            <a:pPr lvl="1" eaLnBrk="1" hangingPunct="1"/>
            <a:r>
              <a:rPr lang="en-US" sz="2400" smtClean="0"/>
              <a:t>What to threat model</a:t>
            </a:r>
          </a:p>
          <a:p>
            <a:pPr eaLnBrk="1" hangingPunct="1"/>
            <a:r>
              <a:rPr lang="en-US" sz="2800" smtClean="0"/>
              <a:t>The Microsoft SDL Threat Modeling process</a:t>
            </a:r>
          </a:p>
          <a:p>
            <a:pPr eaLnBrk="1" hangingPunct="1"/>
            <a:r>
              <a:rPr lang="en-US" sz="2800" smtClean="0"/>
              <a:t>The Microsoft SDL Threat Modeling Tool</a:t>
            </a:r>
          </a:p>
          <a:p>
            <a:pPr eaLnBrk="1" hangingPunct="1"/>
            <a:r>
              <a:rPr lang="en-US" sz="2800" smtClean="0"/>
              <a:t>The Microsoft SDL threat modeling requirements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6A1D7-8F76-4ACA-8A70-3C702B0619D3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Additional SDL Training Content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Secure Design Principles</a:t>
            </a:r>
          </a:p>
          <a:p>
            <a:r>
              <a:rPr lang="en-US" smtClean="0"/>
              <a:t>Secure Implementation Principles</a:t>
            </a:r>
          </a:p>
          <a:p>
            <a:r>
              <a:rPr lang="en-US" smtClean="0"/>
              <a:t>Secure Verification Principles</a:t>
            </a:r>
          </a:p>
          <a:p>
            <a:r>
              <a:rPr lang="en-US" smtClean="0"/>
              <a:t>SQL Injection Vulnerabilities</a:t>
            </a:r>
          </a:p>
          <a:p>
            <a:r>
              <a:rPr lang="en-US" smtClean="0"/>
              <a:t>Cross-Site Scripting Vulnerabilities</a:t>
            </a:r>
          </a:p>
          <a:p>
            <a:r>
              <a:rPr lang="en-US" smtClean="0"/>
              <a:t>Buffer Overflow Vulnerabilities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832EE-0C47-41E7-925F-BE08AD914362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Microsoft Security Development Lifecycle (SDL)</a:t>
            </a:r>
            <a:endParaRPr lang="en-US" b="1" dirty="0"/>
          </a:p>
        </p:txBody>
      </p:sp>
      <p:sp>
        <p:nvSpPr>
          <p:cNvPr id="111" name="Header Text"/>
          <p:cNvSpPr>
            <a:spLocks noChangeArrowheads="1"/>
          </p:cNvSpPr>
          <p:nvPr/>
        </p:nvSpPr>
        <p:spPr bwMode="auto">
          <a:xfrm>
            <a:off x="381000" y="1752600"/>
            <a:ext cx="838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BD0D9"/>
              </a:buClr>
              <a:buSzPct val="95000"/>
            </a:pPr>
            <a:r>
              <a:rPr lang="en-US" sz="2000" b="1">
                <a:latin typeface="Calibri" pitchFamily="34" charset="0"/>
                <a:ea typeface="ＭＳ Ｐゴシック" pitchFamily="34" charset="-128"/>
              </a:rPr>
              <a:t>Delivering secure software requires:</a:t>
            </a:r>
          </a:p>
        </p:txBody>
      </p:sp>
      <p:grpSp>
        <p:nvGrpSpPr>
          <p:cNvPr id="3" name="Top Bracket"/>
          <p:cNvGrpSpPr>
            <a:grpSpLocks/>
          </p:cNvGrpSpPr>
          <p:nvPr/>
        </p:nvGrpSpPr>
        <p:grpSpPr bwMode="auto">
          <a:xfrm>
            <a:off x="381000" y="2139950"/>
            <a:ext cx="8382000" cy="622300"/>
            <a:chOff x="487180" y="2038290"/>
            <a:chExt cx="8123420" cy="622330"/>
          </a:xfrm>
        </p:grpSpPr>
        <p:sp>
          <p:nvSpPr>
            <p:cNvPr id="5136" name="Rectangle 133"/>
            <p:cNvSpPr>
              <a:spLocks noChangeArrowheads="1"/>
            </p:cNvSpPr>
            <p:nvPr/>
          </p:nvSpPr>
          <p:spPr bwMode="auto">
            <a:xfrm>
              <a:off x="533400" y="2038290"/>
              <a:ext cx="80772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SzPct val="95000"/>
              </a:pPr>
              <a:r>
                <a:rPr lang="en-US">
                  <a:latin typeface="Calibri" pitchFamily="34" charset="0"/>
                  <a:ea typeface="ＭＳ Ｐゴシック" pitchFamily="34" charset="-128"/>
                </a:rPr>
                <a:t>Executive commitment </a:t>
              </a:r>
              <a:r>
                <a:rPr lang="en-US">
                  <a:latin typeface="Calibri" pitchFamily="34" charset="0"/>
                  <a:ea typeface="ＭＳ Ｐゴシック" pitchFamily="34" charset="-128"/>
                  <a:sym typeface="Wingdings" pitchFamily="2" charset="2"/>
                </a:rPr>
                <a:t> </a:t>
              </a:r>
              <a:r>
                <a:rPr lang="en-US">
                  <a:latin typeface="Calibri" pitchFamily="34" charset="0"/>
                  <a:ea typeface="ＭＳ Ｐゴシック" pitchFamily="34" charset="-128"/>
                </a:rPr>
                <a:t>SDL a mandatory policy at Microsoft since 2004</a:t>
              </a:r>
            </a:p>
          </p:txBody>
        </p:sp>
        <p:sp>
          <p:nvSpPr>
            <p:cNvPr id="135" name="Right Brace 134"/>
            <p:cNvSpPr/>
            <p:nvPr/>
          </p:nvSpPr>
          <p:spPr>
            <a:xfrm rot="16200000">
              <a:off x="4437760" y="-1512220"/>
              <a:ext cx="222261" cy="8123420"/>
            </a:xfrm>
            <a:prstGeom prst="rightBrace">
              <a:avLst>
                <a:gd name="adj1" fmla="val 8333"/>
                <a:gd name="adj2" fmla="val 49558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/>
            </a:p>
          </p:txBody>
        </p:sp>
      </p:grpSp>
      <p:grpSp>
        <p:nvGrpSpPr>
          <p:cNvPr id="4" name="Bottom Bracket"/>
          <p:cNvGrpSpPr>
            <a:grpSpLocks/>
          </p:cNvGrpSpPr>
          <p:nvPr/>
        </p:nvGrpSpPr>
        <p:grpSpPr bwMode="auto">
          <a:xfrm>
            <a:off x="136525" y="3740150"/>
            <a:ext cx="8610600" cy="688975"/>
            <a:chOff x="137160" y="4337585"/>
            <a:chExt cx="8610603" cy="689064"/>
          </a:xfrm>
        </p:grpSpPr>
        <p:sp>
          <p:nvSpPr>
            <p:cNvPr id="137" name="Rectangle 136"/>
            <p:cNvSpPr/>
            <p:nvPr/>
          </p:nvSpPr>
          <p:spPr>
            <a:xfrm>
              <a:off x="2473089" y="4657317"/>
              <a:ext cx="2795740" cy="369332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12000000"/>
              </a:lightRig>
            </a:scene3d>
            <a:sp3d prstMaterial="softEdge">
              <a:bevelT w="127000" h="63500" prst="softRound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SzPct val="95000"/>
                <a:defRPr/>
              </a:pPr>
              <a:r>
                <a:rPr lang="en-US" dirty="0">
                  <a:ln w="1905"/>
                  <a:latin typeface="+mn-lt"/>
                  <a:ea typeface="ＭＳ Ｐゴシック" charset="-128"/>
                </a:rPr>
                <a:t>Technology and Process</a:t>
              </a:r>
            </a:p>
          </p:txBody>
        </p:sp>
        <p:sp>
          <p:nvSpPr>
            <p:cNvPr id="138" name="Right Brace 137"/>
            <p:cNvSpPr/>
            <p:nvPr/>
          </p:nvSpPr>
          <p:spPr>
            <a:xfrm rot="5400000">
              <a:off x="3770141" y="2015879"/>
              <a:ext cx="201639" cy="4845052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137160" y="4657317"/>
              <a:ext cx="1288915" cy="369332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12000000"/>
              </a:lightRig>
            </a:scene3d>
            <a:sp3d prstMaterial="softEdge">
              <a:bevelT w="127000" h="63500" prst="softRound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SzPct val="95000"/>
                <a:defRPr/>
              </a:pPr>
              <a:r>
                <a:rPr lang="en-US" dirty="0">
                  <a:ln w="1905"/>
                  <a:latin typeface="+mn-lt"/>
                  <a:ea typeface="ＭＳ Ｐゴシック" charset="-128"/>
                </a:rPr>
                <a:t>Education</a:t>
              </a:r>
            </a:p>
          </p:txBody>
        </p:sp>
        <p:sp>
          <p:nvSpPr>
            <p:cNvPr id="140" name="Right Brace 139"/>
            <p:cNvSpPr/>
            <p:nvPr/>
          </p:nvSpPr>
          <p:spPr>
            <a:xfrm rot="5400000">
              <a:off x="680865" y="3873255"/>
              <a:ext cx="201639" cy="11303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6465004" y="4657317"/>
              <a:ext cx="2203315" cy="369332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12000000"/>
              </a:lightRig>
            </a:scene3d>
            <a:sp3d prstMaterial="softEdge">
              <a:bevelT w="127000" h="63500" prst="softRound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SzPct val="95000"/>
                <a:defRPr/>
              </a:pPr>
              <a:r>
                <a:rPr lang="en-US" dirty="0">
                  <a:ln w="1905"/>
                  <a:latin typeface="+mn-lt"/>
                  <a:ea typeface="ＭＳ Ｐゴシック" charset="-128"/>
                </a:rPr>
                <a:t>Accountability</a:t>
              </a:r>
              <a:r>
                <a:rPr lang="en-US" dirty="0">
                  <a:ln w="190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ＭＳ Ｐゴシック" charset="-128"/>
                </a:rPr>
                <a:t> </a:t>
              </a:r>
            </a:p>
          </p:txBody>
        </p:sp>
        <p:sp>
          <p:nvSpPr>
            <p:cNvPr id="142" name="Right Brace 141"/>
            <p:cNvSpPr/>
            <p:nvPr/>
          </p:nvSpPr>
          <p:spPr>
            <a:xfrm rot="5400000">
              <a:off x="7465049" y="3272388"/>
              <a:ext cx="203226" cy="2362201"/>
            </a:xfrm>
            <a:prstGeom prst="rightBrace">
              <a:avLst>
                <a:gd name="adj1" fmla="val 8333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pic>
        <p:nvPicPr>
          <p:cNvPr id="5127" name="Picture 2" descr="C:\Program Files\Microsoft Resource DVD Artwork\DVD_ART\Artwork_Imagery\Shapes and Graphics\Arrows - arrow\Curved\loop continuous cycle arrows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4584700"/>
            <a:ext cx="6451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144"/>
          <p:cNvSpPr>
            <a:spLocks noChangeArrowheads="1"/>
          </p:cNvSpPr>
          <p:nvPr/>
        </p:nvSpPr>
        <p:spPr bwMode="auto">
          <a:xfrm>
            <a:off x="1397000" y="5600700"/>
            <a:ext cx="624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95000"/>
            </a:pPr>
            <a:r>
              <a:rPr lang="en-US" sz="2000" b="1">
                <a:latin typeface="Calibri" pitchFamily="34" charset="0"/>
                <a:ea typeface="ＭＳ Ｐゴシック" pitchFamily="34" charset="-128"/>
              </a:rPr>
              <a:t>Ongoing Process Improvements </a:t>
            </a:r>
            <a:r>
              <a:rPr lang="en-US" sz="2000" b="1">
                <a:latin typeface="Calibri" pitchFamily="34" charset="0"/>
                <a:ea typeface="ＭＳ Ｐゴシック" pitchFamily="34" charset="-128"/>
                <a:sym typeface="Wingdings" pitchFamily="2" charset="2"/>
              </a:rPr>
              <a:t></a:t>
            </a:r>
            <a:r>
              <a:rPr lang="en-US" sz="2000" b="1">
                <a:latin typeface="Calibri" pitchFamily="34" charset="0"/>
                <a:ea typeface="ＭＳ Ｐゴシック" pitchFamily="34" charset="-128"/>
              </a:rPr>
              <a:t> 6 month cycle</a:t>
            </a:r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762A9A-FF82-4B29-81DF-FFABE82923D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graphicFrame>
        <p:nvGraphicFramePr>
          <p:cNvPr id="18" name="Diagram 17"/>
          <p:cNvGraphicFramePr/>
          <p:nvPr/>
        </p:nvGraphicFramePr>
        <p:xfrm>
          <a:off x="76200" y="304800"/>
          <a:ext cx="8915400" cy="591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Microsoft SDL </a:t>
            </a:r>
            <a:br>
              <a:rPr lang="en-US" b="1" smtClean="0"/>
            </a:br>
            <a:r>
              <a:rPr lang="en-US" b="1" smtClean="0"/>
              <a:t>Threat Modeling Overview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3398838"/>
            <a:ext cx="8229600" cy="3078162"/>
          </a:xfrm>
        </p:spPr>
        <p:txBody>
          <a:bodyPr>
            <a:normAutofit fontScale="92500"/>
          </a:bodyPr>
          <a:lstStyle/>
          <a:p>
            <a:r>
              <a:rPr lang="en-US" sz="2400" smtClean="0"/>
              <a:t>Key requirement for applications developed with the Microsoft SDL</a:t>
            </a:r>
          </a:p>
          <a:p>
            <a:r>
              <a:rPr lang="en-US" sz="2400" smtClean="0"/>
              <a:t>Microsoft SDL Threat Modeling</a:t>
            </a:r>
          </a:p>
          <a:p>
            <a:pPr marL="914400" lvl="1" indent="-457200">
              <a:buFont typeface="Calibri" pitchFamily="34" charset="0"/>
              <a:buAutoNum type="arabicPeriod"/>
            </a:pPr>
            <a:r>
              <a:rPr lang="en-US" sz="2000" smtClean="0"/>
              <a:t>Diagramming</a:t>
            </a:r>
          </a:p>
          <a:p>
            <a:pPr marL="914400" lvl="1" indent="-457200">
              <a:buFont typeface="Calibri" pitchFamily="34" charset="0"/>
              <a:buAutoNum type="arabicPeriod"/>
            </a:pPr>
            <a:r>
              <a:rPr lang="en-US" sz="2000" smtClean="0"/>
              <a:t>Threat Enumeration</a:t>
            </a:r>
          </a:p>
          <a:p>
            <a:pPr marL="914400" lvl="1" indent="-457200">
              <a:buFont typeface="Calibri" pitchFamily="34" charset="0"/>
              <a:buAutoNum type="arabicPeriod"/>
            </a:pPr>
            <a:r>
              <a:rPr lang="en-US" sz="2000" smtClean="0"/>
              <a:t>Mitigation</a:t>
            </a:r>
          </a:p>
          <a:p>
            <a:pPr marL="914400" lvl="1" indent="-457200">
              <a:buFont typeface="Calibri" pitchFamily="34" charset="0"/>
              <a:buAutoNum type="arabicPeriod"/>
            </a:pPr>
            <a:r>
              <a:rPr lang="en-US" sz="2000" smtClean="0"/>
              <a:t>Validation</a:t>
            </a:r>
          </a:p>
          <a:p>
            <a:r>
              <a:rPr lang="en-US" sz="2400" smtClean="0"/>
              <a:t>Can be performed by both security and non-security experts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D0C28D-CD64-4BA4-991A-CE704AB2CB1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" y="1828800"/>
            <a:ext cx="8077200" cy="1295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>
                <a:solidFill>
                  <a:schemeClr val="tx1"/>
                </a:solidFill>
              </a:rPr>
              <a:t>Microsoft SDL Threat Modeling: </a:t>
            </a:r>
            <a:r>
              <a:rPr lang="en-US" sz="2400" dirty="0">
                <a:solidFill>
                  <a:schemeClr val="tx1"/>
                </a:solidFill>
              </a:rPr>
              <a:t>A process to understand security threats to a system, determine risks from those threats, and establish appropriate mitigations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447800"/>
            <a:ext cx="61341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 smtClean="0"/>
              <a:t>Microsoft SDL </a:t>
            </a:r>
            <a:br>
              <a:rPr lang="en-US" b="1" dirty="0" smtClean="0"/>
            </a:br>
            <a:r>
              <a:rPr lang="en-US" b="1" dirty="0" smtClean="0"/>
              <a:t>Threat Modeling Illustrated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6BAAFE-95DD-40FB-B9BE-7EB3BDECE92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5" name="Picture 4" descr="C:\Documents and Settings\EclipSec Kevin Lam\Local Settings\Temporary Internet Files\Content.IE5\OVSPOLA5\MCj04326100000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3505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733800" y="3657600"/>
            <a:ext cx="1524000" cy="99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Application Service</a:t>
            </a:r>
          </a:p>
        </p:txBody>
      </p:sp>
      <p:sp>
        <p:nvSpPr>
          <p:cNvPr id="10" name="Flowchart: Magnetic Disk 9"/>
          <p:cNvSpPr/>
          <p:nvPr/>
        </p:nvSpPr>
        <p:spPr>
          <a:xfrm>
            <a:off x="6553200" y="3429000"/>
            <a:ext cx="1524000" cy="1295400"/>
          </a:xfrm>
          <a:prstGeom prst="flowChartMagneticDisk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Database Server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733800" y="5410200"/>
            <a:ext cx="1524000" cy="99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Authentication / Authorization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Services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33800" y="1905000"/>
            <a:ext cx="1524000" cy="99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Registry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2133600" y="3810000"/>
            <a:ext cx="1219200" cy="6096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5486400" y="3810000"/>
            <a:ext cx="914400" cy="6096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Right Arrow 15"/>
          <p:cNvSpPr/>
          <p:nvPr/>
        </p:nvSpPr>
        <p:spPr>
          <a:xfrm rot="16200000">
            <a:off x="4229100" y="2933701"/>
            <a:ext cx="533400" cy="6096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Right Arrow 16"/>
          <p:cNvSpPr/>
          <p:nvPr/>
        </p:nvSpPr>
        <p:spPr>
          <a:xfrm rot="5400000">
            <a:off x="4229100" y="4762500"/>
            <a:ext cx="533400" cy="6096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2" name="Rectangular Callout 21"/>
          <p:cNvSpPr/>
          <p:nvPr/>
        </p:nvSpPr>
        <p:spPr>
          <a:xfrm>
            <a:off x="1600200" y="2667000"/>
            <a:ext cx="457200" cy="304800"/>
          </a:xfrm>
          <a:prstGeom prst="wedgeRectCallout">
            <a:avLst>
              <a:gd name="adj1" fmla="val 41667"/>
              <a:gd name="adj2" fmla="val 8750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23" name="Rectangular Callout 22"/>
          <p:cNvSpPr/>
          <p:nvPr/>
        </p:nvSpPr>
        <p:spPr>
          <a:xfrm>
            <a:off x="2667000" y="2590800"/>
            <a:ext cx="457200" cy="304800"/>
          </a:xfrm>
          <a:prstGeom prst="wedgeRectCallout">
            <a:avLst>
              <a:gd name="adj1" fmla="val 41667"/>
              <a:gd name="adj2" fmla="val 8750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25" name="Rectangular Callout 24"/>
          <p:cNvSpPr/>
          <p:nvPr/>
        </p:nvSpPr>
        <p:spPr>
          <a:xfrm>
            <a:off x="6324600" y="2590800"/>
            <a:ext cx="457200" cy="304800"/>
          </a:xfrm>
          <a:prstGeom prst="wedgeRectCallout">
            <a:avLst>
              <a:gd name="adj1" fmla="val -31250"/>
              <a:gd name="adj2" fmla="val 96875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D</a:t>
            </a:r>
          </a:p>
        </p:txBody>
      </p:sp>
      <p:sp>
        <p:nvSpPr>
          <p:cNvPr id="26" name="Rectangular Callout 25"/>
          <p:cNvSpPr/>
          <p:nvPr/>
        </p:nvSpPr>
        <p:spPr>
          <a:xfrm>
            <a:off x="5410200" y="2514600"/>
            <a:ext cx="457200" cy="304800"/>
          </a:xfrm>
          <a:prstGeom prst="wedgeRectCallout">
            <a:avLst>
              <a:gd name="adj1" fmla="val 0"/>
              <a:gd name="adj2" fmla="val 128125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32" name="Rectangular Callout 31"/>
          <p:cNvSpPr/>
          <p:nvPr/>
        </p:nvSpPr>
        <p:spPr>
          <a:xfrm>
            <a:off x="3962400" y="2514600"/>
            <a:ext cx="457200" cy="304800"/>
          </a:xfrm>
          <a:prstGeom prst="wedgeRectCallout">
            <a:avLst>
              <a:gd name="adj1" fmla="val 77084"/>
              <a:gd name="adj2" fmla="val 103125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</a:t>
            </a:r>
          </a:p>
        </p:txBody>
      </p:sp>
      <p:sp>
        <p:nvSpPr>
          <p:cNvPr id="24" name="Rectangular Callout 23"/>
          <p:cNvSpPr/>
          <p:nvPr/>
        </p:nvSpPr>
        <p:spPr>
          <a:xfrm>
            <a:off x="7772400" y="2590800"/>
            <a:ext cx="457200" cy="304800"/>
          </a:xfrm>
          <a:prstGeom prst="wedgeRectCallout">
            <a:avLst>
              <a:gd name="adj1" fmla="val -595833"/>
              <a:gd name="adj2" fmla="val 784375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72400" y="2438400"/>
            <a:ext cx="381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3"/>
                </a:solidFill>
                <a:latin typeface="Arial" charset="0"/>
                <a:sym typeface="Wingdings"/>
              </a:rPr>
              <a:t></a:t>
            </a:r>
            <a:endParaRPr lang="en-US" sz="3200" b="1" dirty="0">
              <a:solidFill>
                <a:schemeClr val="accent3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2" grpId="0" animBg="1"/>
      <p:bldP spid="23" grpId="0" animBg="1"/>
      <p:bldP spid="25" grpId="0" animBg="1"/>
      <p:bldP spid="26" grpId="0" animBg="1"/>
      <p:bldP spid="32" grpId="0" animBg="1"/>
      <p:bldP spid="24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When to Threat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79414B-600E-42DF-939B-3FF020585BB0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4300" y="1905000"/>
            <a:ext cx="1392238" cy="557213"/>
            <a:chOff x="0" y="2680493"/>
            <a:chExt cx="1393031" cy="557212"/>
          </a:xfrm>
        </p:grpSpPr>
        <p:sp>
          <p:nvSpPr>
            <p:cNvPr id="24" name="Chevron 23"/>
            <p:cNvSpPr/>
            <p:nvPr/>
          </p:nvSpPr>
          <p:spPr>
            <a:xfrm>
              <a:off x="0" y="2680493"/>
              <a:ext cx="1393031" cy="557212"/>
            </a:xfrm>
            <a:prstGeom prst="chevron">
              <a:avLst/>
            </a:prstGeom>
            <a:solidFill>
              <a:srgbClr val="00519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Chevron 4"/>
            <p:cNvSpPr/>
            <p:nvPr/>
          </p:nvSpPr>
          <p:spPr>
            <a:xfrm>
              <a:off x="277971" y="2680493"/>
              <a:ext cx="837089" cy="5572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6007" tIns="18669" rIns="18669" bIns="18669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="1" dirty="0"/>
                <a:t>Training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368425" y="1905000"/>
            <a:ext cx="1392238" cy="557213"/>
            <a:chOff x="1253728" y="2680493"/>
            <a:chExt cx="1393031" cy="557212"/>
          </a:xfrm>
        </p:grpSpPr>
        <p:sp>
          <p:nvSpPr>
            <p:cNvPr id="22" name="Chevron 21"/>
            <p:cNvSpPr/>
            <p:nvPr/>
          </p:nvSpPr>
          <p:spPr>
            <a:xfrm>
              <a:off x="1253728" y="2680493"/>
              <a:ext cx="1393031" cy="557212"/>
            </a:xfrm>
            <a:prstGeom prst="chevron">
              <a:avLst/>
            </a:prstGeom>
            <a:solidFill>
              <a:srgbClr val="27731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51041"/>
                <a:satOff val="-732"/>
                <a:lumOff val="4269"/>
                <a:alphaOff val="0"/>
              </a:schemeClr>
            </a:fillRef>
            <a:effectRef idx="0">
              <a:schemeClr val="accent1">
                <a:shade val="80000"/>
                <a:hueOff val="51041"/>
                <a:satOff val="-732"/>
                <a:lumOff val="426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Chevron 6"/>
            <p:cNvSpPr/>
            <p:nvPr/>
          </p:nvSpPr>
          <p:spPr>
            <a:xfrm>
              <a:off x="1531699" y="2680493"/>
              <a:ext cx="837089" cy="5572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8006" tIns="16002" rIns="16002" bIns="16002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 dirty="0"/>
                <a:t>Requirem-ents</a:t>
              </a:r>
            </a:p>
          </p:txBody>
        </p:sp>
      </p:grp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620963" y="1905000"/>
            <a:ext cx="1393825" cy="557213"/>
            <a:chOff x="2507456" y="2680493"/>
            <a:chExt cx="1393031" cy="557212"/>
          </a:xfrm>
        </p:grpSpPr>
        <p:sp>
          <p:nvSpPr>
            <p:cNvPr id="20" name="Chevron 19"/>
            <p:cNvSpPr/>
            <p:nvPr/>
          </p:nvSpPr>
          <p:spPr>
            <a:xfrm>
              <a:off x="2507456" y="2680493"/>
              <a:ext cx="1393031" cy="557212"/>
            </a:xfrm>
            <a:prstGeom prst="chevron">
              <a:avLst/>
            </a:prstGeom>
            <a:solidFill>
              <a:srgbClr val="27731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80000"/>
                <a:hueOff val="102082"/>
                <a:satOff val="-1464"/>
                <a:lumOff val="853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Chevron 8"/>
            <p:cNvSpPr/>
            <p:nvPr/>
          </p:nvSpPr>
          <p:spPr>
            <a:xfrm>
              <a:off x="2786697" y="2680493"/>
              <a:ext cx="834549" cy="5572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6007" tIns="18669" rIns="18669" bIns="18669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="1" dirty="0"/>
                <a:t> Design</a:t>
              </a:r>
            </a:p>
          </p:txBody>
        </p:sp>
      </p:grp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3875088" y="1905000"/>
            <a:ext cx="1393825" cy="557213"/>
            <a:chOff x="3761184" y="2680493"/>
            <a:chExt cx="1393031" cy="557212"/>
          </a:xfrm>
        </p:grpSpPr>
        <p:sp>
          <p:nvSpPr>
            <p:cNvPr id="18" name="Chevron 17"/>
            <p:cNvSpPr/>
            <p:nvPr/>
          </p:nvSpPr>
          <p:spPr>
            <a:xfrm>
              <a:off x="3761184" y="2680493"/>
              <a:ext cx="1393031" cy="557212"/>
            </a:xfrm>
            <a:prstGeom prst="chevron">
              <a:avLst/>
            </a:prstGeom>
            <a:solidFill>
              <a:srgbClr val="27731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80000"/>
                <a:hueOff val="153123"/>
                <a:satOff val="-2196"/>
                <a:lumOff val="1280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Chevron 10"/>
            <p:cNvSpPr/>
            <p:nvPr/>
          </p:nvSpPr>
          <p:spPr>
            <a:xfrm>
              <a:off x="4040425" y="2680493"/>
              <a:ext cx="834549" cy="5572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8006" tIns="16002" rIns="16002" bIns="16002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 dirty="0"/>
                <a:t>Implemen-tation</a:t>
              </a:r>
            </a:p>
          </p:txBody>
        </p:sp>
      </p:grp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5129213" y="1905000"/>
            <a:ext cx="1392237" cy="557213"/>
            <a:chOff x="5014912" y="2680493"/>
            <a:chExt cx="1393031" cy="557212"/>
          </a:xfrm>
        </p:grpSpPr>
        <p:sp>
          <p:nvSpPr>
            <p:cNvPr id="16" name="Chevron 15"/>
            <p:cNvSpPr/>
            <p:nvPr/>
          </p:nvSpPr>
          <p:spPr>
            <a:xfrm>
              <a:off x="5014912" y="2680493"/>
              <a:ext cx="1393031" cy="557212"/>
            </a:xfrm>
            <a:prstGeom prst="chevron">
              <a:avLst/>
            </a:prstGeom>
            <a:solidFill>
              <a:srgbClr val="27731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80000"/>
                <a:hueOff val="204164"/>
                <a:satOff val="-2928"/>
                <a:lumOff val="1707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Chevron 12"/>
            <p:cNvSpPr/>
            <p:nvPr/>
          </p:nvSpPr>
          <p:spPr>
            <a:xfrm>
              <a:off x="5292882" y="2680493"/>
              <a:ext cx="837090" cy="5572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8006" tIns="16002" rIns="16002" bIns="16002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100" b="1" dirty="0"/>
                <a:t>Verification</a:t>
              </a:r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6383338" y="1905000"/>
            <a:ext cx="1392237" cy="557213"/>
            <a:chOff x="6268640" y="2680493"/>
            <a:chExt cx="1393031" cy="557212"/>
          </a:xfrm>
        </p:grpSpPr>
        <p:sp>
          <p:nvSpPr>
            <p:cNvPr id="14" name="Chevron 13"/>
            <p:cNvSpPr/>
            <p:nvPr/>
          </p:nvSpPr>
          <p:spPr>
            <a:xfrm>
              <a:off x="6268640" y="2680493"/>
              <a:ext cx="1393031" cy="557212"/>
            </a:xfrm>
            <a:prstGeom prst="chevron">
              <a:avLst/>
            </a:prstGeom>
            <a:solidFill>
              <a:srgbClr val="27731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255205"/>
                <a:satOff val="-3660"/>
                <a:lumOff val="21346"/>
                <a:alphaOff val="0"/>
              </a:schemeClr>
            </a:fillRef>
            <a:effectRef idx="0">
              <a:schemeClr val="accent1">
                <a:shade val="80000"/>
                <a:hueOff val="255205"/>
                <a:satOff val="-3660"/>
                <a:lumOff val="2134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Chevron 14"/>
            <p:cNvSpPr/>
            <p:nvPr/>
          </p:nvSpPr>
          <p:spPr>
            <a:xfrm>
              <a:off x="6546610" y="2680493"/>
              <a:ext cx="837090" cy="5572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6007" tIns="18669" rIns="18669" bIns="18669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="1" dirty="0"/>
                <a:t>Release</a:t>
              </a:r>
            </a:p>
          </p:txBody>
        </p:sp>
      </p:grp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7635875" y="1905000"/>
            <a:ext cx="1393825" cy="557213"/>
            <a:chOff x="7522368" y="2680493"/>
            <a:chExt cx="1393031" cy="557212"/>
          </a:xfrm>
        </p:grpSpPr>
        <p:sp>
          <p:nvSpPr>
            <p:cNvPr id="12" name="Chevron 11"/>
            <p:cNvSpPr/>
            <p:nvPr/>
          </p:nvSpPr>
          <p:spPr>
            <a:xfrm>
              <a:off x="7522368" y="2680493"/>
              <a:ext cx="1393031" cy="557212"/>
            </a:xfrm>
            <a:prstGeom prst="chevron">
              <a:avLst/>
            </a:prstGeom>
            <a:solidFill>
              <a:srgbClr val="F89A2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306246"/>
                <a:satOff val="-4392"/>
                <a:lumOff val="25615"/>
                <a:alphaOff val="0"/>
              </a:schemeClr>
            </a:fillRef>
            <a:effectRef idx="0">
              <a:schemeClr val="accent1">
                <a:shade val="80000"/>
                <a:hueOff val="306246"/>
                <a:satOff val="-4392"/>
                <a:lumOff val="256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Chevron 16"/>
            <p:cNvSpPr/>
            <p:nvPr/>
          </p:nvSpPr>
          <p:spPr>
            <a:xfrm>
              <a:off x="7801609" y="2680493"/>
              <a:ext cx="834549" cy="5572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6007" tIns="18669" rIns="18669" bIns="18669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 b="1" dirty="0"/>
                <a:t>Response</a:t>
              </a:r>
            </a:p>
          </p:txBody>
        </p:sp>
      </p:grp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459163"/>
          </a:xfrm>
        </p:spPr>
        <p:txBody>
          <a:bodyPr/>
          <a:lstStyle/>
          <a:p>
            <a:r>
              <a:rPr lang="en-US" dirty="0" smtClean="0"/>
              <a:t>Best performed during the application design phase</a:t>
            </a:r>
          </a:p>
          <a:p>
            <a:pPr lvl="1"/>
            <a:r>
              <a:rPr lang="en-US" dirty="0" smtClean="0"/>
              <a:t>Easiest to make application changes</a:t>
            </a:r>
          </a:p>
          <a:p>
            <a:pPr lvl="1"/>
            <a:r>
              <a:rPr lang="en-US" dirty="0" smtClean="0"/>
              <a:t>Less costly than adding mitigations and testing them after code has been implemented and onwards</a:t>
            </a:r>
          </a:p>
          <a:p>
            <a:pPr lvl="1">
              <a:buFont typeface="Arial" pitchFamily="34" charset="0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Who Performs/Drives </a:t>
            </a:r>
            <a:br>
              <a:rPr lang="en-US" b="1" smtClean="0"/>
            </a:br>
            <a:r>
              <a:rPr lang="en-US" b="1" smtClean="0"/>
              <a:t>Threat Modeling?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None/>
            </a:pPr>
            <a:r>
              <a:rPr lang="en-US" sz="2800" b="1" smtClean="0"/>
              <a:t>The Microsoft SDL Threat Modeling process can be performed by:</a:t>
            </a:r>
          </a:p>
          <a:p>
            <a:r>
              <a:rPr lang="en-US" sz="2800" smtClean="0"/>
              <a:t>Security experts</a:t>
            </a:r>
          </a:p>
          <a:p>
            <a:r>
              <a:rPr lang="en-US" sz="2800" smtClean="0"/>
              <a:t>Non-security experts</a:t>
            </a:r>
          </a:p>
          <a:p>
            <a:pPr>
              <a:buFont typeface="Arial" pitchFamily="34" charset="0"/>
              <a:buNone/>
            </a:pPr>
            <a:endParaRPr lang="en-US" sz="2800" smtClean="0"/>
          </a:p>
          <a:p>
            <a:pPr>
              <a:buFont typeface="Arial" pitchFamily="34" charset="0"/>
              <a:buNone/>
            </a:pPr>
            <a:r>
              <a:rPr lang="en-US" sz="2800" b="1" smtClean="0"/>
              <a:t>The threat modeling process should be driven by:</a:t>
            </a:r>
          </a:p>
          <a:p>
            <a:r>
              <a:rPr lang="en-US" sz="2800" smtClean="0"/>
              <a:t>Application designers; however, developers and testers should be involved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14F9F8-5EED-46B7-824B-A58C838D51F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What To Threat Model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application as a whole</a:t>
            </a:r>
          </a:p>
          <a:p>
            <a:r>
              <a:rPr lang="en-US" smtClean="0"/>
              <a:t>Security and privacy features</a:t>
            </a:r>
          </a:p>
          <a:p>
            <a:r>
              <a:rPr lang="en-US" smtClean="0"/>
              <a:t>Features whose failures have security or privacy implications</a:t>
            </a:r>
          </a:p>
          <a:p>
            <a:r>
              <a:rPr lang="en-US" smtClean="0"/>
              <a:t>Features that cross trust boundaries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DF56C-19E0-4B84-A5D7-6341A2A2ED5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DL Segoe UI 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54F05FB043A74A803CC6117C28F161" ma:contentTypeVersion="0" ma:contentTypeDescription="Create a new document." ma:contentTypeScope="" ma:versionID="c765d30d315e2933eb7981e68615fc4c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95C1E926-3EC4-4D27-BDE0-162716B8E6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28C7CB7-D456-4EB8-9107-42EAC9FD2325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0DA6A2F-E850-496C-A225-35EC6F5E48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Words>1152</Words>
  <Application>Microsoft Office PowerPoint</Application>
  <PresentationFormat>On-screen Show (4:3)</PresentationFormat>
  <Paragraphs>327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Security Development Lifecycle (SDL) Field Content</vt:lpstr>
      <vt:lpstr>Agenda</vt:lpstr>
      <vt:lpstr>Microsoft Security Development Lifecycle (SDL)</vt:lpstr>
      <vt:lpstr>Microsoft SDL  Threat Modeling Overview</vt:lpstr>
      <vt:lpstr>Microsoft SDL  Threat Modeling Illustrated</vt:lpstr>
      <vt:lpstr>When to Threat Model</vt:lpstr>
      <vt:lpstr>Who Performs/Drives  Threat Modeling?</vt:lpstr>
      <vt:lpstr>What To Threat Model</vt:lpstr>
      <vt:lpstr>Top Microsoft SDL Threat Modeling  Advantages and Disadvantages</vt:lpstr>
      <vt:lpstr>The Microsoft SDL  Threat Modeling Process</vt:lpstr>
      <vt:lpstr>Step 1: Diagramming</vt:lpstr>
      <vt:lpstr>Data Flow Diagrams (DFDs) Elements</vt:lpstr>
      <vt:lpstr>Additional Element:  Trust Boundaries</vt:lpstr>
      <vt:lpstr>Step 2: Threat Enumeration</vt:lpstr>
      <vt:lpstr>STRIDE Threat Types</vt:lpstr>
      <vt:lpstr>Identifying STRIDE Threats by Data Flow Diagram Element Type</vt:lpstr>
      <vt:lpstr>Step 3: Mitigation</vt:lpstr>
      <vt:lpstr>Examples of Standard Mitigations </vt:lpstr>
      <vt:lpstr>Step 4: Validation</vt:lpstr>
      <vt:lpstr>The Microsoft SDL  Threat Modeling Tool</vt:lpstr>
      <vt:lpstr>Microsoft SDL  Threat Modeling Requirements</vt:lpstr>
      <vt:lpstr>Conclusion</vt:lpstr>
      <vt:lpstr>Appendix</vt:lpstr>
      <vt:lpstr>Microsoft Security Development Lifecycle (SDL)</vt:lpstr>
      <vt:lpstr>Microsoft Writing Secure Code  Book Series</vt:lpstr>
      <vt:lpstr>Microsoft Developer Network (MSDN) Security Developer Center</vt:lpstr>
      <vt:lpstr>Secure Development Blogs</vt:lpstr>
      <vt:lpstr>Microsoft Hunting Security Bugs</vt:lpstr>
      <vt:lpstr>Additional SDL Training Content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DCL</dc:creator>
  <cp:lastModifiedBy>Heather Poulsen</cp:lastModifiedBy>
  <cp:revision>50</cp:revision>
  <dcterms:created xsi:type="dcterms:W3CDTF">2009-04-12T23:14:36Z</dcterms:created>
  <dcterms:modified xsi:type="dcterms:W3CDTF">2009-06-25T05:50:59Z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0x0101002754F05FB043A74A803CC6117C28F161</vt:lpwstr>
  </property>
</Properties>
</file>