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  <p:embeddedFont>
      <p:font typeface="Roboto Mono Regula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RobotoMonoRegular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boldItalic.fntdata"/><Relationship Id="rId30" Type="http://schemas.openxmlformats.org/officeDocument/2006/relationships/font" Target="fonts/RobotoMonoRegula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265d66f8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265d66f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e97933de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9e97933de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0953d030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0953d030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0953d030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0953d030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0953d030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0953d030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0953d030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0953d030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265d66f8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265d66f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265d66f8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265d66f8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953d030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0953d030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de.kaitai.io/" TargetMode="External"/><Relationship Id="rId4" Type="http://schemas.openxmlformats.org/officeDocument/2006/relationships/hyperlink" Target="https://www.intezer.com/blog/research/executable-linkable-format-101-part1-sections-segments/" TargetMode="External"/><Relationship Id="rId5" Type="http://schemas.openxmlformats.org/officeDocument/2006/relationships/hyperlink" Target="https://www.intezer.com/blog/elf/executable-linkable-format-101-part-2-symbols/" TargetMode="External"/><Relationship Id="rId6" Type="http://schemas.openxmlformats.org/officeDocument/2006/relationships/hyperlink" Target="https://www.intezer.com/blog/elf/executable-and-linkable-format-101-part-3-relocations/" TargetMode="External"/><Relationship Id="rId7" Type="http://schemas.openxmlformats.org/officeDocument/2006/relationships/hyperlink" Target="https://www.intezer.com/blog/elf/executable-linkable-format-101-part-4-dynamic-linking/" TargetMode="External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tezer.com/blog/elf/executable-linkable-format-101-part-2-symbol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Binary Files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Interacting with your ELF</a:t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ways to dig in: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gcc</a:t>
            </a:r>
            <a:r>
              <a:rPr lang="en" sz="1400"/>
              <a:t> to make your ELF.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readelf</a:t>
            </a:r>
            <a:r>
              <a:rPr lang="en" sz="1400"/>
              <a:t> to parse the ELF header.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objdump</a:t>
            </a:r>
            <a:r>
              <a:rPr lang="en" sz="1400"/>
              <a:t> to parse the ELF header and disassemble the source code.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nm</a:t>
            </a:r>
            <a:r>
              <a:rPr lang="en" sz="1400"/>
              <a:t> to view your ELF's symbols.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patchelf</a:t>
            </a:r>
            <a:r>
              <a:rPr lang="en" sz="1400"/>
              <a:t> to change some ELF properties.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objcopy</a:t>
            </a:r>
            <a:r>
              <a:rPr lang="en" sz="1400"/>
              <a:t> to swap out ELF sections.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strip</a:t>
            </a:r>
            <a:r>
              <a:rPr lang="en" sz="1400"/>
              <a:t> to remove otherwise-helpful information (such as symbols).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kaitai struct</a:t>
            </a:r>
            <a:r>
              <a:rPr lang="en" sz="1400"/>
              <a:t>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https://ide.kaitai.io/</a:t>
            </a:r>
            <a:r>
              <a:rPr lang="en" sz="1400"/>
              <a:t>) to look through your ELF interactively.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Further reading: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https://www.intezer.com/blog/research/executable-linkable-format-101-part1-sections-segments/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https://www.intezer.com/blog/elf/executable-linkable-format-101-part-2-symbols/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https://www.intezer.com/blog/elf/executable-and-linkable-format-101-part-3-relocations/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https://www.intezer.com/blog/elf/executable-linkable-format-101-part-4-dynamic-linking/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latin typeface="Roboto Mono Regular"/>
                <a:ea typeface="Roboto Mono Regular"/>
                <a:cs typeface="Roboto Mono Regular"/>
                <a:sym typeface="Roboto Mono Regular"/>
              </a:rPr>
              <a:t>/bin/cat</a:t>
            </a:r>
            <a:endParaRPr sz="7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cat?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yans@cse466 ~ $ file /bin/cat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/bin/cat: ELF 64-bit LSB shared object, x86-64, version 1 (SYSV), dynamically linked, interpreter /lib64/ld-linux-x86-64.so.2, for GNU/Linux 3.2.0, BuildID[sha1]=747e524bc20d33ce25ed4aea108e3025e5c3b78f, stripped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cat?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yans@cse466 ~ $ file /bin/cat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/bin/cat: ELF </a:t>
            </a:r>
            <a:r>
              <a:rPr b="1" lang="en" sz="1400">
                <a:latin typeface="Consolas"/>
                <a:ea typeface="Consolas"/>
                <a:cs typeface="Consolas"/>
                <a:sym typeface="Consolas"/>
              </a:rPr>
              <a:t>64-bit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LSB shared object, </a:t>
            </a:r>
            <a:r>
              <a:rPr b="1" lang="en" sz="1400">
                <a:latin typeface="Consolas"/>
                <a:ea typeface="Consolas"/>
                <a:cs typeface="Consolas"/>
                <a:sym typeface="Consolas"/>
              </a:rPr>
              <a:t>x86-64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version 1 (SYSV), dynamically linked, interpreter /lib64/ld-linux-x86-64.so.2, for GNU/Linux 3.2.0, BuildID[sha1]=747e524bc20d33ce25ed4aea108e3025e5c3b78f, stripped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cat?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yans@cse466 ~ $ file /bin/cat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/bin/cat: </a:t>
            </a:r>
            <a:r>
              <a:rPr b="1" lang="en" sz="1400">
                <a:latin typeface="Consolas"/>
                <a:ea typeface="Consolas"/>
                <a:cs typeface="Consolas"/>
                <a:sym typeface="Consolas"/>
              </a:rPr>
              <a:t>ELF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64-bit LSB shared object, x86-64, version 1 (SYSV), dynamically linked, interpreter /lib64/ld-linux-x86-64.so.2, for GNU/Linux 3.2.0, BuildID[sha1]=747e524bc20d33ce25ed4aea108e3025e5c3b78f, stripped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ELF?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is a binary file format.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Contains the program and its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how the program should be loaded (</a:t>
            </a:r>
            <a:r>
              <a:rPr i="1" lang="en"/>
              <a:t>program/segment headers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Contains metadata describing program components (</a:t>
            </a:r>
            <a:r>
              <a:rPr i="1" lang="en"/>
              <a:t>section headers</a:t>
            </a:r>
            <a:r>
              <a:rPr lang="en"/>
              <a:t>).</a:t>
            </a:r>
            <a:endParaRPr sz="1200"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Program Headers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headers specify information needed to prepare the program for execution. Most important entry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INTERP:</a:t>
            </a:r>
            <a:r>
              <a:rPr lang="en"/>
              <a:t> defines the library that should be used to load this ELF into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LOAD:</a:t>
            </a:r>
            <a:r>
              <a:rPr lang="en"/>
              <a:t> defines a part of the file that should be loaded into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headers are </a:t>
            </a:r>
            <a:r>
              <a:rPr i="1" lang="en"/>
              <a:t>the</a:t>
            </a:r>
            <a:r>
              <a:rPr lang="en"/>
              <a:t> source of information used when loading a file.</a:t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Section Headers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different view of the ELF with useful information for introspection, debugging,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sections: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.text:</a:t>
            </a:r>
            <a:r>
              <a:rPr lang="en" sz="1500"/>
              <a:t> the executable code of your program.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.plt</a:t>
            </a:r>
            <a:r>
              <a:rPr lang="en" sz="1500"/>
              <a:t> and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.got:</a:t>
            </a:r>
            <a:r>
              <a:rPr lang="en" sz="1500"/>
              <a:t> used to resolve and dispatch library calls.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.data:</a:t>
            </a:r>
            <a:r>
              <a:rPr lang="en" sz="1500"/>
              <a:t> used for pre-initialized global writable data (such as global arrays with initial values)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.rodata:</a:t>
            </a:r>
            <a:r>
              <a:rPr lang="en" sz="1500"/>
              <a:t> used for global read-only data (such as string constants)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.bss:</a:t>
            </a:r>
            <a:r>
              <a:rPr lang="en" sz="1500"/>
              <a:t> used for uninitialized global writable data (such as global arrays without initial values)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headers are </a:t>
            </a:r>
            <a:r>
              <a:rPr i="1" lang="en"/>
              <a:t>not</a:t>
            </a:r>
            <a:r>
              <a:rPr lang="en"/>
              <a:t> a necessary part of the ELF: only segments (defined via program headers) are needed for loading and operation! Section headers are just metadata.</a:t>
            </a: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Symbols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Binaries (and libraries) that use dynamically loaded libraries rely </a:t>
            </a:r>
            <a:r>
              <a:rPr i="1" lang="en"/>
              <a:t>symbols</a:t>
            </a:r>
            <a:r>
              <a:rPr lang="en"/>
              <a:t> (names) to find libraries, resolve function calls into those libraries,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(and further reading):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https://www.intezer.com/blog/elf/executable-linkable-format-101-part-2-symbols/</a:t>
            </a:r>
            <a:r>
              <a:rPr lang="en" sz="1000"/>
              <a:t> </a:t>
            </a:r>
            <a:endParaRPr sz="1000"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1150" y="2000975"/>
            <a:ext cx="3533149" cy="25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