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Tahoma"/>
      <p:regular r:id="rId28"/>
      <p:bold r:id="rId29"/>
    </p:embeddedFont>
    <p:embeddedFont>
      <p:font typeface="Roboto Light"/>
      <p:regular r:id="rId30"/>
      <p:bold r:id="rId31"/>
      <p:italic r:id="rId32"/>
      <p:boldItalic r:id="rId33"/>
    </p:embeddedFont>
    <p:embeddedFont>
      <p:font typeface="Oswald"/>
      <p:regular r:id="rId34"/>
      <p:bold r:id="rId35"/>
    </p:embeddedFont>
    <p:embeddedFont>
      <p:font typeface="Roboto Mono Regular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Tahoma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Light-bold.fntdata"/><Relationship Id="rId30" Type="http://schemas.openxmlformats.org/officeDocument/2006/relationships/font" Target="fonts/RobotoLight-regular.fntdata"/><Relationship Id="rId11" Type="http://schemas.openxmlformats.org/officeDocument/2006/relationships/slide" Target="slides/slide6.xml"/><Relationship Id="rId33" Type="http://schemas.openxmlformats.org/officeDocument/2006/relationships/font" Target="fonts/Roboto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Light-italic.fntdata"/><Relationship Id="rId13" Type="http://schemas.openxmlformats.org/officeDocument/2006/relationships/slide" Target="slides/slide8.xml"/><Relationship Id="rId35" Type="http://schemas.openxmlformats.org/officeDocument/2006/relationships/font" Target="fonts/Oswald-bold.fntdata"/><Relationship Id="rId12" Type="http://schemas.openxmlformats.org/officeDocument/2006/relationships/slide" Target="slides/slide7.xml"/><Relationship Id="rId34" Type="http://schemas.openxmlformats.org/officeDocument/2006/relationships/font" Target="fonts/Oswald-regular.fntdata"/><Relationship Id="rId15" Type="http://schemas.openxmlformats.org/officeDocument/2006/relationships/slide" Target="slides/slide10.xml"/><Relationship Id="rId37" Type="http://schemas.openxmlformats.org/officeDocument/2006/relationships/font" Target="fonts/RobotoMonoRegular-bold.fntdata"/><Relationship Id="rId14" Type="http://schemas.openxmlformats.org/officeDocument/2006/relationships/slide" Target="slides/slide9.xml"/><Relationship Id="rId36" Type="http://schemas.openxmlformats.org/officeDocument/2006/relationships/font" Target="fonts/RobotoMonoRegular-regular.fntdata"/><Relationship Id="rId17" Type="http://schemas.openxmlformats.org/officeDocument/2006/relationships/slide" Target="slides/slide12.xml"/><Relationship Id="rId39" Type="http://schemas.openxmlformats.org/officeDocument/2006/relationships/font" Target="fonts/RobotoMonoRegular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MonoRegular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a9f5b81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a9f5b81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2463492a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2463492a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0953d030c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0953d030c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2463492a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2463492a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0953d030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0953d030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66427081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66427081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2463492a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2463492a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2463492a3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2463492a3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2463492a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2463492a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2463492a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2463492a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0953d030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0953d030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2463492a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2463492a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2463492a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2463492a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2463492a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2463492a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0953d030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0953d030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15089e11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15089e11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2463492a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2463492a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0953d030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0953d030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/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/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0xax.gitbooks.io/linux-insides/content/SysCall/linux-syscall-4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0xax.gitbooks.io/linux-insides/content/SysCall/linux-syscall-4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0xax.gitbooks.io/linux-insides/content/SysCall/linux-syscall-4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st.github.com/CMCDragonkai/10ab53654b2aa6ce55c11cfc5b2432a4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 Process Loading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load?</a:t>
            </a:r>
            <a:endParaRPr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figure out what to load, the Linux kernel reads the beginning of the file (i.e.,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/bin/cat</a:t>
            </a:r>
            <a:r>
              <a:rPr lang="en"/>
              <a:t>), and makes a decision: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 file starts with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#!</a:t>
            </a:r>
            <a:r>
              <a:rPr lang="en" sz="1600"/>
              <a:t>, the kernel extracts the interpreter from the rest of that line and executes this interpreter with the original file as an argument.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 file matches a format in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/proc/sys/fs/binfmt_misc</a:t>
            </a:r>
            <a:r>
              <a:rPr lang="en" sz="1600"/>
              <a:t>, the kernel executes the interpreter specified for that format with the original file as an argument.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 file is a dynamically-linked ELF, the kernel reads the interpreter/loader defined in the ELF, loads the interpreter and the original file, and lets the interpreter take control.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If the file is a statically-linked ELF, the kernel will load it.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Other legacy file formats are checked for.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These can be recursive!</a:t>
            </a:r>
            <a:endParaRPr sz="1600"/>
          </a:p>
        </p:txBody>
      </p:sp>
      <p:sp>
        <p:nvSpPr>
          <p:cNvPr id="174" name="Google Shape;174;p32"/>
          <p:cNvSpPr txBox="1"/>
          <p:nvPr/>
        </p:nvSpPr>
        <p:spPr>
          <a:xfrm>
            <a:off x="0" y="4876200"/>
            <a:ext cx="40662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Further reading: </a:t>
            </a:r>
            <a:r>
              <a:rPr lang="en" sz="6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https://0xax.gitbooks.io/linux-insides/content/SysCall/linux-syscall-4.html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Dynamically linked ELFs: the interpreter</a:t>
            </a:r>
            <a:endParaRPr/>
          </a:p>
        </p:txBody>
      </p:sp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loading is done by the ELF interpreter specified in the binary.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$ readelf -a /bin/cat | grep interpret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[Requesting program interpreter: /lib64/ld-linux-x86-64.so.2]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Colloquially known as "the loader".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be overridden: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/lib64/ld-linux-x86-64.so.2 /bin/cat /flag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changed permanently: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patchelf --set-intepreter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0" y="4876200"/>
            <a:ext cx="40662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Further reading: </a:t>
            </a:r>
            <a:r>
              <a:rPr lang="en" sz="6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https://0xax.gitbooks.io/linux-insides/content/SysCall/linux-syscall-4.html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Dynamically linked ELFs: the loading process</a:t>
            </a:r>
            <a:endParaRPr/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program and its interpreter are loaded by the kernel.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interpreter locates the libraries.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LD_PRELOAD environment variable, and anything in /etc/ld.so.preload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LD_LIBRARY_PATH environment variable (can be set in the shell)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DT_RUNPATH or DT_RPATH specified in the binary file (both can be modified with patchelf)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system-wide configuration (/etc/ld.so.conf)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/lib and /usr/lib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interpreter loads the libraries.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these libraries can depend on other libraries, causing more to be loaded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relocations updated</a:t>
            </a:r>
            <a:endParaRPr/>
          </a:p>
        </p:txBody>
      </p:sp>
      <p:sp>
        <p:nvSpPr>
          <p:cNvPr id="188" name="Google Shape;188;p34"/>
          <p:cNvSpPr txBox="1"/>
          <p:nvPr/>
        </p:nvSpPr>
        <p:spPr>
          <a:xfrm>
            <a:off x="0" y="4876200"/>
            <a:ext cx="40662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Further reading: </a:t>
            </a:r>
            <a:r>
              <a:rPr lang="en" sz="6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https://0xax.gitbooks.io/linux-insides/content/SysCall/linux-syscall-4.html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all this getting loaded to?</a:t>
            </a:r>
            <a:endParaRPr/>
          </a:p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Linux process has a </a:t>
            </a:r>
            <a:r>
              <a:rPr i="1" lang="en"/>
              <a:t>virtual memory space</a:t>
            </a:r>
            <a:r>
              <a:rPr lang="en"/>
              <a:t>. It contains: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binary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libraries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"heap" (for dynamically allocated memory)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"stack" (for function local variables)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any memory specifically mapped b</a:t>
            </a:r>
            <a:r>
              <a:rPr lang="en" sz="1400"/>
              <a:t>y</a:t>
            </a:r>
            <a:r>
              <a:rPr lang="en" sz="1400"/>
              <a:t> the program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some helper regions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kernel code in the "upper half" of memory (above 0x8000000000000000 on 64-bit architectures), inaccessible to the process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/>
              <a:t>Virtual</a:t>
            </a:r>
            <a:r>
              <a:rPr lang="en"/>
              <a:t> memory is dedicated to your process.</a:t>
            </a:r>
            <a:br>
              <a:rPr lang="en"/>
            </a:br>
            <a:r>
              <a:rPr i="1" lang="en"/>
              <a:t>Physical</a:t>
            </a:r>
            <a:r>
              <a:rPr lang="en"/>
              <a:t> memory is shared among the whole system.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see this whole space by looking at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/proc/self/maps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5" name="Google Shape;195;p35"/>
          <p:cNvSpPr txBox="1"/>
          <p:nvPr/>
        </p:nvSpPr>
        <p:spPr>
          <a:xfrm>
            <a:off x="0" y="4876200"/>
            <a:ext cx="40662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Good resource: </a:t>
            </a:r>
            <a:r>
              <a:rPr lang="en" sz="6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https://gist.github.com/CMCDragonkai/10ab53654b2aa6ce55c11cfc5b2432a4</a:t>
            </a: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Standard C Library</a:t>
            </a:r>
            <a:endParaRPr/>
          </a:p>
        </p:txBody>
      </p:sp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libc.so is linked by almost every process.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Provides functionality you take for granted: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printf()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scanf()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socket()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atoi()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malloc()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free()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... and a lot of other crazy stuff!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xdr_keystatus()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loading process (for statically linked binaries)</a:t>
            </a:r>
            <a:endParaRPr/>
          </a:p>
        </p:txBody>
      </p:sp>
      <p:sp>
        <p:nvSpPr>
          <p:cNvPr id="207" name="Google Shape;207;p3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binary is loaded.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213" name="Google Shape;213;p3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process is created.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loaded.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AutoNum type="arabicPeriod"/>
            </a:pPr>
            <a:r>
              <a:rPr b="1" lang="en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Cat is initialized.</a:t>
            </a:r>
            <a:endParaRPr b="1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launched.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reads its arguments and environment.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does its thing.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terminates. </a:t>
            </a:r>
            <a:endParaRPr sz="14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is initialized.</a:t>
            </a:r>
            <a:endParaRPr/>
          </a:p>
        </p:txBody>
      </p:sp>
      <p:sp>
        <p:nvSpPr>
          <p:cNvPr id="219" name="Google Shape;219;p3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ELF binary can specify </a:t>
            </a:r>
            <a:r>
              <a:rPr i="1" lang="en"/>
              <a:t>constructors</a:t>
            </a:r>
            <a:r>
              <a:rPr lang="en"/>
              <a:t>, which are functions that run before the program is actually launched.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example, depending on the version, libc can initialize memory regions for dynamic allocations (malloc/free) when the program launches.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specify your own!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__attribute__((constructor)) void haha()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puts("Hello world!");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Demo: LD_PRELOAD and constructors.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225" name="Google Shape;225;p4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process is created.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loaded.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Cat is initialized.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launched.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reads its arguments and environment.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does its thing.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terminates. </a:t>
            </a:r>
            <a:endParaRPr sz="14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7200">
                <a:latin typeface="Roboto Mono Regular"/>
                <a:ea typeface="Roboto Mono Regular"/>
                <a:cs typeface="Roboto Mono Regular"/>
                <a:sym typeface="Roboto Mono Regular"/>
              </a:rPr>
              <a:t>/bin/cat</a:t>
            </a:r>
            <a:endParaRPr sz="7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process is created.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loaded.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initialized.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launched.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reads its arguments and environment.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does its thing.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terminates. 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process is created.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loaded.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Cat is initialized.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launched.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reads its arguments and environment.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does its thing.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terminates. </a:t>
            </a:r>
            <a:endParaRPr sz="14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 process is created.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loaded.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Cat is initialized.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launched.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reads its arguments and environment.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does its thing.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terminates. </a:t>
            </a:r>
            <a:endParaRPr sz="14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Portrait of a process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Linux process has: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state (running, waiting, stopped, zombie)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priority (and other scheduling information)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parent, siblings, children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shared resources (files, pipes, sockets)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virtual memory 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security context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effective uid and gid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saved uid and gid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capabilities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where do processes come from?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Linux, processes propagate by mitosis!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en"/>
              <a:t> and (more recently)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clone</a:t>
            </a:r>
            <a:r>
              <a:rPr lang="en"/>
              <a:t> are </a:t>
            </a:r>
            <a:r>
              <a:rPr i="1" lang="en"/>
              <a:t>system calls</a:t>
            </a:r>
            <a:r>
              <a:rPr lang="en"/>
              <a:t> that create a nearly exact copy of the calling process: a </a:t>
            </a:r>
            <a:r>
              <a:rPr i="1" lang="en"/>
              <a:t>parent</a:t>
            </a:r>
            <a:r>
              <a:rPr lang="en"/>
              <a:t> and a </a:t>
            </a:r>
            <a:r>
              <a:rPr i="1" lang="en"/>
              <a:t>child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Later, the child process usually uses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execve</a:t>
            </a:r>
            <a:r>
              <a:rPr lang="en"/>
              <a:t> syscall to </a:t>
            </a:r>
            <a:r>
              <a:rPr i="1" lang="en"/>
              <a:t>replace</a:t>
            </a:r>
            <a:r>
              <a:rPr lang="en"/>
              <a:t> itself with another process.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you type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/bin/cat</a:t>
            </a:r>
            <a:r>
              <a:rPr lang="en" sz="1600"/>
              <a:t> in bash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bash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fork</a:t>
            </a:r>
            <a:r>
              <a:rPr lang="en" sz="1600"/>
              <a:t>s itself into the old parent process and the child process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 child process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execve</a:t>
            </a:r>
            <a:r>
              <a:rPr lang="en" sz="1600"/>
              <a:t>s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/bin/cat</a:t>
            </a:r>
            <a:r>
              <a:rPr lang="en" sz="1600"/>
              <a:t>, becoming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/bin/cat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55" name="Google Shape;155;p29"/>
          <p:cNvPicPr preferRelativeResize="0"/>
          <p:nvPr/>
        </p:nvPicPr>
        <p:blipFill/>
        <p:spPr>
          <a:xfrm>
            <a:off x="5695700" y="592200"/>
            <a:ext cx="3247901" cy="11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 process is created.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Cat is loaded.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Cat is initialized.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launched.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reads its arguments and environment.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does its thing.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terminates. </a:t>
            </a:r>
            <a:endParaRPr sz="14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load?</a:t>
            </a:r>
            <a:endParaRPr/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anything is loaded, the kernel checks for executable permissions.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If a file is not executable,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execve</a:t>
            </a:r>
            <a:r>
              <a:rPr lang="en"/>
              <a:t> will fail.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