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embeddedFontLst>
    <p:embeddedFont>
      <p:font typeface="Roboto"/>
      <p:regular r:id="rId23"/>
      <p:bold r:id="rId24"/>
      <p:italic r:id="rId25"/>
      <p:boldItalic r:id="rId26"/>
    </p:embeddedFont>
    <p:embeddedFont>
      <p:font typeface="Tahoma"/>
      <p:regular r:id="rId27"/>
      <p:bold r:id="rId28"/>
    </p:embeddedFont>
    <p:embeddedFont>
      <p:font typeface="Roboto Light"/>
      <p:regular r:id="rId29"/>
      <p:bold r:id="rId30"/>
      <p:italic r:id="rId31"/>
      <p:boldItalic r:id="rId32"/>
    </p:embeddedFont>
    <p:embeddedFont>
      <p:font typeface="Oswald"/>
      <p:regular r:id="rId33"/>
      <p:bold r:id="rId34"/>
    </p:embeddedFont>
    <p:embeddedFont>
      <p:font typeface="Roboto Mono Regular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Roboto-bold.fntdata"/><Relationship Id="rId23" Type="http://schemas.openxmlformats.org/officeDocument/2006/relationships/font" Target="fonts/Roboto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boldItalic.fntdata"/><Relationship Id="rId25" Type="http://schemas.openxmlformats.org/officeDocument/2006/relationships/font" Target="fonts/Roboto-italic.fntdata"/><Relationship Id="rId28" Type="http://schemas.openxmlformats.org/officeDocument/2006/relationships/font" Target="fonts/Tahoma-bold.fntdata"/><Relationship Id="rId27" Type="http://schemas.openxmlformats.org/officeDocument/2006/relationships/font" Target="fonts/Tahoma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Light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Light-italic.fntdata"/><Relationship Id="rId30" Type="http://schemas.openxmlformats.org/officeDocument/2006/relationships/font" Target="fonts/RobotoLight-bold.fntdata"/><Relationship Id="rId11" Type="http://schemas.openxmlformats.org/officeDocument/2006/relationships/slide" Target="slides/slide6.xml"/><Relationship Id="rId33" Type="http://schemas.openxmlformats.org/officeDocument/2006/relationships/font" Target="fonts/Oswald-regular.fntdata"/><Relationship Id="rId10" Type="http://schemas.openxmlformats.org/officeDocument/2006/relationships/slide" Target="slides/slide5.xml"/><Relationship Id="rId32" Type="http://schemas.openxmlformats.org/officeDocument/2006/relationships/font" Target="fonts/RobotoLight-boldItalic.fntdata"/><Relationship Id="rId13" Type="http://schemas.openxmlformats.org/officeDocument/2006/relationships/slide" Target="slides/slide8.xml"/><Relationship Id="rId35" Type="http://schemas.openxmlformats.org/officeDocument/2006/relationships/font" Target="fonts/RobotoMonoRegular-regular.fntdata"/><Relationship Id="rId12" Type="http://schemas.openxmlformats.org/officeDocument/2006/relationships/slide" Target="slides/slide7.xml"/><Relationship Id="rId34" Type="http://schemas.openxmlformats.org/officeDocument/2006/relationships/font" Target="fonts/Oswald-bold.fntdata"/><Relationship Id="rId15" Type="http://schemas.openxmlformats.org/officeDocument/2006/relationships/slide" Target="slides/slide10.xml"/><Relationship Id="rId37" Type="http://schemas.openxmlformats.org/officeDocument/2006/relationships/font" Target="fonts/RobotoMonoRegular-italic.fntdata"/><Relationship Id="rId14" Type="http://schemas.openxmlformats.org/officeDocument/2006/relationships/slide" Target="slides/slide9.xml"/><Relationship Id="rId36" Type="http://schemas.openxmlformats.org/officeDocument/2006/relationships/font" Target="fonts/RobotoMonoRegular-bold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38" Type="http://schemas.openxmlformats.org/officeDocument/2006/relationships/font" Target="fonts/RobotoMonoRegular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8a9f5b81a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8a9f5b81a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40953d030c_0_3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40953d030c_0_3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40953d030c_0_2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40953d030c_0_2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40953d030c_0_2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40953d030c_0_2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40953d030c_0_2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40953d030c_0_2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40953d030c_0_2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40953d030c_0_2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9279416eed_1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9279416eed_1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40953d030c_0_2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40953d030c_0_2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9279416eed_1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9279416eed_1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40953d030c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40953d030c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9279416eed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9279416eed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9279416eed_1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9279416eed_1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40953d030c_0_2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40953d030c_0_2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9279416eed_1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9279416eed_1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40953d030c_0_2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40953d030c_0_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9279416eed_1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9279416eed_1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40953d030c_0_2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40953d030c_0_2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itle">
  <p:cSld name="TITLE_ONLY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" name="Google Shape;44;p11"/>
          <p:cNvSpPr txBox="1"/>
          <p:nvPr>
            <p:ph idx="1" type="subTitle"/>
          </p:nvPr>
        </p:nvSpPr>
        <p:spPr>
          <a:xfrm>
            <a:off x="685800" y="2179341"/>
            <a:ext cx="7772400" cy="7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swald"/>
              <a:buNone/>
              <a:defRPr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7" name="Google Shape;4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ncy Section Title">
  <p:cSld name="CUSTOM">
    <p:bg>
      <p:bgPr>
        <a:solidFill>
          <a:srgbClr val="351C75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/>
          <p:nvPr>
            <p:ph type="title"/>
          </p:nvPr>
        </p:nvSpPr>
        <p:spPr>
          <a:xfrm>
            <a:off x="219700" y="2287400"/>
            <a:ext cx="6523800" cy="56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0" name="Google Shape;50;p13"/>
          <p:cNvSpPr txBox="1"/>
          <p:nvPr>
            <p:ph idx="2" type="title"/>
          </p:nvPr>
        </p:nvSpPr>
        <p:spPr>
          <a:xfrm>
            <a:off x="219700" y="499975"/>
            <a:ext cx="6523800" cy="178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9pPr>
          </a:lstStyle>
          <a:p/>
        </p:txBody>
      </p:sp>
      <p:sp>
        <p:nvSpPr>
          <p:cNvPr id="51" name="Google Shape;51;p13"/>
          <p:cNvSpPr txBox="1"/>
          <p:nvPr>
            <p:ph idx="3" type="title"/>
          </p:nvPr>
        </p:nvSpPr>
        <p:spPr>
          <a:xfrm>
            <a:off x="219700" y="2856225"/>
            <a:ext cx="6523800" cy="178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Ideas">
  <p:cSld name="CUSTOM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type="title"/>
          </p:nvPr>
        </p:nvSpPr>
        <p:spPr>
          <a:xfrm>
            <a:off x="537475" y="8683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5" name="Google Shape;55;p14"/>
          <p:cNvSpPr txBox="1"/>
          <p:nvPr>
            <p:ph idx="2" type="title"/>
          </p:nvPr>
        </p:nvSpPr>
        <p:spPr>
          <a:xfrm>
            <a:off x="537475" y="3055688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6" name="Google Shape;56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Ideas">
  <p:cSld name="CUSTOM_1_2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/>
          <p:nvPr>
            <p:ph type="title"/>
          </p:nvPr>
        </p:nvSpPr>
        <p:spPr>
          <a:xfrm>
            <a:off x="537475" y="618338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9" name="Google Shape;59;p15"/>
          <p:cNvSpPr txBox="1"/>
          <p:nvPr>
            <p:ph idx="2" type="title"/>
          </p:nvPr>
        </p:nvSpPr>
        <p:spPr>
          <a:xfrm>
            <a:off x="537475" y="33494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" name="Google Shape;61;p15"/>
          <p:cNvSpPr txBox="1"/>
          <p:nvPr>
            <p:ph idx="3" type="title"/>
          </p:nvPr>
        </p:nvSpPr>
        <p:spPr>
          <a:xfrm>
            <a:off x="537475" y="1983875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ral Idea">
  <p:cSld name="CUSTOM_1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>
            <p:ph type="title"/>
          </p:nvPr>
        </p:nvSpPr>
        <p:spPr>
          <a:xfrm>
            <a:off x="537475" y="8683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per Card">
  <p:cSld name="CUSTOM_2">
    <p:bg>
      <p:bgPr>
        <a:solidFill>
          <a:srgbClr val="EFEFEF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inM98rrT.png" id="66" name="Google Shape;66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12450" y="1101425"/>
            <a:ext cx="6784150" cy="294065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7"/>
          <p:cNvSpPr txBox="1"/>
          <p:nvPr>
            <p:ph type="title"/>
          </p:nvPr>
        </p:nvSpPr>
        <p:spPr>
          <a:xfrm>
            <a:off x="1359335" y="1236350"/>
            <a:ext cx="6455700" cy="3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b="0" sz="18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b="0" sz="18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b="0" sz="18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b="0" sz="18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b="0" sz="18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b="0" sz="18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b="0" sz="1800"/>
            </a:lvl9pPr>
          </a:lstStyle>
          <a:p/>
        </p:txBody>
      </p:sp>
      <p:sp>
        <p:nvSpPr>
          <p:cNvPr id="68" name="Google Shape;68;p17"/>
          <p:cNvSpPr txBox="1"/>
          <p:nvPr>
            <p:ph idx="1" type="body"/>
          </p:nvPr>
        </p:nvSpPr>
        <p:spPr>
          <a:xfrm>
            <a:off x="1359326" y="1528736"/>
            <a:ext cx="6455700" cy="221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60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lendar">
  <p:cSld name="CUSTOM_3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Google Shape;71;p18"/>
          <p:cNvCxnSpPr/>
          <p:nvPr/>
        </p:nvCxnSpPr>
        <p:spPr>
          <a:xfrm>
            <a:off x="3048000" y="0"/>
            <a:ext cx="0" cy="5142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2" name="Google Shape;72;p18"/>
          <p:cNvCxnSpPr/>
          <p:nvPr/>
        </p:nvCxnSpPr>
        <p:spPr>
          <a:xfrm>
            <a:off x="6096000" y="0"/>
            <a:ext cx="0" cy="5142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3" name="Google Shape;73;p18"/>
          <p:cNvCxnSpPr/>
          <p:nvPr/>
        </p:nvCxnSpPr>
        <p:spPr>
          <a:xfrm>
            <a:off x="0" y="1285875"/>
            <a:ext cx="9145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4" name="Google Shape;74;p18"/>
          <p:cNvCxnSpPr/>
          <p:nvPr/>
        </p:nvCxnSpPr>
        <p:spPr>
          <a:xfrm>
            <a:off x="0" y="3857625"/>
            <a:ext cx="9145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5" name="Google Shape;75;p18"/>
          <p:cNvCxnSpPr/>
          <p:nvPr/>
        </p:nvCxnSpPr>
        <p:spPr>
          <a:xfrm>
            <a:off x="0" y="2571750"/>
            <a:ext cx="91440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76" name="Google Shape;76;p18"/>
          <p:cNvSpPr txBox="1"/>
          <p:nvPr/>
        </p:nvSpPr>
        <p:spPr>
          <a:xfrm>
            <a:off x="17514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January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7" name="Google Shape;77;p18"/>
          <p:cNvSpPr txBox="1"/>
          <p:nvPr/>
        </p:nvSpPr>
        <p:spPr>
          <a:xfrm>
            <a:off x="47994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February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8" name="Google Shape;78;p18"/>
          <p:cNvSpPr txBox="1"/>
          <p:nvPr/>
        </p:nvSpPr>
        <p:spPr>
          <a:xfrm>
            <a:off x="78492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March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9" name="Google Shape;79;p18"/>
          <p:cNvSpPr txBox="1"/>
          <p:nvPr/>
        </p:nvSpPr>
        <p:spPr>
          <a:xfrm>
            <a:off x="17514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April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0" name="Google Shape;80;p18"/>
          <p:cNvSpPr txBox="1"/>
          <p:nvPr/>
        </p:nvSpPr>
        <p:spPr>
          <a:xfrm>
            <a:off x="47994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May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1" name="Google Shape;81;p18"/>
          <p:cNvSpPr txBox="1"/>
          <p:nvPr/>
        </p:nvSpPr>
        <p:spPr>
          <a:xfrm>
            <a:off x="78492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June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2" name="Google Shape;82;p18"/>
          <p:cNvSpPr txBox="1"/>
          <p:nvPr/>
        </p:nvSpPr>
        <p:spPr>
          <a:xfrm>
            <a:off x="17514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July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3" name="Google Shape;83;p18"/>
          <p:cNvSpPr txBox="1"/>
          <p:nvPr/>
        </p:nvSpPr>
        <p:spPr>
          <a:xfrm>
            <a:off x="47994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August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4" name="Google Shape;84;p18"/>
          <p:cNvSpPr txBox="1"/>
          <p:nvPr/>
        </p:nvSpPr>
        <p:spPr>
          <a:xfrm>
            <a:off x="78492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September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5" name="Google Shape;85;p18"/>
          <p:cNvSpPr txBox="1"/>
          <p:nvPr/>
        </p:nvSpPr>
        <p:spPr>
          <a:xfrm>
            <a:off x="17514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October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6" name="Google Shape;86;p18"/>
          <p:cNvSpPr txBox="1"/>
          <p:nvPr/>
        </p:nvSpPr>
        <p:spPr>
          <a:xfrm>
            <a:off x="47994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November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7" name="Google Shape;87;p18"/>
          <p:cNvSpPr txBox="1"/>
          <p:nvPr/>
        </p:nvSpPr>
        <p:spPr>
          <a:xfrm>
            <a:off x="78492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December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riller Source">
  <p:cSld name="TITLE_ONLY_2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/>
          <p:nvPr>
            <p:ph type="title"/>
          </p:nvPr>
        </p:nvSpPr>
        <p:spPr>
          <a:xfrm>
            <a:off x="3432825" y="205975"/>
            <a:ext cx="52539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0" name="Google Shape;90;p19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1" name="Google Shape;91;p19"/>
          <p:cNvSpPr txBox="1"/>
          <p:nvPr/>
        </p:nvSpPr>
        <p:spPr>
          <a:xfrm>
            <a:off x="223425" y="308250"/>
            <a:ext cx="3209400" cy="45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username = input()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username == "service":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cmd_code = atoi(input())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cmd_code == 7: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crash()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print "Unknown command".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passcode = atoi(input())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passcode &lt; 10000: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print "Invalid passcode!"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auth(username, passcode)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print "Exiting..."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exit()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toi source">
  <p:cSld name="TITLE_ONLY_2_1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/>
          <p:nvPr>
            <p:ph type="title"/>
          </p:nvPr>
        </p:nvSpPr>
        <p:spPr>
          <a:xfrm>
            <a:off x="3432825" y="205975"/>
            <a:ext cx="52539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5" name="Google Shape;95;p20"/>
          <p:cNvSpPr txBox="1"/>
          <p:nvPr/>
        </p:nvSpPr>
        <p:spPr>
          <a:xfrm>
            <a:off x="223425" y="308250"/>
            <a:ext cx="3209400" cy="45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def atoi(s):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n = 0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for c in s: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if   c == '0': n = n*10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'1': n = n*10 + 1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'2': n = n*10 + 2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'3': n = n*10 + 3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'4': n = n*10 + 4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'5': n = n*10 + 5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'6': n = n*10 + 6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'7': n = n*10 + 7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'8': n = n*10 + 8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'9': n = n*10 + 9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else: break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return n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nalysis Options">
  <p:cSld name="TITLE_AND_TWO_COLUMNS_1_1_1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8" name="Google Shape;98;p21"/>
          <p:cNvSpPr txBox="1"/>
          <p:nvPr/>
        </p:nvSpPr>
        <p:spPr>
          <a:xfrm>
            <a:off x="250875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Specification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What should hold about the program?</a:t>
            </a:r>
            <a:br>
              <a:rPr lang="en" sz="1800"/>
            </a:b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Logical Properties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Absence of Crashes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Type Safety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Efficiency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Memory Safety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Information Disclosure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Authentication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9" name="Google Shape;99;p21"/>
          <p:cNvSpPr txBox="1"/>
          <p:nvPr/>
        </p:nvSpPr>
        <p:spPr>
          <a:xfrm>
            <a:off x="6063675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Technique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How will we achieve the goal?</a:t>
            </a:r>
            <a:br>
              <a:rPr lang="en" sz="1800"/>
            </a:br>
            <a:br>
              <a:rPr lang="en" sz="1800"/>
            </a:b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Manual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Symbolic Execution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Abstract Interpretation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Fuzzing</a:t>
            </a:r>
            <a:endParaRPr sz="1800"/>
          </a:p>
        </p:txBody>
      </p:sp>
      <p:sp>
        <p:nvSpPr>
          <p:cNvPr id="100" name="Google Shape;100;p21"/>
          <p:cNvSpPr txBox="1"/>
          <p:nvPr/>
        </p:nvSpPr>
        <p:spPr>
          <a:xfrm>
            <a:off x="3157350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Goal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What do we want to achieve regarding the specification?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Verification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Testing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Transformation</a:t>
            </a:r>
            <a:endParaRPr sz="1800"/>
          </a:p>
        </p:txBody>
      </p:sp>
      <p:cxnSp>
        <p:nvCxnSpPr>
          <p:cNvPr id="101" name="Google Shape;101;p21"/>
          <p:cNvCxnSpPr/>
          <p:nvPr/>
        </p:nvCxnSpPr>
        <p:spPr>
          <a:xfrm>
            <a:off x="3080325" y="309100"/>
            <a:ext cx="0" cy="46845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02" name="Google Shape;102;p21"/>
          <p:cNvCxnSpPr/>
          <p:nvPr/>
        </p:nvCxnSpPr>
        <p:spPr>
          <a:xfrm>
            <a:off x="5986650" y="309100"/>
            <a:ext cx="0" cy="46845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03" name="Google Shape;103;p21"/>
          <p:cNvCxnSpPr/>
          <p:nvPr/>
        </p:nvCxnSpPr>
        <p:spPr>
          <a:xfrm rot="10800000">
            <a:off x="346650" y="2154518"/>
            <a:ext cx="84507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_Four_Boxes">
  <p:cSld name="Custom_Four_Boxes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2"/>
          <p:cNvSpPr txBox="1"/>
          <p:nvPr>
            <p:ph idx="11" type="ftr"/>
          </p:nvPr>
        </p:nvSpPr>
        <p:spPr>
          <a:xfrm>
            <a:off x="1333500" y="4912520"/>
            <a:ext cx="6477000" cy="22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6" name="Google Shape;106;p22"/>
          <p:cNvSpPr txBox="1"/>
          <p:nvPr>
            <p:ph idx="12" type="sldNum"/>
          </p:nvPr>
        </p:nvSpPr>
        <p:spPr>
          <a:xfrm>
            <a:off x="8102430" y="4914900"/>
            <a:ext cx="7620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7" name="Google Shape;107;p22"/>
          <p:cNvSpPr txBox="1"/>
          <p:nvPr>
            <p:ph idx="1" type="body"/>
          </p:nvPr>
        </p:nvSpPr>
        <p:spPr>
          <a:xfrm>
            <a:off x="457202" y="800100"/>
            <a:ext cx="40332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8" name="Google Shape;108;p22"/>
          <p:cNvSpPr txBox="1"/>
          <p:nvPr>
            <p:ph idx="2" type="body"/>
          </p:nvPr>
        </p:nvSpPr>
        <p:spPr>
          <a:xfrm>
            <a:off x="4645481" y="800100"/>
            <a:ext cx="41175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9" name="Google Shape;109;p22"/>
          <p:cNvSpPr txBox="1"/>
          <p:nvPr>
            <p:ph idx="3" type="body"/>
          </p:nvPr>
        </p:nvSpPr>
        <p:spPr>
          <a:xfrm>
            <a:off x="4645477" y="2641146"/>
            <a:ext cx="41175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10" name="Google Shape;110;p22"/>
          <p:cNvSpPr txBox="1"/>
          <p:nvPr>
            <p:ph idx="4" type="body"/>
          </p:nvPr>
        </p:nvSpPr>
        <p:spPr>
          <a:xfrm>
            <a:off x="454481" y="2647270"/>
            <a:ext cx="40332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cxnSp>
        <p:nvCxnSpPr>
          <p:cNvPr id="111" name="Google Shape;111;p22"/>
          <p:cNvCxnSpPr/>
          <p:nvPr/>
        </p:nvCxnSpPr>
        <p:spPr>
          <a:xfrm>
            <a:off x="381000" y="630076"/>
            <a:ext cx="8382000" cy="1200"/>
          </a:xfrm>
          <a:prstGeom prst="straightConnector1">
            <a:avLst/>
          </a:prstGeom>
          <a:noFill/>
          <a:ln cap="flat" cmpd="sng" w="22225">
            <a:solidFill>
              <a:srgbClr val="0F5E9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12" name="Google Shape;112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4414" y="97655"/>
            <a:ext cx="814078" cy="491304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2"/>
          <p:cNvSpPr txBox="1"/>
          <p:nvPr>
            <p:ph type="ctrTitle"/>
          </p:nvPr>
        </p:nvSpPr>
        <p:spPr>
          <a:xfrm>
            <a:off x="1619250" y="113564"/>
            <a:ext cx="7143600" cy="45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2" type="body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">
  <p:cSld name="TITLE_AND_TWO_COLUMNS_1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idx="1" type="body"/>
          </p:nvPr>
        </p:nvSpPr>
        <p:spPr>
          <a:xfrm>
            <a:off x="457200" y="241575"/>
            <a:ext cx="39945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692275" y="241575"/>
            <a:ext cx="39945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">
  <p:cSld name="TITLE_AND_TWO_COLUMNS_1_1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idx="1" type="body"/>
          </p:nvPr>
        </p:nvSpPr>
        <p:spPr>
          <a:xfrm>
            <a:off x="250875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2" type="body"/>
          </p:nvPr>
        </p:nvSpPr>
        <p:spPr>
          <a:xfrm>
            <a:off x="6063675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" name="Google Shape;30;p6"/>
          <p:cNvSpPr txBox="1"/>
          <p:nvPr>
            <p:ph idx="3" type="body"/>
          </p:nvPr>
        </p:nvSpPr>
        <p:spPr>
          <a:xfrm>
            <a:off x="3157350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Only">
  <p:cSld name="TITLE_AND_BODY_1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/>
          <p:nvPr>
            <p:ph idx="1" type="body"/>
          </p:nvPr>
        </p:nvSpPr>
        <p:spPr>
          <a:xfrm>
            <a:off x="457200" y="233438"/>
            <a:ext cx="8229600" cy="467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" name="Google Shape;41;p10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●"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Fundamentals</a:t>
            </a:r>
            <a:endParaRPr/>
          </a:p>
        </p:txBody>
      </p:sp>
      <p:sp>
        <p:nvSpPr>
          <p:cNvPr id="119" name="Google Shape;119;p23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Linux Process Execution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Yan Shoshitaishvili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Arizona State University</a:t>
            </a:r>
            <a:endParaRPr sz="1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Interacting with the environment</a:t>
            </a:r>
            <a:endParaRPr/>
          </a:p>
        </p:txBody>
      </p:sp>
      <p:sp>
        <p:nvSpPr>
          <p:cNvPr id="172" name="Google Shape;172;p32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Almost all programs have to interact with the outside world!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primarily done via </a:t>
            </a:r>
            <a:r>
              <a:rPr i="1" lang="en"/>
              <a:t>system calls</a:t>
            </a:r>
            <a:r>
              <a:rPr lang="en"/>
              <a:t> (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man syscalls</a:t>
            </a:r>
            <a:r>
              <a:rPr lang="en"/>
              <a:t>). Each system call is well-documented in section 2 of the man pages (i.e.,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man 2 open</a:t>
            </a:r>
            <a:r>
              <a:rPr lang="en"/>
              <a:t>).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can trace process system calls using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strace</a:t>
            </a:r>
            <a:r>
              <a:rPr lang="en"/>
              <a:t>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System Calls</a:t>
            </a:r>
            <a:endParaRPr/>
          </a:p>
        </p:txBody>
      </p:sp>
      <p:sp>
        <p:nvSpPr>
          <p:cNvPr id="178" name="Google Shape;178;p33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System calls have very well-defined interfaces that very rarely change.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There are over 300 system calls in Linux. Here are some examples: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int open(const char *pathname, int flags)</a:t>
            </a:r>
            <a:r>
              <a:rPr lang="en" sz="1200"/>
              <a:t> - returns a file new file descriptor of the open file (also shows up in /proc/self/fd!)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ssize_t read(int fd, void *buf, size_t count)</a:t>
            </a:r>
            <a:r>
              <a:rPr lang="en" sz="1200"/>
              <a:t> - reads data from the file descriptor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ssize_t write(int fd, void *buf, size_t count)</a:t>
            </a:r>
            <a:r>
              <a:rPr lang="en" sz="1200"/>
              <a:t> - writes data to the file descriptor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pid_t fork()</a:t>
            </a:r>
            <a:r>
              <a:rPr lang="en" sz="1200"/>
              <a:t> - forks off an </a:t>
            </a:r>
            <a:r>
              <a:rPr i="1" lang="en" sz="1200"/>
              <a:t>identical</a:t>
            </a:r>
            <a:r>
              <a:rPr lang="en" sz="1200"/>
              <a:t> child process. Returns 0 if you're the child and the PID of the child if you're the parent.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int execve(const char *filename, char **argv, char **envp) </a:t>
            </a:r>
            <a:r>
              <a:rPr lang="en" sz="1200"/>
              <a:t>- </a:t>
            </a:r>
            <a:r>
              <a:rPr i="1" lang="en" sz="1200"/>
              <a:t>replaces</a:t>
            </a:r>
            <a:r>
              <a:rPr lang="en" sz="1200"/>
              <a:t> your process.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pid_t wait(int *wstatus)</a:t>
            </a:r>
            <a:r>
              <a:rPr lang="en" sz="1200"/>
              <a:t> - wait child termination, return its PID, write its status into *wstatus.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long syscall(long syscall, ...)</a:t>
            </a:r>
            <a:r>
              <a:rPr lang="en" sz="1200"/>
              <a:t> - invoke specified syscall.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Typical signal combinations: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fork, </a:t>
            </a:r>
            <a:r>
              <a:rPr lang="en"/>
              <a:t>execve</a:t>
            </a:r>
            <a:r>
              <a:rPr lang="en"/>
              <a:t>, wait (think: a shell)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open, read, write (cat)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Signals</a:t>
            </a:r>
            <a:endParaRPr/>
          </a:p>
        </p:txBody>
      </p:sp>
      <p:sp>
        <p:nvSpPr>
          <p:cNvPr id="184" name="Google Shape;184;p34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System calls are a way for a process to call into the OS. What about the other way around?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Enter: signals. Relevant system calls: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sighandler_t signal(int signum, sighandler_t handler)</a:t>
            </a:r>
            <a:r>
              <a:rPr lang="en" sz="1200"/>
              <a:t> - register a signal handler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int sigaction(int signum, const struct sigaction *act, struct sigaction *oldact)</a:t>
            </a:r>
            <a:r>
              <a:rPr lang="en" sz="1200"/>
              <a:t> - more modern way of registering a signal handler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int kill(pid_t pid, int sig)</a:t>
            </a:r>
            <a:r>
              <a:rPr lang="en" sz="1200"/>
              <a:t> - send a signal to a process.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Signals pause process execution and invoke the handler.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Handlers are functions that take one argument: the signal number.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Without a</a:t>
            </a:r>
            <a:r>
              <a:rPr lang="en"/>
              <a:t> handler for a signal, the default action is used (often, kill).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SIGKILL (signal 9) and SIGSTOP (signal 19) cannot be handled.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Signals</a:t>
            </a:r>
            <a:endParaRPr/>
          </a:p>
        </p:txBody>
      </p:sp>
      <p:sp>
        <p:nvSpPr>
          <p:cNvPr id="190" name="Google Shape;190;p35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Full list in section 7 of man (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man 7 signal</a:t>
            </a:r>
            <a:r>
              <a:rPr lang="en"/>
              <a:t>) and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 kill -l</a:t>
            </a:r>
            <a:r>
              <a:rPr lang="en"/>
              <a:t>. Common signals: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1" name="Google Shape;191;p35"/>
          <p:cNvPicPr preferRelativeResize="0"/>
          <p:nvPr/>
        </p:nvPicPr>
        <p:blipFill rotWithShape="1">
          <a:blip r:embed="rId3">
            <a:alphaModFix/>
          </a:blip>
          <a:srcRect b="0" l="0" r="85205" t="0"/>
          <a:stretch/>
        </p:blipFill>
        <p:spPr>
          <a:xfrm>
            <a:off x="2273175" y="1660150"/>
            <a:ext cx="792950" cy="337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35"/>
          <p:cNvPicPr preferRelativeResize="0"/>
          <p:nvPr/>
        </p:nvPicPr>
        <p:blipFill rotWithShape="1">
          <a:blip r:embed="rId3">
            <a:alphaModFix/>
          </a:blip>
          <a:srcRect b="0" l="29711" r="0" t="0"/>
          <a:stretch/>
        </p:blipFill>
        <p:spPr>
          <a:xfrm>
            <a:off x="3103700" y="1660150"/>
            <a:ext cx="3767125" cy="337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Shared memory</a:t>
            </a:r>
            <a:endParaRPr/>
          </a:p>
        </p:txBody>
      </p:sp>
      <p:sp>
        <p:nvSpPr>
          <p:cNvPr id="198" name="Google Shape;198;p36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Another way of interacting with the outside world is by sharing memory with other processes.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Requires system calls to establish, but once established, communication happens without system calls.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Easy way: use a shared memory-mapped file in /dev/shm.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cat /flag</a:t>
            </a:r>
            <a:endParaRPr/>
          </a:p>
        </p:txBody>
      </p:sp>
      <p:sp>
        <p:nvSpPr>
          <p:cNvPr id="204" name="Google Shape;204;p37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AutoNum type="arabicPeriod"/>
            </a:pPr>
            <a:r>
              <a:rPr lang="en">
                <a:solidFill>
                  <a:srgbClr val="B7B7B7"/>
                </a:solidFill>
              </a:rPr>
              <a:t>A process is created.</a:t>
            </a:r>
            <a:endParaRPr>
              <a:solidFill>
                <a:srgbClr val="B7B7B7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AutoNum type="arabicPeriod"/>
            </a:pPr>
            <a:r>
              <a:rPr lang="en">
                <a:solidFill>
                  <a:srgbClr val="B7B7B7"/>
                </a:solidFill>
              </a:rPr>
              <a:t>Cat is loaded.</a:t>
            </a:r>
            <a:endParaRPr>
              <a:solidFill>
                <a:srgbClr val="B7B7B7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AutoNum type="arabicPeriod"/>
            </a:pPr>
            <a:r>
              <a:rPr lang="en">
                <a:solidFill>
                  <a:srgbClr val="B7B7B7"/>
                </a:solidFill>
              </a:rPr>
              <a:t>Cat is initialized.</a:t>
            </a:r>
            <a:endParaRPr>
              <a:solidFill>
                <a:srgbClr val="B7B7B7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Cat is launched.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Cat reads its arguments and environment.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Cat does its thing.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AutoNum type="arabicPeriod"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Cat terminates. </a:t>
            </a:r>
            <a:endParaRPr b="1" sz="1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Process termination</a:t>
            </a:r>
            <a:endParaRPr/>
          </a:p>
        </p:txBody>
      </p:sp>
      <p:sp>
        <p:nvSpPr>
          <p:cNvPr id="210" name="Google Shape;210;p38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Processes terminate by one of two ways: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Receiving an unhandled signal.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Calling the exit() system call: </a:t>
            </a: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int exit(int status)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All processes must be "reaped":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after termination, they will remain in a zombie state until they are wait()ed on by their parent.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When this happens, their exit code will be returned to the parent, and the process will be freed.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If their parent dies without wait()ing on them, they are</a:t>
            </a:r>
            <a:br>
              <a:rPr lang="en"/>
            </a:br>
            <a:r>
              <a:rPr lang="en"/>
              <a:t>re-parented to PID 1 and will stay there until they're </a:t>
            </a:r>
            <a:br>
              <a:rPr lang="en"/>
            </a:br>
            <a:r>
              <a:rPr lang="en"/>
              <a:t>cleaned up.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cat /flag</a:t>
            </a:r>
            <a:endParaRPr/>
          </a:p>
        </p:txBody>
      </p:sp>
      <p:sp>
        <p:nvSpPr>
          <p:cNvPr id="216" name="Google Shape;216;p39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AutoNum type="arabicPeriod"/>
            </a:pPr>
            <a:r>
              <a:rPr lang="en">
                <a:solidFill>
                  <a:srgbClr val="B7B7B7"/>
                </a:solidFill>
              </a:rPr>
              <a:t>A process is created.</a:t>
            </a:r>
            <a:endParaRPr>
              <a:solidFill>
                <a:srgbClr val="B7B7B7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AutoNum type="arabicPeriod"/>
            </a:pPr>
            <a:r>
              <a:rPr lang="en">
                <a:solidFill>
                  <a:srgbClr val="B7B7B7"/>
                </a:solidFill>
              </a:rPr>
              <a:t>Cat is loaded.</a:t>
            </a:r>
            <a:endParaRPr>
              <a:solidFill>
                <a:srgbClr val="B7B7B7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AutoNum type="arabicPeriod"/>
            </a:pPr>
            <a:r>
              <a:rPr lang="en">
                <a:solidFill>
                  <a:srgbClr val="B7B7B7"/>
                </a:solidFill>
              </a:rPr>
              <a:t>Cat is initialized.</a:t>
            </a:r>
            <a:endParaRPr>
              <a:solidFill>
                <a:srgbClr val="B7B7B7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Cat is launched.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Cat reads its arguments and environment.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Cat does its thing.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Cat terminates. </a:t>
            </a:r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4"/>
          <p:cNvSpPr txBox="1"/>
          <p:nvPr>
            <p:ph idx="1" type="body"/>
          </p:nvPr>
        </p:nvSpPr>
        <p:spPr>
          <a:xfrm>
            <a:off x="457200" y="233438"/>
            <a:ext cx="8229600" cy="467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7200">
                <a:latin typeface="Roboto Mono Regular"/>
                <a:ea typeface="Roboto Mono Regular"/>
                <a:cs typeface="Roboto Mono Regular"/>
                <a:sym typeface="Roboto Mono Regular"/>
              </a:rPr>
              <a:t>/bin/cat</a:t>
            </a:r>
            <a:endParaRPr sz="72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cat /flag</a:t>
            </a:r>
            <a:endParaRPr/>
          </a:p>
        </p:txBody>
      </p:sp>
      <p:sp>
        <p:nvSpPr>
          <p:cNvPr id="130" name="Google Shape;130;p25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AutoNum type="arabicPeriod"/>
            </a:pPr>
            <a:r>
              <a:rPr lang="en">
                <a:solidFill>
                  <a:srgbClr val="B7B7B7"/>
                </a:solidFill>
              </a:rPr>
              <a:t>A process is created.</a:t>
            </a:r>
            <a:endParaRPr>
              <a:solidFill>
                <a:srgbClr val="B7B7B7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AutoNum type="arabicPeriod"/>
            </a:pPr>
            <a:r>
              <a:rPr lang="en">
                <a:solidFill>
                  <a:srgbClr val="B7B7B7"/>
                </a:solidFill>
              </a:rPr>
              <a:t>Cat is loaded.</a:t>
            </a:r>
            <a:endParaRPr>
              <a:solidFill>
                <a:srgbClr val="B7B7B7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AutoNum type="arabicPeriod"/>
            </a:pPr>
            <a:r>
              <a:rPr lang="en">
                <a:solidFill>
                  <a:srgbClr val="B7B7B7"/>
                </a:solidFill>
              </a:rPr>
              <a:t>Cat is initialized.</a:t>
            </a:r>
            <a:endParaRPr>
              <a:solidFill>
                <a:srgbClr val="B7B7B7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Cat is launched.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Cat reads its arguments and environment.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Cat does its thing.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Cat terminates. </a:t>
            </a:r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cat /flag</a:t>
            </a:r>
            <a:endParaRPr/>
          </a:p>
        </p:txBody>
      </p:sp>
      <p:sp>
        <p:nvSpPr>
          <p:cNvPr id="136" name="Google Shape;136;p26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AutoNum type="arabicPeriod"/>
            </a:pPr>
            <a:r>
              <a:rPr lang="en">
                <a:solidFill>
                  <a:srgbClr val="B7B7B7"/>
                </a:solidFill>
              </a:rPr>
              <a:t>A process is created.</a:t>
            </a:r>
            <a:endParaRPr>
              <a:solidFill>
                <a:srgbClr val="B7B7B7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AutoNum type="arabicPeriod"/>
            </a:pPr>
            <a:r>
              <a:rPr lang="en">
                <a:solidFill>
                  <a:srgbClr val="B7B7B7"/>
                </a:solidFill>
              </a:rPr>
              <a:t>Cat is loaded.</a:t>
            </a:r>
            <a:endParaRPr>
              <a:solidFill>
                <a:srgbClr val="B7B7B7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AutoNum type="arabicPeriod"/>
            </a:pPr>
            <a:r>
              <a:rPr lang="en">
                <a:solidFill>
                  <a:srgbClr val="B7B7B7"/>
                </a:solidFill>
              </a:rPr>
              <a:t>Cat is initialized.</a:t>
            </a:r>
            <a:endParaRPr>
              <a:solidFill>
                <a:srgbClr val="B7B7B7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AutoNum type="arabicPeriod"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Cat is launched.</a:t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Cat reads its arguments and environment.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Cat does its thing.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Cat terminates. </a:t>
            </a:r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Cat is launched.</a:t>
            </a:r>
            <a:endParaRPr/>
          </a:p>
        </p:txBody>
      </p:sp>
      <p:sp>
        <p:nvSpPr>
          <p:cNvPr id="142" name="Google Shape;142;p27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normal ELF automatically calls __libc_start_main() in libc, which in turn calls the program's main() function.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 code is running!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Now what?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cat /flag</a:t>
            </a:r>
            <a:endParaRPr/>
          </a:p>
        </p:txBody>
      </p:sp>
      <p:sp>
        <p:nvSpPr>
          <p:cNvPr id="148" name="Google Shape;148;p28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AutoNum type="arabicPeriod"/>
            </a:pPr>
            <a:r>
              <a:rPr lang="en">
                <a:solidFill>
                  <a:srgbClr val="B7B7B7"/>
                </a:solidFill>
              </a:rPr>
              <a:t>A process is created.</a:t>
            </a:r>
            <a:endParaRPr>
              <a:solidFill>
                <a:srgbClr val="B7B7B7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AutoNum type="arabicPeriod"/>
            </a:pPr>
            <a:r>
              <a:rPr lang="en">
                <a:solidFill>
                  <a:srgbClr val="B7B7B7"/>
                </a:solidFill>
              </a:rPr>
              <a:t>Cat is loaded.</a:t>
            </a:r>
            <a:endParaRPr>
              <a:solidFill>
                <a:srgbClr val="B7B7B7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AutoNum type="arabicPeriod"/>
            </a:pPr>
            <a:r>
              <a:rPr lang="en">
                <a:solidFill>
                  <a:srgbClr val="B7B7B7"/>
                </a:solidFill>
              </a:rPr>
              <a:t>Cat is initialized.</a:t>
            </a:r>
            <a:endParaRPr>
              <a:solidFill>
                <a:srgbClr val="B7B7B7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Cat is launched.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AutoNum type="arabicPeriod"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Cat reads its arguments and environment.</a:t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Cat does its thing.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Cat terminates. </a:t>
            </a:r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Cat reads its arguments and environment.</a:t>
            </a:r>
            <a:endParaRPr/>
          </a:p>
        </p:txBody>
      </p:sp>
      <p:sp>
        <p:nvSpPr>
          <p:cNvPr id="154" name="Google Shape;154;p29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int main(int argc, void **argv, void **envp);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 process's entire input from the outside world, at launch, comprises of: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the loaded objects (binaries and libraries)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command-line arguments in argv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"environment" in envp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Of course, processes need to keep interacting with the outside world.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cat /flag</a:t>
            </a:r>
            <a:endParaRPr/>
          </a:p>
        </p:txBody>
      </p:sp>
      <p:sp>
        <p:nvSpPr>
          <p:cNvPr id="160" name="Google Shape;160;p30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AutoNum type="arabicPeriod"/>
            </a:pPr>
            <a:r>
              <a:rPr lang="en">
                <a:solidFill>
                  <a:srgbClr val="B7B7B7"/>
                </a:solidFill>
              </a:rPr>
              <a:t>A process is created.</a:t>
            </a:r>
            <a:endParaRPr>
              <a:solidFill>
                <a:srgbClr val="B7B7B7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AutoNum type="arabicPeriod"/>
            </a:pPr>
            <a:r>
              <a:rPr lang="en">
                <a:solidFill>
                  <a:srgbClr val="B7B7B7"/>
                </a:solidFill>
              </a:rPr>
              <a:t>Cat is loaded.</a:t>
            </a:r>
            <a:endParaRPr>
              <a:solidFill>
                <a:srgbClr val="B7B7B7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AutoNum type="arabicPeriod"/>
            </a:pPr>
            <a:r>
              <a:rPr lang="en">
                <a:solidFill>
                  <a:srgbClr val="B7B7B7"/>
                </a:solidFill>
              </a:rPr>
              <a:t>Cat is initialized.</a:t>
            </a:r>
            <a:endParaRPr>
              <a:solidFill>
                <a:srgbClr val="B7B7B7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Cat is launched.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Cat reads its arguments and environment.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AutoNum type="arabicPeriod"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Cat does its thing.</a:t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Cat terminates. </a:t>
            </a:r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Using library functions</a:t>
            </a:r>
            <a:endParaRPr/>
          </a:p>
        </p:txBody>
      </p:sp>
      <p:sp>
        <p:nvSpPr>
          <p:cNvPr id="166" name="Google Shape;166;p31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binary's </a:t>
            </a:r>
            <a:r>
              <a:rPr i="1" lang="en"/>
              <a:t>import symbols</a:t>
            </a:r>
            <a:r>
              <a:rPr lang="en"/>
              <a:t> have to be resolved using the libraries' </a:t>
            </a:r>
            <a:r>
              <a:rPr i="1" lang="en"/>
              <a:t>export symbols</a:t>
            </a:r>
            <a:r>
              <a:rPr lang="en"/>
              <a:t>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the past, this was an on-demand process and carried great peril.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modern times, this is all done when the binary is loaded, and is much safer.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We'll explore this further in the future.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ideashvili 2017.08b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