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</p:sldIdLst>
  <p:sldSz cy="5143500" cx="9144000"/>
  <p:notesSz cx="6858000" cy="9144000"/>
  <p:embeddedFontLst>
    <p:embeddedFont>
      <p:font typeface="Roboto"/>
      <p:regular r:id="rId114"/>
      <p:bold r:id="rId115"/>
      <p:italic r:id="rId116"/>
      <p:boldItalic r:id="rId117"/>
    </p:embeddedFont>
    <p:embeddedFont>
      <p:font typeface="Tahoma"/>
      <p:regular r:id="rId118"/>
      <p:bold r:id="rId119"/>
    </p:embeddedFont>
    <p:embeddedFont>
      <p:font typeface="Roboto Light"/>
      <p:regular r:id="rId120"/>
      <p:bold r:id="rId121"/>
      <p:italic r:id="rId122"/>
      <p:boldItalic r:id="rId123"/>
    </p:embeddedFont>
    <p:embeddedFont>
      <p:font typeface="Electrolize"/>
      <p:regular r:id="rId124"/>
    </p:embeddedFont>
    <p:embeddedFont>
      <p:font typeface="Oswald"/>
      <p:regular r:id="rId125"/>
      <p:bold r:id="rId126"/>
    </p:embeddedFont>
    <p:embeddedFont>
      <p:font typeface="Roboto Mono Regular"/>
      <p:regular r:id="rId127"/>
      <p:bold r:id="rId128"/>
      <p:italic r:id="rId129"/>
      <p:boldItalic r:id="rId1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47B74E-F5DE-4384-BBA2-C5AA9D57ADC4}">
  <a:tblStyle styleId="{F547B74E-F5DE-4384-BBA2-C5AA9D57AD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29" Type="http://schemas.openxmlformats.org/officeDocument/2006/relationships/font" Target="fonts/RobotoMonoRegular-italic.fntdata"/><Relationship Id="rId128" Type="http://schemas.openxmlformats.org/officeDocument/2006/relationships/font" Target="fonts/RobotoMonoRegular-bold.fntdata"/><Relationship Id="rId127" Type="http://schemas.openxmlformats.org/officeDocument/2006/relationships/font" Target="fonts/RobotoMonoRegular-regular.fntdata"/><Relationship Id="rId126" Type="http://schemas.openxmlformats.org/officeDocument/2006/relationships/font" Target="fonts/Oswald-bold.fntdata"/><Relationship Id="rId26" Type="http://schemas.openxmlformats.org/officeDocument/2006/relationships/slide" Target="slides/slide19.xml"/><Relationship Id="rId121" Type="http://schemas.openxmlformats.org/officeDocument/2006/relationships/font" Target="fonts/RobotoLight-bold.fntdata"/><Relationship Id="rId25" Type="http://schemas.openxmlformats.org/officeDocument/2006/relationships/slide" Target="slides/slide18.xml"/><Relationship Id="rId120" Type="http://schemas.openxmlformats.org/officeDocument/2006/relationships/font" Target="fonts/RobotoLight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125" Type="http://schemas.openxmlformats.org/officeDocument/2006/relationships/font" Target="fonts/Oswald-regular.fntdata"/><Relationship Id="rId29" Type="http://schemas.openxmlformats.org/officeDocument/2006/relationships/slide" Target="slides/slide22.xml"/><Relationship Id="rId124" Type="http://schemas.openxmlformats.org/officeDocument/2006/relationships/font" Target="fonts/Electrolize-regular.fntdata"/><Relationship Id="rId123" Type="http://schemas.openxmlformats.org/officeDocument/2006/relationships/font" Target="fonts/RobotoLight-boldItalic.fntdata"/><Relationship Id="rId122" Type="http://schemas.openxmlformats.org/officeDocument/2006/relationships/font" Target="fonts/RobotoLight-italic.fntdata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font" Target="fonts/Tahoma-regular.fntdata"/><Relationship Id="rId117" Type="http://schemas.openxmlformats.org/officeDocument/2006/relationships/font" Target="fonts/Roboto-boldItalic.fntdata"/><Relationship Id="rId116" Type="http://schemas.openxmlformats.org/officeDocument/2006/relationships/font" Target="fonts/Roboto-italic.fntdata"/><Relationship Id="rId115" Type="http://schemas.openxmlformats.org/officeDocument/2006/relationships/font" Target="fonts/Roboto-bold.fntdata"/><Relationship Id="rId119" Type="http://schemas.openxmlformats.org/officeDocument/2006/relationships/font" Target="fonts/Tahoma-bold.fntdata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font" Target="fonts/Roboto-regular.fntdata"/><Relationship Id="rId18" Type="http://schemas.openxmlformats.org/officeDocument/2006/relationships/slide" Target="slides/slide11.xml"/><Relationship Id="rId113" Type="http://schemas.openxmlformats.org/officeDocument/2006/relationships/slide" Target="slides/slide106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130" Type="http://schemas.openxmlformats.org/officeDocument/2006/relationships/font" Target="fonts/RobotoMonoRegular-boldItalic.fntdata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8f71ddc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8f71ddc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455f8a6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455f8a6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9455f8a696_0_1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9455f8a696_0_1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9455f8a696_0_1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9455f8a696_0_1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9455f8a696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9455f8a696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9455f8a696_0_1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9455f8a696_0_1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9455f8a696_0_1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9455f8a696_0_1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9455f8a696_0_1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9455f8a696_0_1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9455f8a696_0_1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9455f8a696_0_1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455f8a696_0_1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455f8a696_0_1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695a0f0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695a0f0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95a0f0a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695a0f0a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695a0f0a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695a0f0a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455f8a69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455f8a6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455f8a696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455f8a696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455f8a696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455f8a696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455f8a696_0_1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455f8a696_0_1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455f8a696_0_1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455f8a696_0_1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455f8a6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455f8a6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455f8a69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455f8a69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455f8a696_0_1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455f8a696_0_1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455f8a69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9455f8a69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455f8a696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455f8a696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455f8a696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455f8a696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455f8a696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455f8a696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455f8a696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455f8a696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455f8a696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455f8a696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455f8a696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455f8a696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9455f8a696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9455f8a696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455f8a6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455f8a6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455f8a696_0_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455f8a696_0_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455f8a696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455f8a696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caa45f6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9caa45f6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455f8a696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455f8a696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455f8a696_0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455f8a696_0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455f8a69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455f8a69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caa45f6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caa45f6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455f8a69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455f8a69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455f8a69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455f8a69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9455f8a69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9455f8a69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5743cf86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5743cf8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455f8a69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455f8a69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455f8a69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455f8a69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9455f8a69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9455f8a69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455f8a69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455f8a69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455f8a69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455f8a69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455f8a69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9455f8a69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455f8a696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9455f8a696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268fba13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6268fba13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455f8a696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455f8a696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268fba13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6268fba13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455f8a696_0_1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455f8a696_0_1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929f4e50e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929f4e50e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929f4e50e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929f4e50e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455f8a69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9455f8a69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268fba137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268fba137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6268fba137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6268fba13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9455f8a696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9455f8a696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6268fba137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6268fba13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6268fba13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6268fba13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9455f8a696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9455f8a696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268fba137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268fba137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455f8a696_0_1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455f8a696_0_1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6268fba13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6268fba13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455f8a696_0_1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455f8a696_0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455f8a696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455f8a696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6268fba137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6268fba137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929f4e50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929f4e50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9455f8a696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9455f8a696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268fba137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268fba13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929f4e50e0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929f4e50e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455f8a696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455f8a696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6268fba137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6268fba137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455f8a696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455f8a696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9455f8a696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9455f8a696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9455f8a696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9455f8a696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9455f8a696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9455f8a696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9455f8a696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9455f8a696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9455f8a696_0_1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9455f8a696_0_1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9455f8a696_0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9455f8a696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9455f8a696_0_1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9455f8a696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9455f8a696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9455f8a696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9455f8a696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9455f8a696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6268fba137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6268fba13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455f8a69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455f8a69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9455f8a696_0_1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9455f8a696_0_1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455f8a696_0_1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455f8a696_0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9455f8a696_0_1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9455f8a696_0_1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9455f8a696_0_1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9455f8a696_0_1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9455f8a696_0_1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9455f8a696_0_1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455f8a696_0_1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455f8a696_0_1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9455f8a696_0_1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9455f8a696_0_1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9455f8a696_0_1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9455f8a696_0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9455f8a696_0_1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9455f8a696_0_1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9455f8a696_0_1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9455f8a696_0_1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455f8a69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455f8a6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9455f8a696_0_1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9455f8a696_0_1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9455f8a696_0_1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9455f8a696_0_1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9455f8a696_0_1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9455f8a696_0_1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455f8a696_0_1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9455f8a696_0_1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455f8a696_0_1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455f8a696_0_1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455f8a696_0_1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455f8a696_0_1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9455f8a696_0_1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9455f8a696_0_1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9455f8a696_0_1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9455f8a696_0_1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9455f8a696_0_1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9455f8a696_0_1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9455f8a696_0_1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9455f8a696_0_1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6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intezer.com/blog/elf/executable-linkable-format-101-part-2-symbols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ide.kaitai.io/" TargetMode="External"/><Relationship Id="rId4" Type="http://schemas.openxmlformats.org/officeDocument/2006/relationships/hyperlink" Target="https://github.com/angr/cle" TargetMode="External"/><Relationship Id="rId9" Type="http://schemas.openxmlformats.org/officeDocument/2006/relationships/image" Target="../media/image12.png"/><Relationship Id="rId5" Type="http://schemas.openxmlformats.org/officeDocument/2006/relationships/hyperlink" Target="https://www.intezer.com/blog/research/executable-linkable-format-101-part1-sections-segments/" TargetMode="External"/><Relationship Id="rId6" Type="http://schemas.openxmlformats.org/officeDocument/2006/relationships/hyperlink" Target="https://www.intezer.com/blog/elf/executable-linkable-format-101-part-2-symbols/" TargetMode="External"/><Relationship Id="rId7" Type="http://schemas.openxmlformats.org/officeDocument/2006/relationships/hyperlink" Target="https://www.intezer.com/blog/elf/executable-and-linkable-format-101-part-3-relocations/" TargetMode="External"/><Relationship Id="rId8" Type="http://schemas.openxmlformats.org/officeDocument/2006/relationships/hyperlink" Target="https://www.intezer.com/blog/elf/executable-linkable-format-101-part-4-dynamic-linking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gif"/><Relationship Id="rId4" Type="http://schemas.openxmlformats.org/officeDocument/2006/relationships/image" Target="../media/image10.gif"/><Relationship Id="rId9" Type="http://schemas.openxmlformats.org/officeDocument/2006/relationships/image" Target="../media/image11.png"/><Relationship Id="rId5" Type="http://schemas.openxmlformats.org/officeDocument/2006/relationships/image" Target="../media/image3.gi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gif"/><Relationship Id="rId4" Type="http://schemas.openxmlformats.org/officeDocument/2006/relationships/image" Target="../media/image15.gif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://ref.x86asm.net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s://blog.rchapman.org/posts/Linux_System_Call_Table_for_x86_64/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gif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://web.mit.edu/gnu/doc/html/as_7.html" TargetMode="Externa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github.com/yrp604/rappel" TargetMode="External"/><Relationship Id="rId4" Type="http://schemas.openxmlformats.org/officeDocument/2006/relationships/hyperlink" Target="https://github.com/zardus/ctf-tools" TargetMode="External"/><Relationship Id="rId5" Type="http://schemas.openxmlformats.org/officeDocument/2006/relationships/hyperlink" Target="http://ref.x86asm.net/coder64.html" TargetMode="External"/><Relationship Id="rId6" Type="http://schemas.openxmlformats.org/officeDocument/2006/relationships/hyperlink" Target="https://www.intel.com/content/dam/www/public/us/en/documents/manuals/64-ia-32-architectures-software-developer-instruction-set-reference-manual-325383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3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hyperlink" Target="https://0xax.gitbooks.io/linux-insides/content/SysCall/linux-syscall-4.html" TargetMode="Externa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hyperlink" Target="https://0xax.gitbooks.io/linux-insides/content/SysCall/linux-syscall-4.html" TargetMode="Externa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hyperlink" Target="https://0xax.gitbooks.io/linux-insides/content/SysCall/linux-syscall-4.html" TargetMode="Externa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s://gist.github.com/CMCDragonkai/10ab53654b2aa6ce55c11cfc5b2432a4" TargetMode="Externa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Secret Life of Hello World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pwn.college Fundamentals Series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Memory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memory</a:t>
            </a:r>
            <a:endParaRPr/>
          </a:p>
        </p:txBody>
      </p:sp>
      <p:sp>
        <p:nvSpPr>
          <p:cNvPr id="925" name="Google Shape;925;p14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way of interacting with the outside world is by sharing memory with other processes.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Requires system calls to establish, but once established, communication happens without system calls.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way: use a shared memory-mapped file in /dev/shm.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Lifecycle: Termination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termination</a:t>
            </a:r>
            <a:endParaRPr/>
          </a:p>
        </p:txBody>
      </p:sp>
      <p:sp>
        <p:nvSpPr>
          <p:cNvPr id="936" name="Google Shape;936;p1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 terminate by one of two ways: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Receiving an unhandled signal.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Calling the exit() system call: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exit(int status)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All processes must be "reaped":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after termination, they will remain in a zombie state until they are wait()ed on by their parent.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this happens, their exit code will be returned to the parent, and the process will be freed.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their parent dies without wait()ing on them, they are</a:t>
            </a:r>
            <a:br>
              <a:rPr lang="en"/>
            </a:br>
            <a:r>
              <a:rPr lang="en"/>
              <a:t>re-parented to PID 1 and will stay there until they're </a:t>
            </a:r>
            <a:br>
              <a:rPr lang="en"/>
            </a:br>
            <a:r>
              <a:rPr lang="en"/>
              <a:t>cleaned up.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Debugging: strace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Debugging: ltrace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Debugging: gdb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4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Debugging: scripting gdb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Pointers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Data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Decimal, Hexadecimal, and Binary</a:t>
            </a:r>
            <a:endParaRPr/>
          </a:p>
        </p:txBody>
      </p:sp>
      <p:sp>
        <p:nvSpPr>
          <p:cNvPr id="281" name="Google Shape;281;p5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ASCII</a:t>
            </a:r>
            <a:endParaRPr/>
          </a:p>
        </p:txBody>
      </p:sp>
      <p:sp>
        <p:nvSpPr>
          <p:cNvPr id="287" name="Google Shape;287;p5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</a:t>
            </a:r>
            <a:r>
              <a:rPr i="1" lang="en"/>
              <a:t>Function</a:t>
            </a:r>
            <a:r>
              <a:rPr lang="en"/>
              <a:t> Pointers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Libraries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Constructors and Destructors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Initialization</a:t>
            </a:r>
            <a:endParaRPr/>
          </a:p>
        </p:txBody>
      </p:sp>
      <p:sp>
        <p:nvSpPr>
          <p:cNvPr id="308" name="Google Shape;308;p6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</a:t>
            </a:r>
            <a:r>
              <a:rPr lang="en"/>
              <a:t> can specify </a:t>
            </a:r>
            <a:r>
              <a:rPr i="1" lang="en"/>
              <a:t>constructors</a:t>
            </a:r>
            <a:r>
              <a:rPr lang="en"/>
              <a:t>, which are functions that run before the program is actually launched.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depending on the version, libc can initialize memory regions for dynamic allocations (malloc/free) when the program launches.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specify your own!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__attribute__((constructor)) void haha()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puts("Hello world!");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LD_PRELOAD and constructors.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Termination</a:t>
            </a:r>
            <a:endParaRPr/>
          </a:p>
        </p:txBody>
      </p:sp>
      <p:sp>
        <p:nvSpPr>
          <p:cNvPr id="314" name="Google Shape;314;p6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Similarly, you can specify </a:t>
            </a:r>
            <a:r>
              <a:rPr i="1" lang="en"/>
              <a:t>destructors</a:t>
            </a:r>
            <a:r>
              <a:rPr lang="en"/>
              <a:t> </a:t>
            </a:r>
            <a:r>
              <a:rPr lang="en"/>
              <a:t>that run after the program is done.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__attribute__((destructor)) void haha()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puts("Hello world!");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 is built on </a:t>
            </a:r>
            <a:r>
              <a:rPr i="1" lang="en"/>
              <a:t>abstraction</a:t>
            </a:r>
            <a:endParaRPr i="1"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You've seen this: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 ./helloworld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Hello world!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happens under the hood?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The Compilation Process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Cross-Compiling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ELF: The Hello World Binary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cat?</a:t>
            </a:r>
            <a:endParaRPr/>
          </a:p>
        </p:txBody>
      </p:sp>
      <p:sp>
        <p:nvSpPr>
          <p:cNvPr id="335" name="Google Shape;335;p6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yans@cse466 ~ $ file helloworld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helloworld: ELF 64-bit LSB shared object, x86-64, version 1 (SYSV), dynamically linked, interpreter /lib64/ld-linux-x86-64.so.2, for GNU/Linux 3.2.0, BuildID[sha1]=747e524bc20d33ce25ed4aea108e3025e5c3b78f, stripped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ELF?</a:t>
            </a:r>
            <a:endParaRPr/>
          </a:p>
        </p:txBody>
      </p:sp>
      <p:sp>
        <p:nvSpPr>
          <p:cNvPr id="341" name="Google Shape;341;p6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 is a binary file format.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Contains the program and its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how the program should be loaded (</a:t>
            </a:r>
            <a:r>
              <a:rPr i="1" lang="en"/>
              <a:t>program/segment headers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Contains metadata describing program components (</a:t>
            </a:r>
            <a:r>
              <a:rPr i="1" lang="en"/>
              <a:t>section headers</a:t>
            </a:r>
            <a:r>
              <a:rPr lang="en"/>
              <a:t>).</a:t>
            </a:r>
            <a:endParaRPr sz="1200"/>
          </a:p>
        </p:txBody>
      </p:sp>
      <p:pic>
        <p:nvPicPr>
          <p:cNvPr id="342" name="Google Shape;34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ELF: Segments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 Program Headers</a:t>
            </a:r>
            <a:endParaRPr/>
          </a:p>
        </p:txBody>
      </p:sp>
      <p:sp>
        <p:nvSpPr>
          <p:cNvPr id="353" name="Google Shape;353;p6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headers specify information needed to prepare the program for execution. Most important entry types: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INTERP:</a:t>
            </a:r>
            <a:r>
              <a:rPr lang="en"/>
              <a:t> defines the library that should be used to load this ELF into memory.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LOAD:</a:t>
            </a:r>
            <a:r>
              <a:rPr lang="en"/>
              <a:t> defines a part of the file that should be loaded into memory.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headers are </a:t>
            </a:r>
            <a:r>
              <a:rPr i="1" lang="en"/>
              <a:t>the</a:t>
            </a:r>
            <a:r>
              <a:rPr lang="en"/>
              <a:t> source of information used when loading a file.</a:t>
            </a:r>
            <a:endParaRPr/>
          </a:p>
        </p:txBody>
      </p:sp>
      <p:pic>
        <p:nvPicPr>
          <p:cNvPr id="354" name="Google Shape;35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ELF: Sections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 Section Headers</a:t>
            </a:r>
            <a:endParaRPr/>
          </a:p>
        </p:txBody>
      </p:sp>
      <p:sp>
        <p:nvSpPr>
          <p:cNvPr id="365" name="Google Shape;365;p7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different view of the ELF with useful information for introspection, debugging,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sections: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.text:</a:t>
            </a:r>
            <a:r>
              <a:rPr lang="en" sz="1500"/>
              <a:t> the executable code of your program.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.plt</a:t>
            </a:r>
            <a:r>
              <a:rPr lang="en" sz="1500"/>
              <a:t> and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.got:</a:t>
            </a:r>
            <a:r>
              <a:rPr lang="en" sz="1500"/>
              <a:t> used to resolve and dispatch library calls.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.data:</a:t>
            </a:r>
            <a:r>
              <a:rPr lang="en" sz="1500"/>
              <a:t> used for pre-initialized global writable data (such as global arrays with initial values)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.rodata:</a:t>
            </a:r>
            <a:r>
              <a:rPr lang="en" sz="1500"/>
              <a:t> used for global read-only data (such as string constants)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.bss:</a:t>
            </a:r>
            <a:r>
              <a:rPr lang="en" sz="1500"/>
              <a:t> used for uninitialized global writable data (such as global arrays without initial values)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headers are </a:t>
            </a:r>
            <a:r>
              <a:rPr i="1" lang="en"/>
              <a:t>not</a:t>
            </a:r>
            <a:r>
              <a:rPr lang="en"/>
              <a:t> a necessary part of the ELF: only segments (defined via program headers) are needed for loading and operation! Section headers are just metadata.</a:t>
            </a:r>
            <a:endParaRPr/>
          </a:p>
        </p:txBody>
      </p:sp>
      <p:pic>
        <p:nvPicPr>
          <p:cNvPr id="366" name="Google Shape;36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ELF: Symbols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Command Line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Symbols</a:t>
            </a:r>
            <a:endParaRPr/>
          </a:p>
        </p:txBody>
      </p:sp>
      <p:sp>
        <p:nvSpPr>
          <p:cNvPr id="377" name="Google Shape;377;p7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Binaries (and libraries) that use dynamically loaded libraries rely </a:t>
            </a:r>
            <a:r>
              <a:rPr i="1" lang="en"/>
              <a:t>symbols</a:t>
            </a:r>
            <a:r>
              <a:rPr lang="en"/>
              <a:t> (names) to find libraries, resolve function calls into those libraries,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(and further reading): 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https://www.intezer.com/blog/elf/executable-linkable-format-101-part-2-symbols/</a:t>
            </a:r>
            <a:r>
              <a:rPr lang="en" sz="1000"/>
              <a:t> </a:t>
            </a:r>
            <a:endParaRPr sz="1000"/>
          </a:p>
        </p:txBody>
      </p:sp>
      <p:pic>
        <p:nvPicPr>
          <p:cNvPr id="378" name="Google Shape;37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1150" y="2000975"/>
            <a:ext cx="3533149" cy="25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ELF: Static vs Dynamic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</a:t>
            </a:r>
            <a:endParaRPr/>
          </a:p>
        </p:txBody>
      </p:sp>
      <p:sp>
        <p:nvSpPr>
          <p:cNvPr id="390" name="Google Shape;390;p7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ELF: Tools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Interacting with your ELF</a:t>
            </a:r>
            <a:endParaRPr/>
          </a:p>
        </p:txBody>
      </p:sp>
      <p:sp>
        <p:nvSpPr>
          <p:cNvPr id="401" name="Google Shape;401;p7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ways to dig in: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gcc</a:t>
            </a:r>
            <a:r>
              <a:rPr lang="en" sz="1400"/>
              <a:t> to make your ELF.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readelf</a:t>
            </a:r>
            <a:r>
              <a:rPr lang="en" sz="1400"/>
              <a:t> to parse the ELF header.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objdump</a:t>
            </a:r>
            <a:r>
              <a:rPr lang="en" sz="1400"/>
              <a:t> to parse the ELF header and disassemble the source code.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nm</a:t>
            </a:r>
            <a:r>
              <a:rPr lang="en" sz="1400"/>
              <a:t> to view your ELF's symbols.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patchelf</a:t>
            </a:r>
            <a:r>
              <a:rPr lang="en" sz="1400"/>
              <a:t> to change some ELF properties.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objcopy</a:t>
            </a:r>
            <a:r>
              <a:rPr lang="en" sz="1400"/>
              <a:t> to swap out ELF sections.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strip</a:t>
            </a:r>
            <a:r>
              <a:rPr lang="en" sz="1400"/>
              <a:t> to remove otherwise-helpful information (such as symbols).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kaitai struct</a:t>
            </a:r>
            <a:r>
              <a:rPr lang="en" sz="1400"/>
              <a:t>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https://ide.kaitai.io/</a:t>
            </a:r>
            <a:r>
              <a:rPr lang="en" sz="1400"/>
              <a:t>) to look through your ELF interactively.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cle</a:t>
            </a:r>
            <a:r>
              <a:rPr lang="en" sz="1400"/>
              <a:t>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https://github.com/angr/cle</a:t>
            </a:r>
            <a:r>
              <a:rPr lang="en" sz="1400"/>
              <a:t>) to play around with your ELF!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Further reading: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https://www.intezer.com/blog/research/executable-linkable-format-101-part1-sections-segments/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https://www.intezer.com/blog/elf/executable-linkable-format-101-part-2-symbols/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https://www.intezer.com/blog/elf/executable-and-linkable-format-101-part-3-relocations/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https://www.intezer.com/blog/elf/executable-linkable-format-101-part-4-dynamic-linking/</a:t>
            </a:r>
            <a:r>
              <a:rPr lang="en" sz="1100"/>
              <a:t> \</a:t>
            </a:r>
            <a:endParaRPr sz="1100"/>
          </a:p>
        </p:txBody>
      </p:sp>
      <p:pic>
        <p:nvPicPr>
          <p:cNvPr id="402" name="Google Shape;402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0518" y="0"/>
            <a:ext cx="1133477" cy="11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The Ghost in Hello World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</a:t>
            </a:r>
            <a:endParaRPr/>
          </a:p>
        </p:txBody>
      </p:sp>
      <p:sp>
        <p:nvSpPr>
          <p:cNvPr id="413" name="Google Shape;413;p7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Computer Architecture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Google Shape;423;p81"/>
          <p:cNvCxnSpPr>
            <a:stCxn id="424" idx="2"/>
            <a:endCxn id="425" idx="0"/>
          </p:cNvCxnSpPr>
          <p:nvPr/>
        </p:nvCxnSpPr>
        <p:spPr>
          <a:xfrm>
            <a:off x="3687750" y="231252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81"/>
          <p:cNvCxnSpPr/>
          <p:nvPr/>
        </p:nvCxnSpPr>
        <p:spPr>
          <a:xfrm>
            <a:off x="5456250" y="231252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81"/>
          <p:cNvCxnSpPr/>
          <p:nvPr/>
        </p:nvCxnSpPr>
        <p:spPr>
          <a:xfrm>
            <a:off x="3687750" y="350077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81"/>
          <p:cNvCxnSpPr/>
          <p:nvPr/>
        </p:nvCxnSpPr>
        <p:spPr>
          <a:xfrm>
            <a:off x="5456250" y="350077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9" name="Google Shape;429;p81"/>
          <p:cNvSpPr txBox="1"/>
          <p:nvPr>
            <p:ph idx="4294967295"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roads lead to the CPU</a:t>
            </a:r>
            <a:endParaRPr/>
          </a:p>
        </p:txBody>
      </p:sp>
      <p:sp>
        <p:nvSpPr>
          <p:cNvPr id="430" name="Google Shape;430;p81"/>
          <p:cNvSpPr/>
          <p:nvPr/>
        </p:nvSpPr>
        <p:spPr>
          <a:xfrm>
            <a:off x="2803500" y="3879625"/>
            <a:ext cx="3537000" cy="8094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25" name="Google Shape;425;p81"/>
          <p:cNvSpPr/>
          <p:nvPr/>
        </p:nvSpPr>
        <p:spPr>
          <a:xfrm>
            <a:off x="2803500" y="269137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lectrolize"/>
                <a:ea typeface="Electrolize"/>
                <a:cs typeface="Electrolize"/>
                <a:sym typeface="Electrolize"/>
              </a:rPr>
              <a:t>Interpreter or JIT</a:t>
            </a:r>
            <a:endParaRPr sz="2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31" name="Google Shape;431;p81"/>
          <p:cNvSpPr/>
          <p:nvPr/>
        </p:nvSpPr>
        <p:spPr>
          <a:xfrm>
            <a:off x="4572000" y="269137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lectrolize"/>
                <a:ea typeface="Electrolize"/>
                <a:cs typeface="Electrolize"/>
                <a:sym typeface="Electrolize"/>
              </a:rPr>
              <a:t>Compiler</a:t>
            </a:r>
            <a:endParaRPr sz="2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32" name="Google Shape;432;p81"/>
          <p:cNvSpPr/>
          <p:nvPr/>
        </p:nvSpPr>
        <p:spPr>
          <a:xfrm>
            <a:off x="4572000" y="150312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lectrolize"/>
                <a:ea typeface="Electrolize"/>
                <a:cs typeface="Electrolize"/>
                <a:sym typeface="Electrolize"/>
              </a:rPr>
              <a:t>C, C++, Rust</a:t>
            </a:r>
            <a:endParaRPr sz="2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24" name="Google Shape;424;p81"/>
          <p:cNvSpPr/>
          <p:nvPr/>
        </p:nvSpPr>
        <p:spPr>
          <a:xfrm>
            <a:off x="2803500" y="150312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ectrolize"/>
                <a:ea typeface="Electrolize"/>
                <a:cs typeface="Electrolize"/>
                <a:sym typeface="Electrolize"/>
              </a:rPr>
              <a:t>Python, JavaScript, Java</a:t>
            </a:r>
            <a:endParaRPr sz="17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33" name="Google Shape;433;p81"/>
          <p:cNvSpPr/>
          <p:nvPr/>
        </p:nvSpPr>
        <p:spPr>
          <a:xfrm>
            <a:off x="185700" y="2691375"/>
            <a:ext cx="24837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Intermediate Language Bytecode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34" name="Google Shape;434;p81"/>
          <p:cNvSpPr/>
          <p:nvPr/>
        </p:nvSpPr>
        <p:spPr>
          <a:xfrm>
            <a:off x="185700" y="1503125"/>
            <a:ext cx="24837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Source Code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35" name="Google Shape;435;p81"/>
          <p:cNvSpPr/>
          <p:nvPr/>
        </p:nvSpPr>
        <p:spPr>
          <a:xfrm>
            <a:off x="185700" y="3879625"/>
            <a:ext cx="24837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Binary-encoded Instructions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Digging Deeper</a:t>
            </a:r>
            <a:endParaRPr/>
          </a:p>
        </p:txBody>
      </p:sp>
      <p:pic>
        <p:nvPicPr>
          <p:cNvPr id="441" name="Google Shape;44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063" y="1514250"/>
            <a:ext cx="2000259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688" y="3091653"/>
            <a:ext cx="20383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7738" y="1514250"/>
            <a:ext cx="20002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9363" y="3880353"/>
            <a:ext cx="15716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063" y="2302962"/>
            <a:ext cx="20002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7746" y="2302941"/>
            <a:ext cx="20002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9396" y="3091653"/>
            <a:ext cx="20383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41109" y="3899403"/>
            <a:ext cx="15335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2"/>
          <p:cNvSpPr txBox="1"/>
          <p:nvPr>
            <p:ph idx="1" type="body"/>
          </p:nvPr>
        </p:nvSpPr>
        <p:spPr>
          <a:xfrm>
            <a:off x="0" y="4781400"/>
            <a:ext cx="82296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http://www.electronics-tutorials.ws/logic/logic_1.html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is fun</a:t>
            </a:r>
            <a:endParaRPr i="1"/>
          </a:p>
        </p:txBody>
      </p:sp>
      <p:sp>
        <p:nvSpPr>
          <p:cNvPr id="235" name="Google Shape;235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 ./helloworld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deep!</a:t>
            </a:r>
            <a:endParaRPr/>
          </a:p>
        </p:txBody>
      </p:sp>
      <p:pic>
        <p:nvPicPr>
          <p:cNvPr id="455" name="Google Shape;455;p83"/>
          <p:cNvPicPr preferRelativeResize="0"/>
          <p:nvPr/>
        </p:nvPicPr>
        <p:blipFill rotWithShape="1">
          <a:blip r:embed="rId3">
            <a:alphaModFix/>
          </a:blip>
          <a:srcRect b="52885" l="0" r="0" t="0"/>
          <a:stretch/>
        </p:blipFill>
        <p:spPr>
          <a:xfrm>
            <a:off x="5672725" y="2033888"/>
            <a:ext cx="3098400" cy="11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85725"/>
            <a:ext cx="249555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2325" y="923563"/>
            <a:ext cx="1992875" cy="24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83"/>
          <p:cNvPicPr preferRelativeResize="0"/>
          <p:nvPr/>
        </p:nvPicPr>
        <p:blipFill rotWithShape="1">
          <a:blip r:embed="rId6">
            <a:alphaModFix/>
          </a:blip>
          <a:srcRect b="0" l="0" r="23594" t="0"/>
          <a:stretch/>
        </p:blipFill>
        <p:spPr>
          <a:xfrm>
            <a:off x="1377575" y="3551950"/>
            <a:ext cx="27030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83"/>
          <p:cNvSpPr txBox="1"/>
          <p:nvPr>
            <p:ph idx="1" type="body"/>
          </p:nvPr>
        </p:nvSpPr>
        <p:spPr>
          <a:xfrm>
            <a:off x="0" y="4781400"/>
            <a:ext cx="82296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http://www.electronics-tutorials.ws/category/combination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60" name="Google Shape;460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475" y="3625341"/>
            <a:ext cx="1496250" cy="119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(very high level)</a:t>
            </a:r>
            <a:endParaRPr/>
          </a:p>
        </p:txBody>
      </p:sp>
      <p:sp>
        <p:nvSpPr>
          <p:cNvPr id="466" name="Google Shape;466;p84"/>
          <p:cNvSpPr/>
          <p:nvPr/>
        </p:nvSpPr>
        <p:spPr>
          <a:xfrm>
            <a:off x="4708750" y="2039175"/>
            <a:ext cx="3549600" cy="21303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67" name="Google Shape;467;p84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68" name="Google Shape;468;p84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69" name="Google Shape;469;p84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70" name="Google Shape;470;p84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471" name="Google Shape;471;p84"/>
          <p:cNvCxnSpPr>
            <a:stCxn id="470" idx="2"/>
            <a:endCxn id="466" idx="1"/>
          </p:cNvCxnSpPr>
          <p:nvPr/>
        </p:nvCxnSpPr>
        <p:spPr>
          <a:xfrm>
            <a:off x="425480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72" name="Google Shape;472;p84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73" name="Google Shape;473;p84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74" name="Google Shape;474;p84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(drilling down)</a:t>
            </a:r>
            <a:endParaRPr/>
          </a:p>
        </p:txBody>
      </p:sp>
      <p:sp>
        <p:nvSpPr>
          <p:cNvPr id="480" name="Google Shape;480;p85"/>
          <p:cNvSpPr/>
          <p:nvPr/>
        </p:nvSpPr>
        <p:spPr>
          <a:xfrm>
            <a:off x="4708750" y="2039175"/>
            <a:ext cx="3549600" cy="21303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81" name="Google Shape;481;p85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82" name="Google Shape;482;p85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83" name="Google Shape;483;p85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84" name="Google Shape;484;p85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485" name="Google Shape;485;p85"/>
          <p:cNvCxnSpPr>
            <a:stCxn id="484" idx="2"/>
            <a:endCxn id="480" idx="1"/>
          </p:cNvCxnSpPr>
          <p:nvPr/>
        </p:nvCxnSpPr>
        <p:spPr>
          <a:xfrm>
            <a:off x="425480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86" name="Google Shape;486;p85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87" name="Google Shape;487;p85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88" name="Google Shape;488;p85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89" name="Google Shape;489;p85"/>
          <p:cNvSpPr/>
          <p:nvPr/>
        </p:nvSpPr>
        <p:spPr>
          <a:xfrm>
            <a:off x="6895700" y="255672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90" name="Google Shape;490;p85"/>
          <p:cNvSpPr/>
          <p:nvPr/>
        </p:nvSpPr>
        <p:spPr>
          <a:xfrm>
            <a:off x="6895700" y="33058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91" name="Google Shape;491;p85"/>
          <p:cNvSpPr/>
          <p:nvPr/>
        </p:nvSpPr>
        <p:spPr>
          <a:xfrm>
            <a:off x="5073002" y="25567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(further down!)</a:t>
            </a:r>
            <a:endParaRPr/>
          </a:p>
        </p:txBody>
      </p:sp>
      <p:sp>
        <p:nvSpPr>
          <p:cNvPr id="497" name="Google Shape;497;p86"/>
          <p:cNvSpPr/>
          <p:nvPr/>
        </p:nvSpPr>
        <p:spPr>
          <a:xfrm>
            <a:off x="4708750" y="2039175"/>
            <a:ext cx="3549600" cy="21303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98" name="Google Shape;498;p86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99" name="Google Shape;499;p86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00" name="Google Shape;500;p86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01" name="Google Shape;501;p86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502" name="Google Shape;502;p86"/>
          <p:cNvCxnSpPr>
            <a:stCxn id="501" idx="2"/>
            <a:endCxn id="497" idx="1"/>
          </p:cNvCxnSpPr>
          <p:nvPr/>
        </p:nvCxnSpPr>
        <p:spPr>
          <a:xfrm>
            <a:off x="425480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03" name="Google Shape;503;p86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04" name="Google Shape;504;p86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05" name="Google Shape;505;p86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06" name="Google Shape;506;p86"/>
          <p:cNvSpPr/>
          <p:nvPr/>
        </p:nvSpPr>
        <p:spPr>
          <a:xfrm>
            <a:off x="5073000" y="33058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507" name="Google Shape;507;p86"/>
          <p:cNvCxnSpPr>
            <a:stCxn id="498" idx="1"/>
            <a:endCxn id="500" idx="1"/>
          </p:cNvCxnSpPr>
          <p:nvPr/>
        </p:nvCxnSpPr>
        <p:spPr>
          <a:xfrm>
            <a:off x="1277550" y="2000700"/>
            <a:ext cx="600" cy="2207400"/>
          </a:xfrm>
          <a:prstGeom prst="bentConnector3">
            <a:avLst>
              <a:gd fmla="val -72466667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508" name="Google Shape;508;p86"/>
          <p:cNvCxnSpPr>
            <a:stCxn id="498" idx="1"/>
            <a:endCxn id="499" idx="1"/>
          </p:cNvCxnSpPr>
          <p:nvPr/>
        </p:nvCxnSpPr>
        <p:spPr>
          <a:xfrm>
            <a:off x="1277550" y="2000700"/>
            <a:ext cx="600" cy="1103700"/>
          </a:xfrm>
          <a:prstGeom prst="bentConnector3">
            <a:avLst>
              <a:gd fmla="val -53512500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509" name="Google Shape;509;p86"/>
          <p:cNvSpPr/>
          <p:nvPr/>
        </p:nvSpPr>
        <p:spPr>
          <a:xfrm>
            <a:off x="6895700" y="255672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10" name="Google Shape;510;p86"/>
          <p:cNvSpPr/>
          <p:nvPr/>
        </p:nvSpPr>
        <p:spPr>
          <a:xfrm>
            <a:off x="6895700" y="33058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11" name="Google Shape;511;p86"/>
          <p:cNvSpPr/>
          <p:nvPr/>
        </p:nvSpPr>
        <p:spPr>
          <a:xfrm>
            <a:off x="5073002" y="25567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(as far as we'll go)</a:t>
            </a:r>
            <a:endParaRPr/>
          </a:p>
        </p:txBody>
      </p:sp>
      <p:sp>
        <p:nvSpPr>
          <p:cNvPr id="517" name="Google Shape;517;p87"/>
          <p:cNvSpPr/>
          <p:nvPr/>
        </p:nvSpPr>
        <p:spPr>
          <a:xfrm>
            <a:off x="4708750" y="1177175"/>
            <a:ext cx="4280700" cy="38058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18" name="Google Shape;518;p87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19" name="Google Shape;519;p87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20" name="Google Shape;520;p87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21" name="Google Shape;521;p87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522" name="Google Shape;522;p87"/>
          <p:cNvCxnSpPr>
            <a:stCxn id="521" idx="2"/>
            <a:endCxn id="517" idx="1"/>
          </p:cNvCxnSpPr>
          <p:nvPr/>
        </p:nvCxnSpPr>
        <p:spPr>
          <a:xfrm flipH="1" rot="10800000">
            <a:off x="4254800" y="3080025"/>
            <a:ext cx="453900" cy="2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23" name="Google Shape;523;p87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24" name="Google Shape;524;p87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25" name="Google Shape;525;p87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26" name="Google Shape;526;p87"/>
          <p:cNvCxnSpPr>
            <a:stCxn id="518" idx="1"/>
            <a:endCxn id="520" idx="1"/>
          </p:cNvCxnSpPr>
          <p:nvPr/>
        </p:nvCxnSpPr>
        <p:spPr>
          <a:xfrm>
            <a:off x="1277550" y="2000700"/>
            <a:ext cx="600" cy="2207400"/>
          </a:xfrm>
          <a:prstGeom prst="bentConnector3">
            <a:avLst>
              <a:gd fmla="val -72466667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527" name="Google Shape;527;p87"/>
          <p:cNvCxnSpPr>
            <a:stCxn id="518" idx="1"/>
            <a:endCxn id="519" idx="1"/>
          </p:cNvCxnSpPr>
          <p:nvPr/>
        </p:nvCxnSpPr>
        <p:spPr>
          <a:xfrm>
            <a:off x="1277550" y="2000700"/>
            <a:ext cx="600" cy="1103700"/>
          </a:xfrm>
          <a:prstGeom prst="bentConnector3">
            <a:avLst>
              <a:gd fmla="val -53512500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528" name="Google Shape;528;p87"/>
          <p:cNvSpPr/>
          <p:nvPr/>
        </p:nvSpPr>
        <p:spPr>
          <a:xfrm>
            <a:off x="4840250" y="1953450"/>
            <a:ext cx="1104000" cy="29079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L2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29" name="Google Shape;529;p87"/>
          <p:cNvSpPr/>
          <p:nvPr/>
        </p:nvSpPr>
        <p:spPr>
          <a:xfrm>
            <a:off x="6069600" y="42342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L1 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0" name="Google Shape;530;p87"/>
          <p:cNvSpPr/>
          <p:nvPr/>
        </p:nvSpPr>
        <p:spPr>
          <a:xfrm>
            <a:off x="7892300" y="348512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1" name="Google Shape;531;p87"/>
          <p:cNvSpPr/>
          <p:nvPr/>
        </p:nvSpPr>
        <p:spPr>
          <a:xfrm>
            <a:off x="7892300" y="42342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2" name="Google Shape;532;p87"/>
          <p:cNvSpPr/>
          <p:nvPr/>
        </p:nvSpPr>
        <p:spPr>
          <a:xfrm>
            <a:off x="6069602" y="34851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3" name="Google Shape;533;p87"/>
          <p:cNvSpPr/>
          <p:nvPr/>
        </p:nvSpPr>
        <p:spPr>
          <a:xfrm>
            <a:off x="6075800" y="2702550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L1 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4" name="Google Shape;534;p87"/>
          <p:cNvSpPr/>
          <p:nvPr/>
        </p:nvSpPr>
        <p:spPr>
          <a:xfrm>
            <a:off x="7898500" y="19534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5" name="Google Shape;535;p87"/>
          <p:cNvSpPr/>
          <p:nvPr/>
        </p:nvSpPr>
        <p:spPr>
          <a:xfrm>
            <a:off x="7898500" y="270257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6" name="Google Shape;536;p87"/>
          <p:cNvSpPr/>
          <p:nvPr/>
        </p:nvSpPr>
        <p:spPr>
          <a:xfrm>
            <a:off x="6075802" y="1953450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7" name="Google Shape;537;p87"/>
          <p:cNvSpPr/>
          <p:nvPr/>
        </p:nvSpPr>
        <p:spPr>
          <a:xfrm>
            <a:off x="6075800" y="1953450"/>
            <a:ext cx="2752500" cy="138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38" name="Google Shape;538;p87"/>
          <p:cNvSpPr/>
          <p:nvPr/>
        </p:nvSpPr>
        <p:spPr>
          <a:xfrm>
            <a:off x="6075800" y="3477214"/>
            <a:ext cx="2752500" cy="138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8"/>
          <p:cNvSpPr txBox="1"/>
          <p:nvPr>
            <p:ph idx="1" type="body"/>
          </p:nvPr>
        </p:nvSpPr>
        <p:spPr>
          <a:xfrm>
            <a:off x="503250" y="32549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John Mauchly (Physicist), John Presper Eckert (Electrical Engineer), John Von Neumann (Mathematician)</a:t>
            </a:r>
            <a:endParaRPr sz="1200"/>
          </a:p>
        </p:txBody>
      </p:sp>
      <p:pic>
        <p:nvPicPr>
          <p:cNvPr id="544" name="Google Shape;544;p88"/>
          <p:cNvPicPr preferRelativeResize="0"/>
          <p:nvPr/>
        </p:nvPicPr>
        <p:blipFill rotWithShape="1">
          <a:blip r:embed="rId3">
            <a:alphaModFix/>
          </a:blip>
          <a:srcRect b="15554" l="0" r="0" t="0"/>
          <a:stretch/>
        </p:blipFill>
        <p:spPr>
          <a:xfrm>
            <a:off x="715675" y="459123"/>
            <a:ext cx="5173800" cy="2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88"/>
          <p:cNvPicPr preferRelativeResize="0"/>
          <p:nvPr/>
        </p:nvPicPr>
        <p:blipFill rotWithShape="1">
          <a:blip r:embed="rId4">
            <a:alphaModFix/>
          </a:blip>
          <a:srcRect b="10504" l="0" r="0" t="5049"/>
          <a:stretch/>
        </p:blipFill>
        <p:spPr>
          <a:xfrm>
            <a:off x="5882775" y="459125"/>
            <a:ext cx="2538850" cy="27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8"/>
          <p:cNvSpPr txBox="1"/>
          <p:nvPr>
            <p:ph idx="1" type="body"/>
          </p:nvPr>
        </p:nvSpPr>
        <p:spPr>
          <a:xfrm>
            <a:off x="503250" y="40776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John von Neumann, First Draft of a Report on the EDVAC, 1945.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Overview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</a:t>
            </a:r>
            <a:endParaRPr/>
          </a:p>
        </p:txBody>
      </p:sp>
      <p:sp>
        <p:nvSpPr>
          <p:cNvPr id="557" name="Google Shape;557;p9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only </a:t>
            </a:r>
            <a:r>
              <a:rPr i="1" lang="en"/>
              <a:t>true</a:t>
            </a:r>
            <a:r>
              <a:rPr lang="en"/>
              <a:t> programming language, as far as a CPU is concerned.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Concepts: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data manipulation 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comparison 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control flow 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system calls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registers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other mapped mem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Registers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Registers</a:t>
            </a:r>
            <a:endParaRPr/>
          </a:p>
        </p:txBody>
      </p:sp>
      <p:sp>
        <p:nvSpPr>
          <p:cNvPr id="568" name="Google Shape;568;p9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Registers are very fast, temporary stores for data.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get several "general purpose" registers: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8085: a, c, d, b, e, h, 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8086: ax, cx, dx, bx,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sp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bp</a:t>
            </a:r>
            <a:r>
              <a:rPr lang="en"/>
              <a:t>, si, di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x86: eax, ecx, edx, ebx,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esp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ebp</a:t>
            </a:r>
            <a:r>
              <a:rPr lang="en"/>
              <a:t>, esi, edi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amd64: rax, rcx, rdx, rbx,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rsp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rbp</a:t>
            </a:r>
            <a:r>
              <a:rPr lang="en"/>
              <a:t>, rsi, rdi, r8, r9, r10, r11, r12, r13, r14, r15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arm: r0, r1, r2, r3, r4, r5, r6, r7, r8, r9, r10, r11, r12,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r13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r14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address of the next instruction is in a register: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eip (x86), rip (amd64), r15 (arm)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Various extensions add other registers (x87, MMX, SSE, etc).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Languages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Register Access</a:t>
            </a:r>
            <a:endParaRPr/>
          </a:p>
        </p:txBody>
      </p:sp>
      <p:sp>
        <p:nvSpPr>
          <p:cNvPr id="574" name="Google Shape;574;p93"/>
          <p:cNvSpPr/>
          <p:nvPr/>
        </p:nvSpPr>
        <p:spPr>
          <a:xfrm>
            <a:off x="852750" y="2928000"/>
            <a:ext cx="74385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75" name="Google Shape;575;p93"/>
          <p:cNvSpPr/>
          <p:nvPr/>
        </p:nvSpPr>
        <p:spPr>
          <a:xfrm>
            <a:off x="4572000" y="2928000"/>
            <a:ext cx="37191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76" name="Google Shape;576;p93"/>
          <p:cNvSpPr/>
          <p:nvPr/>
        </p:nvSpPr>
        <p:spPr>
          <a:xfrm>
            <a:off x="6431400" y="2928000"/>
            <a:ext cx="9309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ah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77" name="Google Shape;577;p93"/>
          <p:cNvSpPr/>
          <p:nvPr/>
        </p:nvSpPr>
        <p:spPr>
          <a:xfrm>
            <a:off x="7360200" y="2928000"/>
            <a:ext cx="9309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al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578" name="Google Shape;578;p93"/>
          <p:cNvCxnSpPr/>
          <p:nvPr/>
        </p:nvCxnSpPr>
        <p:spPr>
          <a:xfrm rot="10800000">
            <a:off x="736132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9" name="Google Shape;579;p93"/>
          <p:cNvCxnSpPr/>
          <p:nvPr/>
        </p:nvCxnSpPr>
        <p:spPr>
          <a:xfrm rot="10800000">
            <a:off x="643170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93"/>
          <p:cNvCxnSpPr/>
          <p:nvPr/>
        </p:nvCxnSpPr>
        <p:spPr>
          <a:xfrm rot="10800000">
            <a:off x="457245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Google Shape;581;p93"/>
          <p:cNvCxnSpPr/>
          <p:nvPr/>
        </p:nvCxnSpPr>
        <p:spPr>
          <a:xfrm rot="10800000">
            <a:off x="550207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93"/>
          <p:cNvCxnSpPr/>
          <p:nvPr/>
        </p:nvCxnSpPr>
        <p:spPr>
          <a:xfrm rot="10800000">
            <a:off x="85395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Google Shape;583;p93"/>
          <p:cNvCxnSpPr/>
          <p:nvPr/>
        </p:nvCxnSpPr>
        <p:spPr>
          <a:xfrm rot="10800000">
            <a:off x="829095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Google Shape;584;p93"/>
          <p:cNvCxnSpPr/>
          <p:nvPr/>
        </p:nvCxnSpPr>
        <p:spPr>
          <a:xfrm rot="10800000">
            <a:off x="178357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93"/>
          <p:cNvCxnSpPr/>
          <p:nvPr/>
        </p:nvCxnSpPr>
        <p:spPr>
          <a:xfrm rot="10800000">
            <a:off x="271320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93"/>
          <p:cNvCxnSpPr/>
          <p:nvPr/>
        </p:nvCxnSpPr>
        <p:spPr>
          <a:xfrm rot="10800000">
            <a:off x="364282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7" name="Google Shape;587;p93"/>
          <p:cNvSpPr/>
          <p:nvPr/>
        </p:nvSpPr>
        <p:spPr>
          <a:xfrm rot="5400000">
            <a:off x="4449600" y="-2027100"/>
            <a:ext cx="245700" cy="7438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93"/>
          <p:cNvSpPr/>
          <p:nvPr/>
        </p:nvSpPr>
        <p:spPr>
          <a:xfrm rot="5400000">
            <a:off x="7237350" y="1735650"/>
            <a:ext cx="245700" cy="1863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93"/>
          <p:cNvSpPr/>
          <p:nvPr/>
        </p:nvSpPr>
        <p:spPr>
          <a:xfrm rot="5400000">
            <a:off x="6304500" y="345600"/>
            <a:ext cx="245700" cy="3728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93"/>
          <p:cNvSpPr/>
          <p:nvPr/>
        </p:nvSpPr>
        <p:spPr>
          <a:xfrm>
            <a:off x="6895875" y="2243400"/>
            <a:ext cx="930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ax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91" name="Google Shape;591;p93"/>
          <p:cNvSpPr/>
          <p:nvPr/>
        </p:nvSpPr>
        <p:spPr>
          <a:xfrm>
            <a:off x="5966250" y="1787400"/>
            <a:ext cx="930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e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ax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92" name="Google Shape;592;p93"/>
          <p:cNvSpPr/>
          <p:nvPr/>
        </p:nvSpPr>
        <p:spPr>
          <a:xfrm>
            <a:off x="4107000" y="1278300"/>
            <a:ext cx="930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r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ax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93" name="Google Shape;593;p93"/>
          <p:cNvSpPr txBox="1"/>
          <p:nvPr>
            <p:ph idx="1" type="body"/>
          </p:nvPr>
        </p:nvSpPr>
        <p:spPr>
          <a:xfrm>
            <a:off x="457200" y="3417000"/>
            <a:ext cx="8229600" cy="15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Registers can be accessed </a:t>
            </a:r>
            <a:r>
              <a:rPr i="1" lang="en"/>
              <a:t>partially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Due to a historical oddity, accessing 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eax</a:t>
            </a:r>
            <a:r>
              <a:rPr lang="en"/>
              <a:t> will zero out the rest of 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rax</a:t>
            </a:r>
            <a:r>
              <a:rPr lang="en"/>
              <a:t>. Other partial access preserve untouched parts of the register.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partial accesses on amd64 (that I know of)</a:t>
            </a:r>
            <a:endParaRPr/>
          </a:p>
        </p:txBody>
      </p:sp>
      <p:sp>
        <p:nvSpPr>
          <p:cNvPr id="599" name="Google Shape;599;p9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Electrolize"/>
                <a:ea typeface="Electrolize"/>
                <a:cs typeface="Electrolize"/>
                <a:sym typeface="Electrolize"/>
              </a:rPr>
              <a:t>64	32	16	8H	8L</a:t>
            </a:r>
            <a:endParaRPr b="1"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rax	eax	ax	ah	al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rcx	ecx	cx	ch	cl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rdx	edx	dx	dh	dl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rbx	ebx	bx	bh	bl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rsp	esp	sp		spl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rbp	ebp	bp		bpl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rsi	esi	si		sil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rdi	edi	di		dil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r8	r8d	r8w		r8b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r9	r9d	r9w		r9b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r10	r10d	r10w		r10b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r11	r11d	r11w		r11b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r12	r12d	r12w		r12b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r13	r13d	r13w		r13b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r14	r14d	r14w		r14b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r15	r15d	r15w		r15b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600" name="Google Shape;600;p94"/>
          <p:cNvCxnSpPr/>
          <p:nvPr/>
        </p:nvCxnSpPr>
        <p:spPr>
          <a:xfrm>
            <a:off x="445500" y="15039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94"/>
          <p:cNvCxnSpPr/>
          <p:nvPr/>
        </p:nvCxnSpPr>
        <p:spPr>
          <a:xfrm>
            <a:off x="445500" y="12852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94"/>
          <p:cNvCxnSpPr/>
          <p:nvPr/>
        </p:nvCxnSpPr>
        <p:spPr>
          <a:xfrm>
            <a:off x="445500" y="48951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94"/>
          <p:cNvCxnSpPr/>
          <p:nvPr/>
        </p:nvCxnSpPr>
        <p:spPr>
          <a:xfrm>
            <a:off x="9423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94"/>
          <p:cNvCxnSpPr/>
          <p:nvPr/>
        </p:nvCxnSpPr>
        <p:spPr>
          <a:xfrm>
            <a:off x="14202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94"/>
          <p:cNvCxnSpPr/>
          <p:nvPr/>
        </p:nvCxnSpPr>
        <p:spPr>
          <a:xfrm>
            <a:off x="18954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94"/>
          <p:cNvCxnSpPr/>
          <p:nvPr/>
        </p:nvCxnSpPr>
        <p:spPr>
          <a:xfrm>
            <a:off x="23247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Memory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(stack)</a:t>
            </a:r>
            <a:endParaRPr/>
          </a:p>
        </p:txBody>
      </p:sp>
      <p:sp>
        <p:nvSpPr>
          <p:cNvPr id="617" name="Google Shape;617;p9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stack fulfils four main uses: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Track the "callstack" of a program.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return values are "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pushed</a:t>
            </a:r>
            <a:r>
              <a:rPr lang="en"/>
              <a:t>" to the stack during a call and "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popped</a:t>
            </a:r>
            <a:r>
              <a:rPr lang="en"/>
              <a:t>" during a ret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Contain local variables of functions.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Provide scratch space (to alleviate register exhaustion).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Pass function arguments (always on x86, only for</a:t>
            </a:r>
            <a:br>
              <a:rPr lang="en"/>
            </a:br>
            <a:r>
              <a:rPr lang="en"/>
              <a:t>functions with "many" arguments on other architectures).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Relevant registers (amd64): rsp, rbp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Relevant instructions (amd64): push, pop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(other mapped regions)</a:t>
            </a:r>
            <a:endParaRPr/>
          </a:p>
        </p:txBody>
      </p:sp>
      <p:sp>
        <p:nvSpPr>
          <p:cNvPr id="623" name="Google Shape;623;p9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Other regions might be mapped in memory. We previously talked about regions loaded due to directives in the ELF headers, but functionality such as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mmap</a:t>
            </a:r>
            <a:r>
              <a:rPr lang="en"/>
              <a:t> and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malloc</a:t>
            </a:r>
            <a:r>
              <a:rPr lang="en"/>
              <a:t> can cause other regions to be mapped as well.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These will feature prominently (and be discussed) in future modules.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Instructions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634" name="Google Shape;634;p9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form: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PREFIX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OPCODE OPERAND OPERAND, ...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PREFIX</a:t>
            </a:r>
            <a:r>
              <a:rPr lang="en"/>
              <a:t> - modification of the instruction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OPCODE</a:t>
            </a:r>
            <a:r>
              <a:rPr lang="en"/>
              <a:t> - what to do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OPERANDS</a:t>
            </a:r>
            <a:r>
              <a:rPr lang="en"/>
              <a:t> - what to do it on/with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PREFIX</a:t>
            </a:r>
            <a:r>
              <a:rPr lang="en"/>
              <a:t> - modifier for the instruction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rax, rbx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add rax, 1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cmp rax, rbx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jb some_location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5" name="Google Shape;635;p99"/>
          <p:cNvSpPr txBox="1"/>
          <p:nvPr/>
        </p:nvSpPr>
        <p:spPr>
          <a:xfrm>
            <a:off x="0" y="4694100"/>
            <a:ext cx="4628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Useful reference: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http://ref.x86asm.net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(data transfer)</a:t>
            </a:r>
            <a:endParaRPr/>
          </a:p>
        </p:txBody>
      </p:sp>
      <p:sp>
        <p:nvSpPr>
          <p:cNvPr id="641" name="Google Shape;641;p10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Instructions can move and manipulate data in registers and memory.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rax, rbx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push rbx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pop rax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(data manipulation)</a:t>
            </a:r>
            <a:endParaRPr/>
          </a:p>
        </p:txBody>
      </p:sp>
      <p:sp>
        <p:nvSpPr>
          <p:cNvPr id="647" name="Google Shape;647;p10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Instructions can move and manipulate data in registers and memory.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rax, rbx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rax, [rbx+4]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add rax, rbx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mul rsi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inc rax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inc [rax]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(control flow)</a:t>
            </a:r>
            <a:endParaRPr/>
          </a:p>
        </p:txBody>
      </p:sp>
      <p:sp>
        <p:nvSpPr>
          <p:cNvPr id="653" name="Google Shape;653;p102"/>
          <p:cNvSpPr txBox="1"/>
          <p:nvPr>
            <p:ph idx="1" type="body"/>
          </p:nvPr>
        </p:nvSpPr>
        <p:spPr>
          <a:xfrm>
            <a:off x="457200" y="1200150"/>
            <a:ext cx="8229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Control flow is determined by conditional and unconditional jumps.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Unconditional: call, jmp, ret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Conditional:</a:t>
            </a:r>
            <a:endParaRPr sz="1000"/>
          </a:p>
        </p:txBody>
      </p:sp>
      <p:graphicFrame>
        <p:nvGraphicFramePr>
          <p:cNvPr id="654" name="Google Shape;654;p102"/>
          <p:cNvGraphicFramePr/>
          <p:nvPr/>
        </p:nvGraphicFramePr>
        <p:xfrm>
          <a:off x="1687500" y="215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{F547B74E-F5DE-4384-BBA2-C5AA9D57ADC4}</a:tableStyleId>
              </a:tblPr>
              <a:tblGrid>
                <a:gridCol w="382850"/>
                <a:gridCol w="2307175"/>
              </a:tblGrid>
              <a:tr h="232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655" name="Google Shape;655;p102"/>
          <p:cNvCxnSpPr/>
          <p:nvPr/>
        </p:nvCxnSpPr>
        <p:spPr>
          <a:xfrm>
            <a:off x="1625325" y="2595175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56" name="Google Shape;656;p102"/>
          <p:cNvCxnSpPr/>
          <p:nvPr/>
        </p:nvCxnSpPr>
        <p:spPr>
          <a:xfrm>
            <a:off x="1625325" y="2938704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57" name="Google Shape;657;p102"/>
          <p:cNvCxnSpPr/>
          <p:nvPr/>
        </p:nvCxnSpPr>
        <p:spPr>
          <a:xfrm>
            <a:off x="1625325" y="3282233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58" name="Google Shape;658;p102"/>
          <p:cNvCxnSpPr/>
          <p:nvPr/>
        </p:nvCxnSpPr>
        <p:spPr>
          <a:xfrm>
            <a:off x="1625325" y="3625763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59" name="Google Shape;659;p102"/>
          <p:cNvCxnSpPr/>
          <p:nvPr/>
        </p:nvCxnSpPr>
        <p:spPr>
          <a:xfrm>
            <a:off x="1625325" y="3969292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60" name="Google Shape;660;p102"/>
          <p:cNvCxnSpPr/>
          <p:nvPr/>
        </p:nvCxnSpPr>
        <p:spPr>
          <a:xfrm>
            <a:off x="1625325" y="4312821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61" name="Google Shape;661;p102"/>
          <p:cNvCxnSpPr/>
          <p:nvPr/>
        </p:nvCxnSpPr>
        <p:spPr>
          <a:xfrm>
            <a:off x="1625325" y="4656350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62" name="Google Shape;662;p102"/>
          <p:cNvSpPr txBox="1"/>
          <p:nvPr/>
        </p:nvSpPr>
        <p:spPr>
          <a:xfrm>
            <a:off x="5351400" y="2883600"/>
            <a:ext cx="35343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cmp rax, rbx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jb some_location 🤔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Hello World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(conditionals)</a:t>
            </a:r>
            <a:endParaRPr/>
          </a:p>
        </p:txBody>
      </p:sp>
      <p:sp>
        <p:nvSpPr>
          <p:cNvPr id="668" name="Google Shape;668;p103"/>
          <p:cNvSpPr txBox="1"/>
          <p:nvPr>
            <p:ph idx="1" type="body"/>
          </p:nvPr>
        </p:nvSpPr>
        <p:spPr>
          <a:xfrm>
            <a:off x="457200" y="1200150"/>
            <a:ext cx="8414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Conditionals key off of the "flags" register: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eflags (x86), rflags (amd64), aspr (arm).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Updated by (x86/amd64):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arithmetic operations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cmp - subtraction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cmp rax, rbx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test - and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test rax, rax</a:t>
            </a:r>
            <a:r>
              <a:rPr lang="en"/>
              <a:t>)</a:t>
            </a:r>
            <a:endParaRPr/>
          </a:p>
        </p:txBody>
      </p:sp>
      <p:graphicFrame>
        <p:nvGraphicFramePr>
          <p:cNvPr id="669" name="Google Shape;669;p103"/>
          <p:cNvGraphicFramePr/>
          <p:nvPr/>
        </p:nvGraphicFramePr>
        <p:xfrm>
          <a:off x="5054675" y="10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{F547B74E-F5DE-4384-BBA2-C5AA9D57ADC4}</a:tableStyleId>
              </a:tblPr>
              <a:tblGrid>
                <a:gridCol w="382850"/>
                <a:gridCol w="2307175"/>
                <a:gridCol w="1399300"/>
              </a:tblGrid>
              <a:tr h="232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ZF=0 and SF=OF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SF!=OF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ZF=1 or SF!=OF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CF=0 and ZF=0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CF=1 or ZF=1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670" name="Google Shape;670;p103"/>
          <p:cNvCxnSpPr/>
          <p:nvPr/>
        </p:nvCxnSpPr>
        <p:spPr>
          <a:xfrm>
            <a:off x="4992500" y="539216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71" name="Google Shape;671;p103"/>
          <p:cNvCxnSpPr/>
          <p:nvPr/>
        </p:nvCxnSpPr>
        <p:spPr>
          <a:xfrm>
            <a:off x="4992500" y="882745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103"/>
          <p:cNvCxnSpPr/>
          <p:nvPr/>
        </p:nvCxnSpPr>
        <p:spPr>
          <a:xfrm>
            <a:off x="4992500" y="1226274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103"/>
          <p:cNvCxnSpPr/>
          <p:nvPr/>
        </p:nvCxnSpPr>
        <p:spPr>
          <a:xfrm>
            <a:off x="4992500" y="1569803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74" name="Google Shape;674;p103"/>
          <p:cNvCxnSpPr/>
          <p:nvPr/>
        </p:nvCxnSpPr>
        <p:spPr>
          <a:xfrm>
            <a:off x="4992500" y="1913332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75" name="Google Shape;675;p103"/>
          <p:cNvCxnSpPr/>
          <p:nvPr/>
        </p:nvCxnSpPr>
        <p:spPr>
          <a:xfrm>
            <a:off x="4992500" y="2256862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103"/>
          <p:cNvCxnSpPr/>
          <p:nvPr/>
        </p:nvCxnSpPr>
        <p:spPr>
          <a:xfrm>
            <a:off x="4992500" y="2600391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677" name="Google Shape;677;p103"/>
          <p:cNvPicPr preferRelativeResize="0"/>
          <p:nvPr/>
        </p:nvPicPr>
        <p:blipFill rotWithShape="1">
          <a:blip r:embed="rId3">
            <a:alphaModFix/>
          </a:blip>
          <a:srcRect b="52902" l="6634" r="11148" t="24187"/>
          <a:stretch/>
        </p:blipFill>
        <p:spPr>
          <a:xfrm>
            <a:off x="389389" y="3405638"/>
            <a:ext cx="3601051" cy="6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03"/>
          <p:cNvPicPr preferRelativeResize="0"/>
          <p:nvPr/>
        </p:nvPicPr>
        <p:blipFill rotWithShape="1">
          <a:blip r:embed="rId3">
            <a:alphaModFix/>
          </a:blip>
          <a:srcRect b="27561" l="14340" r="4272" t="50773"/>
          <a:stretch/>
        </p:blipFill>
        <p:spPr>
          <a:xfrm>
            <a:off x="996625" y="3979113"/>
            <a:ext cx="3565001" cy="5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Conventions</a:t>
            </a:r>
            <a:endParaRPr/>
          </a:p>
        </p:txBody>
      </p:sp>
      <p:sp>
        <p:nvSpPr>
          <p:cNvPr id="684" name="Google Shape;684;p104"/>
          <p:cNvSpPr txBox="1"/>
          <p:nvPr>
            <p:ph idx="1" type="body"/>
          </p:nvPr>
        </p:nvSpPr>
        <p:spPr>
          <a:xfrm>
            <a:off x="457200" y="1200150"/>
            <a:ext cx="8414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Two syntax conventions for x86 assembly: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The right one</a:t>
            </a:r>
            <a:r>
              <a:rPr lang="en"/>
              <a:t>: Intel Syntax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The wrong one</a:t>
            </a:r>
            <a:r>
              <a:rPr lang="en"/>
              <a:t>: AT&amp;T Syntax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(along with all reasonable hackers) will be using Intel syntax.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Unfortunately, gcc uses AT&amp;T syntax by default. We have to run it with: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 assemble: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gcc -masm=intel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disassemble: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objdump -M intel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System Calls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(system calls)</a:t>
            </a:r>
            <a:endParaRPr/>
          </a:p>
        </p:txBody>
      </p:sp>
      <p:sp>
        <p:nvSpPr>
          <p:cNvPr id="695" name="Google Shape;695;p10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all programs have to interact with the outside world!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primarily done via </a:t>
            </a:r>
            <a:r>
              <a:rPr i="1" lang="en"/>
              <a:t>system calls</a:t>
            </a:r>
            <a:r>
              <a:rPr lang="en"/>
              <a:t>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syscalls</a:t>
            </a:r>
            <a:r>
              <a:rPr lang="en"/>
              <a:t>). Each system call is well-documented in section 2 of the man pages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2 open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(on amd64) are triggered by: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rax</a:t>
            </a:r>
            <a:r>
              <a:rPr lang="en"/>
              <a:t> to the </a:t>
            </a:r>
            <a:r>
              <a:rPr i="1" lang="en"/>
              <a:t>system call number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store arguments in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rdi</a:t>
            </a:r>
            <a:r>
              <a:rPr lang="en"/>
              <a:t>,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rsi</a:t>
            </a:r>
            <a:r>
              <a:rPr lang="en"/>
              <a:t>, etc (more on this later)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call the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syscall</a:t>
            </a:r>
            <a:r>
              <a:rPr lang="en"/>
              <a:t> instruction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trace process system calls 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strace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</a:t>
            </a:r>
            <a:endParaRPr/>
          </a:p>
        </p:txBody>
      </p:sp>
      <p:sp>
        <p:nvSpPr>
          <p:cNvPr id="701" name="Google Shape;701;p10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have very well-defined interfaces that very rarely change.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over 300 system calls in Linux. Here are some 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open(const char *pathname, int flags)</a:t>
            </a:r>
            <a:r>
              <a:rPr lang="en" sz="1200"/>
              <a:t> - returns a file new file descriptor of the open file (also shows up in /proc/self/fd!)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read(int fd, void *buf, size_t count)</a:t>
            </a:r>
            <a:r>
              <a:rPr lang="en" sz="1200"/>
              <a:t> - reads data from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write(int fd, void *buf, size_t count)</a:t>
            </a:r>
            <a:r>
              <a:rPr lang="en" sz="1200"/>
              <a:t> - writes data to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fork()</a:t>
            </a:r>
            <a:r>
              <a:rPr lang="en" sz="1200"/>
              <a:t> - forks off an </a:t>
            </a:r>
            <a:r>
              <a:rPr i="1" lang="en" sz="1200"/>
              <a:t>identical</a:t>
            </a:r>
            <a:r>
              <a:rPr lang="en" sz="1200"/>
              <a:t> child process. Returns 0 if you're the child and the PID of the child if you're the parent.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execve(const char *filename, char **argv, char **envp) </a:t>
            </a:r>
            <a:r>
              <a:rPr lang="en" sz="1200"/>
              <a:t>- </a:t>
            </a:r>
            <a:r>
              <a:rPr i="1" lang="en" sz="1200"/>
              <a:t>replaces</a:t>
            </a:r>
            <a:r>
              <a:rPr lang="en" sz="1200"/>
              <a:t> your process.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wait(int *wstatus)</a:t>
            </a:r>
            <a:r>
              <a:rPr lang="en" sz="1200"/>
              <a:t> - wait child termination, return its PID, write its status into *wstatus.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signal combinations: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fork, </a:t>
            </a:r>
            <a:r>
              <a:rPr lang="en"/>
              <a:t>execve</a:t>
            </a:r>
            <a:r>
              <a:rPr lang="en"/>
              <a:t>, wait (think: a shell)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open, read, write (cat)</a:t>
            </a:r>
            <a:endParaRPr/>
          </a:p>
        </p:txBody>
      </p:sp>
      <p:sp>
        <p:nvSpPr>
          <p:cNvPr id="702" name="Google Shape;702;p107"/>
          <p:cNvSpPr txBox="1"/>
          <p:nvPr/>
        </p:nvSpPr>
        <p:spPr>
          <a:xfrm>
            <a:off x="0" y="4773600"/>
            <a:ext cx="4374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Critical resource: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https://blog.rchapman.org/posts/Linux_System_Call_Table_for_x86_64/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Data Formats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(endianess)</a:t>
            </a:r>
            <a:endParaRPr/>
          </a:p>
        </p:txBody>
      </p:sp>
      <p:sp>
        <p:nvSpPr>
          <p:cNvPr id="713" name="Google Shape;713;p10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Data on most modern systems is stored </a:t>
            </a:r>
            <a:r>
              <a:rPr i="1" lang="en"/>
              <a:t>backwards</a:t>
            </a:r>
            <a:r>
              <a:rPr lang="en"/>
              <a:t>, in </a:t>
            </a:r>
            <a:r>
              <a:rPr i="1" lang="en"/>
              <a:t>little endian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Performance (historical)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Ease of addressing for different sizes.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(apocryphal) 8086 compatibility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4" name="Google Shape;714;p109"/>
          <p:cNvPicPr preferRelativeResize="0"/>
          <p:nvPr/>
        </p:nvPicPr>
        <p:blipFill rotWithShape="1">
          <a:blip r:embed="rId3">
            <a:alphaModFix/>
          </a:blip>
          <a:srcRect b="75806" l="0" r="0" t="0"/>
          <a:stretch/>
        </p:blipFill>
        <p:spPr>
          <a:xfrm>
            <a:off x="794017" y="1886809"/>
            <a:ext cx="3810000" cy="4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109"/>
          <p:cNvPicPr preferRelativeResize="0"/>
          <p:nvPr/>
        </p:nvPicPr>
        <p:blipFill rotWithShape="1">
          <a:blip r:embed="rId3">
            <a:alphaModFix/>
          </a:blip>
          <a:srcRect b="28332" l="0" r="0" t="46036"/>
          <a:stretch/>
        </p:blipFill>
        <p:spPr>
          <a:xfrm>
            <a:off x="794017" y="2307547"/>
            <a:ext cx="3810000" cy="4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Signedness: Two's Compliment</a:t>
            </a:r>
            <a:endParaRPr/>
          </a:p>
        </p:txBody>
      </p:sp>
      <p:sp>
        <p:nvSpPr>
          <p:cNvPr id="721" name="Google Shape;721;p11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How to differentiate between positive and negative numbers?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One idea: signed bit (8-bit example):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b00000011 == 3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b10000011 == -3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drawback 1: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b00000000 == 0 == b1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0000000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drawback 2: arithmetic operations have to be signedness-aware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(unsigned)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b11111111 + 1 ==  255 + 1 ==   0  == b00000000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/>
              <a:t>(signed)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b11111111 + 1 == -127 + 1 == -126 == b11111110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Clever (but crazy) approach: two's complement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b00000000 == 0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0 - 1 == b11111111 == 0xff == -1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-1 - 1 == b11111110 == 0xfe == -2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advantage: arithmetic operations don't have to be sign-aware!</a:t>
            </a:r>
            <a:br>
              <a:rPr lang="en" sz="1000"/>
            </a:br>
            <a:r>
              <a:rPr lang="en" sz="1000"/>
              <a:t>(unsigned)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b11111111 + 1 ==  255 + 1 == 0 == b00000000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/>
              <a:t>(signed)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b11111111 + 1 ==   -1 + 1 == 0 == b00000000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disadvantage: you might go crazy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As a benefit of two's complement, signedness mostly crops up in conditional checks.</a:t>
            </a:r>
            <a:endParaRPr sz="17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Calling Conventions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Conventions</a:t>
            </a:r>
            <a:endParaRPr/>
          </a:p>
        </p:txBody>
      </p:sp>
      <p:sp>
        <p:nvSpPr>
          <p:cNvPr id="732" name="Google Shape;732;p112"/>
          <p:cNvSpPr txBox="1"/>
          <p:nvPr>
            <p:ph idx="1" type="body"/>
          </p:nvPr>
        </p:nvSpPr>
        <p:spPr>
          <a:xfrm>
            <a:off x="457200" y="1200150"/>
            <a:ext cx="84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Callee and caller functions must agree on argument passing.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x86: push arguments (in reverse order), then call (which pushes return address), return value in eax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amd64: rdi, rsi, rdx, rcx, r8, r9, return value in rax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arm: r0, r1, r2, r3, return value in r0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Registers area </a:t>
            </a:r>
            <a:r>
              <a:rPr i="1" lang="en"/>
              <a:t>limited</a:t>
            </a:r>
            <a:r>
              <a:rPr lang="en"/>
              <a:t> and</a:t>
            </a:r>
            <a:r>
              <a:rPr lang="en"/>
              <a:t> </a:t>
            </a:r>
            <a:r>
              <a:rPr i="1" lang="en"/>
              <a:t>shared</a:t>
            </a:r>
            <a:r>
              <a:rPr lang="en"/>
              <a:t> resource</a:t>
            </a:r>
            <a:r>
              <a:rPr lang="en"/>
              <a:t>, so calling conventions should agree on what registers are protected.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amd64: rbx, rbp, r12, r13, r14, r15 are "callee-saved"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Types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History of x86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long road behind us...</a:t>
            </a:r>
            <a:endParaRPr/>
          </a:p>
        </p:txBody>
      </p:sp>
      <p:sp>
        <p:nvSpPr>
          <p:cNvPr id="743" name="Google Shape;743;p1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 8085 (1976)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8-bit </a:t>
            </a:r>
            <a:r>
              <a:rPr lang="en" sz="1400"/>
              <a:t>processor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registers: a, c, d, b, e, h, 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Intel 8086 (1978):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16-bit processor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registers: ax, cx, dx, bx,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sp</a:t>
            </a:r>
            <a:r>
              <a:rPr lang="en" sz="1400"/>
              <a:t>,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bp</a:t>
            </a:r>
            <a:r>
              <a:rPr lang="en" sz="1400"/>
              <a:t>, si, di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Intel 80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386</a:t>
            </a:r>
            <a:r>
              <a:rPr lang="en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32-bit processor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eax, ecx, edx, ebx,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esp</a:t>
            </a:r>
            <a:r>
              <a:rPr lang="en" sz="1400"/>
              <a:t>,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ebp</a:t>
            </a:r>
            <a:r>
              <a:rPr lang="en" sz="1400"/>
              <a:t>, esi, edi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AMD64: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64-bit processor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registers: rax, rcx, rdx, rbx,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rsp</a:t>
            </a:r>
            <a:r>
              <a:rPr lang="en" sz="1400"/>
              <a:t>,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rbp</a:t>
            </a:r>
            <a:r>
              <a:rPr lang="en" sz="1400"/>
              <a:t>, rsi, rdi, r8, r9, r10, r11, r12, r13, r14, r15</a:t>
            </a:r>
            <a:endParaRPr sz="14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partial accesses on amd64 (that I know of)</a:t>
            </a:r>
            <a:endParaRPr/>
          </a:p>
        </p:txBody>
      </p:sp>
      <p:sp>
        <p:nvSpPr>
          <p:cNvPr id="749" name="Google Shape;749;p1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Electrolize"/>
                <a:ea typeface="Electrolize"/>
                <a:cs typeface="Electrolize"/>
                <a:sym typeface="Electrolize"/>
              </a:rPr>
              <a:t>64	32	16	8H	8L</a:t>
            </a:r>
            <a:endParaRPr b="1"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rax	eax	ax	ah	al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rcx	ecx	cx	ch	cl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rdx	edx	dx	dh	dl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rbx	ebx	bx	bh	bl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rsp	esp	sp		spl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rbp	ebp	bp		bpl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rsi	esi	si		sil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rdi	edi	di		dil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r8	r8d	r8w		r8b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r9	r9d	r9w		r9b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r10	r10d	r10w		r10b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r11	r11d	r11w		r11b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r12	r12d	r12w		r12b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r13	r13d	r13w		r13b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r14	r14d	r14w		r14b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r15	r15d	r15w		r15b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750" name="Google Shape;750;p115"/>
          <p:cNvCxnSpPr/>
          <p:nvPr/>
        </p:nvCxnSpPr>
        <p:spPr>
          <a:xfrm>
            <a:off x="445500" y="15039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1" name="Google Shape;751;p115"/>
          <p:cNvCxnSpPr/>
          <p:nvPr/>
        </p:nvCxnSpPr>
        <p:spPr>
          <a:xfrm>
            <a:off x="445500" y="12852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" name="Google Shape;752;p115"/>
          <p:cNvCxnSpPr/>
          <p:nvPr/>
        </p:nvCxnSpPr>
        <p:spPr>
          <a:xfrm>
            <a:off x="445500" y="48951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" name="Google Shape;753;p115"/>
          <p:cNvCxnSpPr/>
          <p:nvPr/>
        </p:nvCxnSpPr>
        <p:spPr>
          <a:xfrm>
            <a:off x="9423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54" name="Google Shape;754;p115"/>
          <p:cNvCxnSpPr/>
          <p:nvPr/>
        </p:nvCxnSpPr>
        <p:spPr>
          <a:xfrm>
            <a:off x="14202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55" name="Google Shape;755;p115"/>
          <p:cNvCxnSpPr/>
          <p:nvPr/>
        </p:nvCxnSpPr>
        <p:spPr>
          <a:xfrm>
            <a:off x="18954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56" name="Google Shape;756;p115"/>
          <p:cNvCxnSpPr/>
          <p:nvPr/>
        </p:nvCxnSpPr>
        <p:spPr>
          <a:xfrm>
            <a:off x="23247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Backwards Compatibility</a:t>
            </a:r>
            <a:endParaRPr/>
          </a:p>
        </p:txBody>
      </p:sp>
      <p:sp>
        <p:nvSpPr>
          <p:cNvPr id="762" name="Google Shape;762;p11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Backwards compatibility</a:t>
            </a:r>
            <a:r>
              <a:rPr lang="en"/>
              <a:t> reduces adoption barriers.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x86 can switch to 16-bit mode.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amd64 can switch to 32-bit mode and to 16-bit mode.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Most instructions on amd64, even in 64-bit mode, still operate on 32-bit data by default!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make them 64-bit, the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REX</a:t>
            </a:r>
            <a:r>
              <a:rPr lang="en"/>
              <a:t> prefix is used.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Notable exceptions: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push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pop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Writing Programs!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hello_world.s</a:t>
            </a:r>
            <a:endParaRPr/>
          </a:p>
        </p:txBody>
      </p:sp>
      <p:sp>
        <p:nvSpPr>
          <p:cNvPr id="773" name="Google Shape;773;p11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the compilation process: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 → Assembly → Binary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don't have to start at C, but it's useful for learning!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gcc -S -masm=intel -o helloworld.s helloworld.c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gcc -o helloworld helloworld.s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 from Scratch</a:t>
            </a:r>
            <a:endParaRPr/>
          </a:p>
        </p:txBody>
      </p:sp>
      <p:sp>
        <p:nvSpPr>
          <p:cNvPr id="779" name="Google Shape;779;p11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Write your program as assembly:</a:t>
            </a:r>
            <a:endParaRPr sz="15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.intel_syntax noprefix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use the correct assembly format!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.section .rodata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defines the read only data section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.hello:         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a label to reference the following data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	.string "Hello!"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the data representing the "Hello!" string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.section .text  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defines the section containing the code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.global main    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main needs to be globally accessible outside of just this file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main:           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a label for the main function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lea rdi, [rip+.hello]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load the address of "Hello!"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call puts       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print out the string!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mov rdi, 42     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first argument to exit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call exit                   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exit cleanly!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Then, assemble it!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gcc -nostdlib -static helloworld.s -o helloworld</a:t>
            </a:r>
            <a:endParaRPr sz="16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Tangent: DATA in your CODE</a:t>
            </a:r>
            <a:endParaRPr/>
          </a:p>
        </p:txBody>
      </p:sp>
      <p:sp>
        <p:nvSpPr>
          <p:cNvPr id="785" name="Google Shape;785;p12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.string "/bin/sh" </a:t>
            </a:r>
            <a:r>
              <a:rPr lang="en"/>
              <a:t>???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ways to add data: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.byte 0x48, 0x45, 0x4C, 0x4C, 0x4F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"HELLO"</a:t>
            </a:r>
            <a:b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.string "HELLO"				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"HELLO\0"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others! Full list: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http://web.mit.edu/gnu/doc/html/as_7.html</a:t>
            </a: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Assembly: Useful Resources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</a:t>
            </a:r>
            <a:r>
              <a:rPr lang="en"/>
              <a:t>Resources</a:t>
            </a:r>
            <a:endParaRPr/>
          </a:p>
        </p:txBody>
      </p:sp>
      <p:sp>
        <p:nvSpPr>
          <p:cNvPr id="796" name="Google Shape;796;p122"/>
          <p:cNvSpPr txBox="1"/>
          <p:nvPr>
            <p:ph idx="1" type="body"/>
          </p:nvPr>
        </p:nvSpPr>
        <p:spPr>
          <a:xfrm>
            <a:off x="457200" y="1200150"/>
            <a:ext cx="84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Rappel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https://github.com/yrp604/rappel</a:t>
            </a:r>
            <a:r>
              <a:rPr lang="en"/>
              <a:t>) lets you explore the effects of instructions.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easily installable via 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https://github.com/zardus/ctf-tools</a:t>
            </a:r>
            <a:r>
              <a:rPr lang="en" sz="1400"/>
              <a:t> 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Opcode listing: 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http://ref.x86asm.net/coder64.html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x86_64 architecture manual:</a:t>
            </a:r>
            <a:r>
              <a:rPr lang="en" sz="1400"/>
              <a:t> 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https://www.intel.com/content/dam/www/public/us/en/documents/manuals/64-ia-32-architectures-software-developer-instruction-set-reference-manual-325383.pdf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I/O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Lifecycle: Creation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Portrait of a process</a:t>
            </a:r>
            <a:endParaRPr/>
          </a:p>
        </p:txBody>
      </p:sp>
      <p:sp>
        <p:nvSpPr>
          <p:cNvPr id="807" name="Google Shape;807;p1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Linux process has: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state (running, waiting, stopped, zombie)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priority (and other scheduling information)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parent, siblings, children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shared resources (files, pipes, sockets)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virtual memory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security context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effective uid and gid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saved uid and gid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capabilities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where do processes come from?</a:t>
            </a:r>
            <a:endParaRPr/>
          </a:p>
        </p:txBody>
      </p:sp>
      <p:sp>
        <p:nvSpPr>
          <p:cNvPr id="813" name="Google Shape;813;p1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Linux, processes propagate by mitosis!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"/>
              <a:t> and (more recently)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clone</a:t>
            </a:r>
            <a:r>
              <a:rPr lang="en"/>
              <a:t> are </a:t>
            </a:r>
            <a:r>
              <a:rPr i="1" lang="en"/>
              <a:t>system calls</a:t>
            </a:r>
            <a:r>
              <a:rPr lang="en"/>
              <a:t> that create a nearly exact copy of the calling process: a </a:t>
            </a:r>
            <a:r>
              <a:rPr i="1" lang="en"/>
              <a:t>parent</a:t>
            </a:r>
            <a:r>
              <a:rPr lang="en"/>
              <a:t> and a </a:t>
            </a:r>
            <a:r>
              <a:rPr i="1" lang="en"/>
              <a:t>child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Later, the child process usually uses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execve</a:t>
            </a:r>
            <a:r>
              <a:rPr lang="en"/>
              <a:t> syscall to </a:t>
            </a:r>
            <a:r>
              <a:rPr i="1" lang="en"/>
              <a:t>replace</a:t>
            </a:r>
            <a:r>
              <a:rPr lang="en"/>
              <a:t> itself with another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you type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/bin/cat</a:t>
            </a:r>
            <a:r>
              <a:rPr lang="en" sz="1600"/>
              <a:t> in bash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bash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" sz="1600"/>
              <a:t>s itself into the old parent process and the child process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child process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execve</a:t>
            </a:r>
            <a:r>
              <a:rPr lang="en" sz="1600"/>
              <a:t>s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/bin/cat</a:t>
            </a:r>
            <a:r>
              <a:rPr lang="en" sz="1600"/>
              <a:t>, becoming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/bin/cat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814" name="Google Shape;814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700" y="592200"/>
            <a:ext cx="3247901" cy="11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Lifecycle: Loading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load?</a:t>
            </a:r>
            <a:endParaRPr/>
          </a:p>
        </p:txBody>
      </p:sp>
      <p:sp>
        <p:nvSpPr>
          <p:cNvPr id="825" name="Google Shape;825;p1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anything is loaded, the kernel checks for executable permissions.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If a file is not executable,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execve</a:t>
            </a:r>
            <a:r>
              <a:rPr lang="en"/>
              <a:t> will fail.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load?</a:t>
            </a:r>
            <a:endParaRPr/>
          </a:p>
        </p:txBody>
      </p:sp>
      <p:sp>
        <p:nvSpPr>
          <p:cNvPr id="831" name="Google Shape;831;p1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figure out what to load, the Linux kernel reads the beginning of the file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/bin/cat</a:t>
            </a:r>
            <a:r>
              <a:rPr lang="en"/>
              <a:t>), and makes a decision: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starts with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#!</a:t>
            </a:r>
            <a:r>
              <a:rPr lang="en" sz="1600"/>
              <a:t>, the kernel extracts the interpreter from the rest of that line and executes this interpreter with the original file as an argument.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matches a format in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/proc/sys/fs/binfmt_misc</a:t>
            </a:r>
            <a:r>
              <a:rPr lang="en" sz="1600"/>
              <a:t>, the kernel executes the interpreter specified for that format with the original file as an argument.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is a dynamically-linked ELF, the kernel reads the interpreter/loader defined in the ELF, loads the interpreter and the original file, and lets the interpreter take control.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is a statically-linked ELF, the kernel will load it.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Other legacy file formats are checked for.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These can be recursive!</a:t>
            </a:r>
            <a:endParaRPr sz="1600"/>
          </a:p>
        </p:txBody>
      </p:sp>
      <p:sp>
        <p:nvSpPr>
          <p:cNvPr id="832" name="Google Shape;832;p128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Further reading: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https://0xax.gitbooks.io/linux-insides/content/SysCall/linux-syscall-4.html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Dynamically linked ELFs: the interpreter</a:t>
            </a:r>
            <a:endParaRPr/>
          </a:p>
        </p:txBody>
      </p:sp>
      <p:sp>
        <p:nvSpPr>
          <p:cNvPr id="838" name="Google Shape;838;p1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loading is done by the ELF interpreter specified in the binary.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$ readelf -a /bin/cat | grep interpret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[Requesting program interpreter: /lib64/ld-linux-x86-64.so.2]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Colloquially known as "the loader".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overridden: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/lib64/ld-linux-x86-64.so.2 /bin/cat /flag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changed permanently: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patchelf --set-intepreter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39" name="Google Shape;839;p129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Further reading: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https://0xax.gitbooks.io/linux-insides/content/SysCall/linux-syscall-4.html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Dynamically linked ELFs: the loading process</a:t>
            </a:r>
            <a:endParaRPr/>
          </a:p>
        </p:txBody>
      </p:sp>
      <p:sp>
        <p:nvSpPr>
          <p:cNvPr id="845" name="Google Shape;845;p1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program and its interpreter are loaded by the kernel.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interpreter locates the libraries.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LD_PRELOAD environment variable, and anything in /etc/ld.so.preload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LD_LIBRARY_PATH environment variable (can be set in the shell)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DT_RUNPATH or DT_RPATH specified in the binary file (both can be modified with patchelf)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system-wide configuration (/etc/ld.so.conf)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/lib and /usr/lib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interpreter loads the libraries.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these libraries can depend on other libraries, causing more to be loaded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relocations updated</a:t>
            </a:r>
            <a:endParaRPr/>
          </a:p>
        </p:txBody>
      </p:sp>
      <p:sp>
        <p:nvSpPr>
          <p:cNvPr id="846" name="Google Shape;846;p130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Further reading: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https://0xax.gitbooks.io/linux-insides/content/SysCall/linux-syscall-4.html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all this getting loaded to?</a:t>
            </a:r>
            <a:endParaRPr/>
          </a:p>
        </p:txBody>
      </p:sp>
      <p:sp>
        <p:nvSpPr>
          <p:cNvPr id="852" name="Google Shape;852;p1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Linux process has a </a:t>
            </a:r>
            <a:r>
              <a:rPr i="1" lang="en"/>
              <a:t>virtual memory space</a:t>
            </a:r>
            <a:r>
              <a:rPr lang="en"/>
              <a:t>. It contains: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binary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libraries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"heap" (for dynamically allocated memory)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"stack" (for function local variables)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any memory specifically mapped b</a:t>
            </a:r>
            <a:r>
              <a:rPr lang="en" sz="1400"/>
              <a:t>y</a:t>
            </a:r>
            <a:r>
              <a:rPr lang="en" sz="1400"/>
              <a:t> the program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some helper regions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kernel code in the "upper half" of memory (above 0x8000000000000000 on 64-bit architectures), inaccessible to the process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/>
              <a:t>Virtual</a:t>
            </a:r>
            <a:r>
              <a:rPr lang="en"/>
              <a:t> memory is dedicated to your process.</a:t>
            </a:r>
            <a:br>
              <a:rPr lang="en"/>
            </a:br>
            <a:r>
              <a:rPr i="1" lang="en"/>
              <a:t>Physical</a:t>
            </a:r>
            <a:r>
              <a:rPr lang="en"/>
              <a:t> memory is shared among the whole system.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see this whole space by looking 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/proc/self/maps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3" name="Google Shape;853;p131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Good resource: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https://gist.github.com/CMCDragonkai/10ab53654b2aa6ce55c11cfc5b2432a4</a:t>
            </a: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Standard C Library</a:t>
            </a:r>
            <a:endParaRPr/>
          </a:p>
        </p:txBody>
      </p:sp>
      <p:sp>
        <p:nvSpPr>
          <p:cNvPr id="859" name="Google Shape;859;p1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libc.so is linked by almost every process.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Provides functionality you take for granted: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printf()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scanf()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socket()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atoi()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malloc()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free()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... and a lot of other crazy stuff!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xdr_keystatus()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Structs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loading process (for statically linked binaries)</a:t>
            </a:r>
            <a:endParaRPr/>
          </a:p>
        </p:txBody>
      </p:sp>
      <p:sp>
        <p:nvSpPr>
          <p:cNvPr id="865" name="Google Shape;865;p1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binary is loaded.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Lifecycle: Execution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program</a:t>
            </a:r>
            <a:r>
              <a:rPr lang="en"/>
              <a:t> has launched!</a:t>
            </a:r>
            <a:endParaRPr/>
          </a:p>
        </p:txBody>
      </p:sp>
      <p:sp>
        <p:nvSpPr>
          <p:cNvPr id="876" name="Google Shape;876;p13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normal ELF first calls __libc_start_main() in libc, which in turn calls the program's main() function.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code is running!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what?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Input</a:t>
            </a:r>
            <a:endParaRPr/>
          </a:p>
        </p:txBody>
      </p:sp>
      <p:sp>
        <p:nvSpPr>
          <p:cNvPr id="882" name="Google Shape;882;p13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main(int argc, void **argv, void **envp);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process's entire input from the outside world, at launch, comprises of: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loaded objects (binaries and libraries)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command-line arguments in argv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"environment" in envp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course, processes need to keep interacting with the outside world.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Lifecycle: Doing Stuff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library functions</a:t>
            </a:r>
            <a:endParaRPr/>
          </a:p>
        </p:txBody>
      </p:sp>
      <p:sp>
        <p:nvSpPr>
          <p:cNvPr id="893" name="Google Shape;893;p13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binary's </a:t>
            </a:r>
            <a:r>
              <a:rPr i="1" lang="en"/>
              <a:t>import symbols</a:t>
            </a:r>
            <a:r>
              <a:rPr lang="en"/>
              <a:t> have to be resolved using the libraries' </a:t>
            </a:r>
            <a:r>
              <a:rPr i="1" lang="en"/>
              <a:t>export symbols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past, this was an on-demand process and carried great peril.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modern times, this is all done when the binary is loaded, and is much safer.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We'll explore this further in the future.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Interacting with the environment</a:t>
            </a:r>
            <a:endParaRPr/>
          </a:p>
        </p:txBody>
      </p:sp>
      <p:sp>
        <p:nvSpPr>
          <p:cNvPr id="899" name="Google Shape;899;p13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all programs have to interact with the outside world!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primarily done via </a:t>
            </a:r>
            <a:r>
              <a:rPr i="1" lang="en"/>
              <a:t>system calls</a:t>
            </a:r>
            <a:r>
              <a:rPr lang="en"/>
              <a:t>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syscalls</a:t>
            </a:r>
            <a:r>
              <a:rPr lang="en"/>
              <a:t>). Each system call is well-documented in section 2 of the man pages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2 open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trace process system calls 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strace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</a:t>
            </a:r>
            <a:endParaRPr/>
          </a:p>
        </p:txBody>
      </p:sp>
      <p:sp>
        <p:nvSpPr>
          <p:cNvPr id="905" name="Google Shape;905;p14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have very well-defined interfaces that very rarely change.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over 300 system calls in Linux. Here are some 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open(const char *pathname, int flags)</a:t>
            </a:r>
            <a:r>
              <a:rPr lang="en" sz="1200"/>
              <a:t> - returns a file new file descriptor of the open file (also shows up in /proc/self/fd!)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read(int fd, void *buf, size_t count)</a:t>
            </a:r>
            <a:r>
              <a:rPr lang="en" sz="1200"/>
              <a:t> - reads data from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write(int fd, void *buf, size_t count)</a:t>
            </a:r>
            <a:r>
              <a:rPr lang="en" sz="1200"/>
              <a:t> - writes data to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fork()</a:t>
            </a:r>
            <a:r>
              <a:rPr lang="en" sz="1200"/>
              <a:t> - forks off an </a:t>
            </a:r>
            <a:r>
              <a:rPr i="1" lang="en" sz="1200"/>
              <a:t>identical</a:t>
            </a:r>
            <a:r>
              <a:rPr lang="en" sz="1200"/>
              <a:t> child process. Returns 0 if you're the child and the PID of the child if you're the parent.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execve(const char *filename, char **argv, char **envp) </a:t>
            </a:r>
            <a:r>
              <a:rPr lang="en" sz="1200"/>
              <a:t>- </a:t>
            </a:r>
            <a:r>
              <a:rPr i="1" lang="en" sz="1200"/>
              <a:t>replaces</a:t>
            </a:r>
            <a:r>
              <a:rPr lang="en" sz="1200"/>
              <a:t> your process.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wait(int *wstatus)</a:t>
            </a:r>
            <a:r>
              <a:rPr lang="en" sz="1200"/>
              <a:t> - wait child termination, return its PID, write its status into *wstatus.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long syscall(long syscall, ...)</a:t>
            </a:r>
            <a:r>
              <a:rPr lang="en" sz="1200"/>
              <a:t> - invoke specified syscall.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signal combinations: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fork, </a:t>
            </a:r>
            <a:r>
              <a:rPr lang="en"/>
              <a:t>execve</a:t>
            </a:r>
            <a:r>
              <a:rPr lang="en"/>
              <a:t>, wait (think: a shell)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open, read, write (cat)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Signals</a:t>
            </a:r>
            <a:endParaRPr/>
          </a:p>
        </p:txBody>
      </p:sp>
      <p:sp>
        <p:nvSpPr>
          <p:cNvPr id="911" name="Google Shape;911;p14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are a way for a process to call into the OS. What about the other way around?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Enter: signals. Relevant system calls: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sighandler_t signal(int signum, sighandler_t handler)</a:t>
            </a:r>
            <a:r>
              <a:rPr lang="en" sz="1200"/>
              <a:t> - register a signal handler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sigaction(int signum, const struct sigaction *act, struct sigaction *oldact)</a:t>
            </a:r>
            <a:r>
              <a:rPr lang="en" sz="1200"/>
              <a:t> - more modern way of registering a signal handler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kill(pid_t pid, int sig)</a:t>
            </a:r>
            <a:r>
              <a:rPr lang="en" sz="1200"/>
              <a:t> - send a signal to a process.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Signals pause process execution and invoke the handler.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Handlers are functions that take one argument: the signal number.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Without a handler for a signal, the default action is used (often, kill).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SIGKILL (signal 9) and SIGSTOP (signal 19) cannot be handled.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Signals</a:t>
            </a:r>
            <a:endParaRPr/>
          </a:p>
        </p:txBody>
      </p:sp>
      <p:sp>
        <p:nvSpPr>
          <p:cNvPr id="917" name="Google Shape;917;p14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list in section 7 of man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7 signal</a:t>
            </a:r>
            <a:r>
              <a:rPr lang="en"/>
              <a:t>) and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kill -l</a:t>
            </a:r>
            <a:r>
              <a:rPr lang="en"/>
              <a:t>. Common signals: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8" name="Google Shape;918;p142"/>
          <p:cNvPicPr preferRelativeResize="0"/>
          <p:nvPr/>
        </p:nvPicPr>
        <p:blipFill rotWithShape="1">
          <a:blip r:embed="rId3">
            <a:alphaModFix/>
          </a:blip>
          <a:srcRect b="0" l="0" r="85205" t="0"/>
          <a:stretch/>
        </p:blipFill>
        <p:spPr>
          <a:xfrm>
            <a:off x="2273175" y="1660150"/>
            <a:ext cx="792950" cy="33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42"/>
          <p:cNvPicPr preferRelativeResize="0"/>
          <p:nvPr/>
        </p:nvPicPr>
        <p:blipFill rotWithShape="1">
          <a:blip r:embed="rId3">
            <a:alphaModFix/>
          </a:blip>
          <a:srcRect b="0" l="29711" r="0" t="0"/>
          <a:stretch/>
        </p:blipFill>
        <p:spPr>
          <a:xfrm>
            <a:off x="3103700" y="1660150"/>
            <a:ext cx="3767125" cy="33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