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Roboto Light"/>
      <p:regular r:id="rId37"/>
      <p:bold r:id="rId38"/>
      <p:italic r:id="rId39"/>
      <p:boldItalic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Italic.fntdata"/><Relationship Id="rId20" Type="http://schemas.openxmlformats.org/officeDocument/2006/relationships/slide" Target="slides/slide15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RobotoLight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Light-italic.fntdata"/><Relationship Id="rId16" Type="http://schemas.openxmlformats.org/officeDocument/2006/relationships/slide" Target="slides/slide11.xml"/><Relationship Id="rId38" Type="http://schemas.openxmlformats.org/officeDocument/2006/relationships/font" Target="fonts/Roboto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fa1e7c5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0fa1e7c5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7bcf47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7bcf47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7bcf47f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7bcf47f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07bcf47f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07bcf47f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07bcf47f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07bcf47f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07bcf47f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07bcf47f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07bcf47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07bcf47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0fa1e7c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0fa1e7c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0fa1e7c5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0fa1e7c5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fa1e7c5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0fa1e7c5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07bcf47f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07bcf47f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0fa1e7c5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0fa1e7c5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0fa1e7c5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0fa1e7c5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0fa1e7c5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0fa1e7c5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0fa1e7c5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0fa1e7c5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07bcf47f9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07bcf47f9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07bcf47f9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07bcf47f9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07bcf47f9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07bcf47f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0fa1e7c54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0fa1e7c5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42ae2f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42ae2f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7bcf47f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7bcf47f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42ae2f9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42ae2f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7bcf47f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7bcf47f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07bcf47f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07bcf47f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42ae2f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42ae2f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7bcf47f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7bcf47f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hyperlink" Target="https://gist.github.com/Jyny/ceec95b654849762d183b337d39c4cf4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hyperlink" Target="https://gist.github.com/Jyny/ceec95b654849762d183b337d39c4cf4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hyperlink" Target="https://gist.github.com/Jyny/ceec95b654849762d183b337d39c4cf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hyperlink" Target="https://gist.github.com/Jyny/ceec95b654849762d183b337d39c4cf4" TargetMode="External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hyperlink" Target="https://gist.github.com/Jyny/ceec95b654849762d183b337d39c4cf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pastebin.com/raw/0SNSvyjJ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hyperlink" Target="https://gist.github.com/Jyny/ceec95b654849762d183b337d39c4cf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Security?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275" y="1194975"/>
            <a:ext cx="4687449" cy="351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System Complexity is Growing</a:t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 rot="-5400000">
            <a:off x="526277" y="2747250"/>
            <a:ext cx="33681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Lines of code (in the Linux kernel)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3053215" y="4563000"/>
            <a:ext cx="33681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Time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computer systems are complex.</a:t>
            </a:r>
            <a:endParaRPr/>
          </a:p>
        </p:txBody>
      </p:sp>
      <p:sp>
        <p:nvSpPr>
          <p:cNvPr id="146" name="Google Shape;146;p28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great complexity comes great vulnerability...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Security?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0" l="0" r="118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 b="7804" l="0" r="0" t="782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7804" l="0" r="0" t="782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925" y="1310450"/>
            <a:ext cx="32861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4"/>
          <p:cNvPicPr preferRelativeResize="0"/>
          <p:nvPr/>
        </p:nvPicPr>
        <p:blipFill rotWithShape="1">
          <a:blip r:embed="rId3">
            <a:alphaModFix/>
          </a:blip>
          <a:srcRect b="0" l="17159" r="16125" t="0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79" name="Google Shape;179;p34"/>
          <p:cNvSpPr txBox="1"/>
          <p:nvPr>
            <p:ph idx="1" type="body"/>
          </p:nvPr>
        </p:nvSpPr>
        <p:spPr>
          <a:xfrm>
            <a:off x="457200" y="1200150"/>
            <a:ext cx="4079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Reconnaissance.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team was careful: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Little network-facing infrastructure (web server, mail server, VPN appliance, routers).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Low public profile.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Professional external security practices.</a:t>
            </a:r>
            <a:endParaRPr sz="1400"/>
          </a:p>
        </p:txBody>
      </p:sp>
      <p:sp>
        <p:nvSpPr>
          <p:cNvPr id="180" name="Google Shape;180;p34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457200" y="1200150"/>
            <a:ext cx="4419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Gaining a foothold.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Phineas Fisher discovered and exploited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zero-day</a:t>
            </a:r>
            <a:r>
              <a:rPr lang="en"/>
              <a:t> vulnerability in one of the dedicated devices.</a:t>
            </a:r>
            <a:endParaRPr/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775" y="1215778"/>
            <a:ext cx="28575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5"/>
          <p:cNvSpPr/>
          <p:nvPr/>
        </p:nvSpPr>
        <p:spPr>
          <a:xfrm>
            <a:off x="5464375" y="3620150"/>
            <a:ext cx="841200" cy="39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5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457200" y="1200150"/>
            <a:ext cx="3864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Internal reconnaissance.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Phineas had the luxury of taking it slow and steady.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Passive network listening.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Careful, slow active network scanning.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This yielded an unsecured server with all the audio recording of the physical security system.</a:t>
            </a:r>
            <a:endParaRPr/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3">
            <a:alphaModFix/>
          </a:blip>
          <a:srcRect b="0" l="4271" r="15432" t="0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6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Security?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Gaining influence in the network.</a:t>
            </a:r>
            <a:endParaRPr/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14104" l="0" r="0" t="0"/>
          <a:stretch/>
        </p:blipFill>
        <p:spPr>
          <a:xfrm>
            <a:off x="2661175" y="2443425"/>
            <a:ext cx="1442649" cy="12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4">
            <a:alphaModFix/>
          </a:blip>
          <a:srcRect b="15945" l="0" r="0" t="0"/>
          <a:stretch/>
        </p:blipFill>
        <p:spPr>
          <a:xfrm>
            <a:off x="4899375" y="2456700"/>
            <a:ext cx="1442649" cy="12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5">
            <a:alphaModFix/>
          </a:blip>
          <a:srcRect b="14104" l="0" r="0" t="0"/>
          <a:stretch/>
        </p:blipFill>
        <p:spPr>
          <a:xfrm>
            <a:off x="7137565" y="2634300"/>
            <a:ext cx="998221" cy="8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7"/>
          <p:cNvCxnSpPr>
            <a:stCxn id="204" idx="3"/>
            <a:endCxn id="205" idx="1"/>
          </p:cNvCxnSpPr>
          <p:nvPr/>
        </p:nvCxnSpPr>
        <p:spPr>
          <a:xfrm>
            <a:off x="4103824" y="3063000"/>
            <a:ext cx="795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37"/>
          <p:cNvCxnSpPr>
            <a:stCxn id="205" idx="3"/>
            <a:endCxn id="206" idx="1"/>
          </p:cNvCxnSpPr>
          <p:nvPr/>
        </p:nvCxnSpPr>
        <p:spPr>
          <a:xfrm>
            <a:off x="6342024" y="3063000"/>
            <a:ext cx="795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9" name="Google Shape;209;p37"/>
          <p:cNvPicPr preferRelativeResize="0"/>
          <p:nvPr/>
        </p:nvPicPr>
        <p:blipFill rotWithShape="1">
          <a:blip r:embed="rId6">
            <a:alphaModFix/>
          </a:blip>
          <a:srcRect b="13606" l="0" r="0" t="0"/>
          <a:stretch/>
        </p:blipFill>
        <p:spPr>
          <a:xfrm>
            <a:off x="1008225" y="2692638"/>
            <a:ext cx="857400" cy="740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37"/>
          <p:cNvCxnSpPr>
            <a:stCxn id="209" idx="3"/>
            <a:endCxn id="204" idx="1"/>
          </p:cNvCxnSpPr>
          <p:nvPr/>
        </p:nvCxnSpPr>
        <p:spPr>
          <a:xfrm>
            <a:off x="1865625" y="3063000"/>
            <a:ext cx="795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37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7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457200" y="1200150"/>
            <a:ext cx="4114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Total compromise.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7" name="Google Shape;217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445470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http://pastebin.com/raw/0SNSvyjJ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 rotWithShape="1">
          <a:blip r:embed="rId4">
            <a:alphaModFix/>
          </a:blip>
          <a:srcRect b="0" l="41938" r="7865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/>
          <p:nvPr/>
        </p:nvSpPr>
        <p:spPr>
          <a:xfrm>
            <a:off x="2644650" y="1822350"/>
            <a:ext cx="929400" cy="1104600"/>
          </a:xfrm>
          <a:prstGeom prst="cloudCallout">
            <a:avLst>
              <a:gd fmla="val 143028" name="adj1"/>
              <a:gd fmla="val -48744" name="adj2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8"/>
          <p:cNvPicPr preferRelativeResize="0"/>
          <p:nvPr/>
        </p:nvPicPr>
        <p:blipFill rotWithShape="1">
          <a:blip r:embed="rId5">
            <a:alphaModFix/>
          </a:blip>
          <a:srcRect b="13449" l="0" r="0" t="0"/>
          <a:stretch/>
        </p:blipFill>
        <p:spPr>
          <a:xfrm>
            <a:off x="2763150" y="2050850"/>
            <a:ext cx="685750" cy="5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/>
          <p:cNvPicPr preferRelativeResize="0"/>
          <p:nvPr/>
        </p:nvPicPr>
        <p:blipFill rotWithShape="1">
          <a:blip r:embed="rId6">
            <a:alphaModFix/>
          </a:blip>
          <a:srcRect b="14104" l="0" r="0" t="0"/>
          <a:stretch/>
        </p:blipFill>
        <p:spPr>
          <a:xfrm>
            <a:off x="558690" y="1918925"/>
            <a:ext cx="998221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/>
          <p:cNvPicPr preferRelativeResize="0"/>
          <p:nvPr/>
        </p:nvPicPr>
        <p:blipFill rotWithShape="1">
          <a:blip r:embed="rId7">
            <a:alphaModFix/>
          </a:blip>
          <a:srcRect b="12533" l="0" r="0" t="0"/>
          <a:stretch/>
        </p:blipFill>
        <p:spPr>
          <a:xfrm>
            <a:off x="2610250" y="3506044"/>
            <a:ext cx="998200" cy="8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8">
            <a:alphaModFix/>
          </a:blip>
          <a:srcRect b="29692" l="0" r="0" t="17305"/>
          <a:stretch/>
        </p:blipFill>
        <p:spPr>
          <a:xfrm>
            <a:off x="708617" y="4260413"/>
            <a:ext cx="334301" cy="1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8"/>
          <p:cNvPicPr preferRelativeResize="0"/>
          <p:nvPr/>
        </p:nvPicPr>
        <p:blipFill rotWithShape="1">
          <a:blip r:embed="rId9">
            <a:alphaModFix/>
          </a:blip>
          <a:srcRect b="14236" l="0" r="0" t="0"/>
          <a:stretch/>
        </p:blipFill>
        <p:spPr>
          <a:xfrm>
            <a:off x="593100" y="3544066"/>
            <a:ext cx="929401" cy="797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8"/>
          <p:cNvCxnSpPr/>
          <p:nvPr/>
        </p:nvCxnSpPr>
        <p:spPr>
          <a:xfrm>
            <a:off x="1057800" y="2856874"/>
            <a:ext cx="0" cy="653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38"/>
          <p:cNvCxnSpPr>
            <a:endCxn id="223" idx="1"/>
          </p:cNvCxnSpPr>
          <p:nvPr/>
        </p:nvCxnSpPr>
        <p:spPr>
          <a:xfrm>
            <a:off x="1353250" y="3942600"/>
            <a:ext cx="1257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8"/>
          <p:cNvCxnSpPr/>
          <p:nvPr/>
        </p:nvCxnSpPr>
        <p:spPr>
          <a:xfrm rot="10800000">
            <a:off x="3109350" y="2966324"/>
            <a:ext cx="0" cy="464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38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10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Gloating.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448" y="1756357"/>
            <a:ext cx="5065104" cy="26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0"/>
          <p:cNvPicPr preferRelativeResize="0"/>
          <p:nvPr/>
        </p:nvPicPr>
        <p:blipFill rotWithShape="1">
          <a:blip r:embed="rId3">
            <a:alphaModFix/>
          </a:blip>
          <a:srcRect b="0" l="14443" r="1444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0"/>
          <p:cNvSpPr txBox="1"/>
          <p:nvPr/>
        </p:nvSpPr>
        <p:spPr>
          <a:xfrm>
            <a:off x="2191275" y="637825"/>
            <a:ext cx="2115300" cy="454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Embedded device 0day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44" name="Google Shape;244;p40"/>
          <p:cNvCxnSpPr>
            <a:stCxn id="243" idx="2"/>
          </p:cNvCxnSpPr>
          <p:nvPr/>
        </p:nvCxnSpPr>
        <p:spPr>
          <a:xfrm>
            <a:off x="3248925" y="1092025"/>
            <a:ext cx="604800" cy="66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went wrong?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eak links!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Vulnerable network-facing infrastructure (but what could they have done?)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Physical security system without digital security.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Failure to isolate backup storage system.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Continued use of stale password on mail server (and probably others).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Every-day user accounts that had Domain Administrator privileges.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Known vulnerability in monitoring system.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Link between production and development systems (probably necessary).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Password reuse.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Lack of two-factor authentication.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would you have done differently, for your company?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Discussion: ethics of Hacking Team Hack?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Groundrules</a:t>
            </a:r>
            <a:endParaRPr/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RULE NUMBER ONE:</a:t>
            </a:r>
            <a:r>
              <a:rPr lang="en"/>
              <a:t> Don't do anything illegal!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mean in a hacking context?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NEVER EVER EVER EVER EVER hack into a system that you do not have explicit permission to hack.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Never attempt to find vulnerabilities in a system that you do not own or have permission to audit.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practice? (more on this later)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a server for yourself to hack.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Stick to software and services with </a:t>
            </a:r>
            <a:r>
              <a:rPr i="1" lang="en"/>
              <a:t>bug bounty programs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Become an academic get some (limited) exceptions.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Become part of the competitive hacking community.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267" name="Google Shape;267;p4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There is an Attack/Defense assymetry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chain is only as strong as its weakest link.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To win, the defender has to block every attack.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To win, the attacker has to succeed just once.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Even good defenses fail!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Hackers (cybersecurity professionals) have to be careful around ethics.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</a:t>
            </a:r>
            <a:r>
              <a:rPr b="1" lang="en"/>
              <a:t>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250" y="152400"/>
            <a:ext cx="571950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</a:t>
            </a:r>
            <a:r>
              <a:rPr b="1" lang="en"/>
              <a:t>Systems</a:t>
            </a:r>
            <a:r>
              <a:rPr lang="en"/>
              <a:t> </a:t>
            </a:r>
            <a:r>
              <a:rPr b="1" lang="en"/>
              <a:t>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13" y="1123950"/>
            <a:ext cx="45243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chain is only as strong as its weakest link.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29010" l="0" r="0" t="25310"/>
          <a:stretch/>
        </p:blipFill>
        <p:spPr>
          <a:xfrm>
            <a:off x="0" y="3036555"/>
            <a:ext cx="9144000" cy="210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b="1" lang="en"/>
              <a:t>Computer</a:t>
            </a:r>
            <a:r>
              <a:rPr lang="en"/>
              <a:t> </a:t>
            </a:r>
            <a:r>
              <a:rPr b="1" lang="en"/>
              <a:t>Systems</a:t>
            </a:r>
            <a:r>
              <a:rPr lang="en"/>
              <a:t> </a:t>
            </a:r>
            <a:r>
              <a:rPr lang="en"/>
              <a:t>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571500"/>
            <a:ext cx="6858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