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  <p:embeddedFont>
      <p:font typeface="Roboto Light"/>
      <p:regular r:id="rId21"/>
      <p:bold r:id="rId22"/>
      <p:italic r:id="rId23"/>
      <p:boldItalic r:id="rId24"/>
    </p:embeddedFont>
    <p:embeddedFont>
      <p:font typeface="Oswald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RobotoLight-bold.fntdata"/><Relationship Id="rId21" Type="http://schemas.openxmlformats.org/officeDocument/2006/relationships/font" Target="fonts/RobotoLight-regular.fntdata"/><Relationship Id="rId24" Type="http://schemas.openxmlformats.org/officeDocument/2006/relationships/font" Target="fonts/RobotoLight-boldItalic.fntdata"/><Relationship Id="rId23" Type="http://schemas.openxmlformats.org/officeDocument/2006/relationships/font" Target="fonts/RobotoLigh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swald-bold.fntdata"/><Relationship Id="rId25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0fa1e7c5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0fa1e7c5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0fa1e7c54_0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0fa1e7c54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07bcf47f9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07bcf47f9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07bcf47f9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07bcf47f9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f42ae2f9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f42ae2f9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07bcf47f9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07bcf47f9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f42ae2f95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f42ae2f95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07bcf47f9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07bcf47f9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07bcf47f9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07bcf47f9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f42ae2f9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f42ae2f9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07bcf47f9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07bcf47f9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Subtitle">
  <p:cSld name="TITLE_ONLY_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11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 type="secHead">
  <p:cSld name="SECTION_HEAD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5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Google Shape;69;p17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0" name="Google Shape;70;p17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1" name="Google Shape;71;p17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2" name="Google Shape;72;p17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3" name="Google Shape;73;p17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4" name="Google Shape;74;p17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5" name="Google Shape;75;p17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6" name="Google Shape;76;p17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7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7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7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" name="Google Shape;17;p3"/>
          <p:cNvSpPr txBox="1"/>
          <p:nvPr/>
        </p:nvSpPr>
        <p:spPr>
          <a:xfrm>
            <a:off x="243676" y="534950"/>
            <a:ext cx="2868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#</a:t>
            </a:r>
            <a:endParaRPr b="1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243676" y="534950"/>
            <a:ext cx="2868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#</a:t>
            </a:r>
            <a:endParaRPr b="1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6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" name="Google Shape;36;p7"/>
          <p:cNvSpPr txBox="1"/>
          <p:nvPr/>
        </p:nvSpPr>
        <p:spPr>
          <a:xfrm>
            <a:off x="243676" y="534950"/>
            <a:ext cx="2868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#</a:t>
            </a:r>
            <a:endParaRPr b="1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91" name="Google Shape;91;p18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Computer Systems and Security?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Yan Shoshitaishvili</a:t>
            </a:r>
            <a:br>
              <a:rPr lang="en" sz="1000"/>
            </a:br>
            <a:r>
              <a:rPr lang="en" sz="1000"/>
              <a:t>Arizona State University</a:t>
            </a: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8275" y="1194975"/>
            <a:ext cx="4687449" cy="351555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Computer System Complexity is Growing</a:t>
            </a:r>
            <a:endParaRPr/>
          </a:p>
        </p:txBody>
      </p:sp>
      <p:sp>
        <p:nvSpPr>
          <p:cNvPr id="139" name="Google Shape;139;p27"/>
          <p:cNvSpPr txBox="1"/>
          <p:nvPr/>
        </p:nvSpPr>
        <p:spPr>
          <a:xfrm rot="-5400000">
            <a:off x="526277" y="2747250"/>
            <a:ext cx="33681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 Light"/>
                <a:ea typeface="Roboto Light"/>
                <a:cs typeface="Roboto Light"/>
                <a:sym typeface="Roboto Light"/>
              </a:rPr>
              <a:t>Lines of code (in the Linux kernel)</a:t>
            </a:r>
            <a:endParaRPr sz="10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0" name="Google Shape;140;p27"/>
          <p:cNvSpPr txBox="1"/>
          <p:nvPr/>
        </p:nvSpPr>
        <p:spPr>
          <a:xfrm>
            <a:off x="3053215" y="4563000"/>
            <a:ext cx="33681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 Light"/>
                <a:ea typeface="Roboto Light"/>
                <a:cs typeface="Roboto Light"/>
                <a:sym typeface="Roboto Light"/>
              </a:rPr>
              <a:t>Time</a:t>
            </a:r>
            <a:endParaRPr sz="1000"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Modern computer systems are complex.</a:t>
            </a:r>
            <a:endParaRPr/>
          </a:p>
        </p:txBody>
      </p:sp>
      <p:sp>
        <p:nvSpPr>
          <p:cNvPr id="146" name="Google Shape;146;p28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great complexity comes great vulnerability...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Computer Systems Security?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Computer Systems </a:t>
            </a:r>
            <a:r>
              <a:rPr b="1" lang="en"/>
              <a:t>Security</a:t>
            </a:r>
            <a:r>
              <a:rPr lang="en"/>
              <a:t>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2250" y="152400"/>
            <a:ext cx="5719505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Computer </a:t>
            </a:r>
            <a:r>
              <a:rPr b="1" lang="en"/>
              <a:t>Systems</a:t>
            </a:r>
            <a:r>
              <a:rPr lang="en"/>
              <a:t> </a:t>
            </a:r>
            <a:r>
              <a:rPr b="1" lang="en"/>
              <a:t>Security</a:t>
            </a:r>
            <a:r>
              <a:rPr lang="en"/>
              <a:t>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9813" y="1123950"/>
            <a:ext cx="4524375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chain is only as strong as its weakest link.</a:t>
            </a:r>
            <a:endParaRPr/>
          </a:p>
        </p:txBody>
      </p:sp>
      <p:pic>
        <p:nvPicPr>
          <p:cNvPr id="122" name="Google Shape;122;p24"/>
          <p:cNvPicPr preferRelativeResize="0"/>
          <p:nvPr/>
        </p:nvPicPr>
        <p:blipFill rotWithShape="1">
          <a:blip r:embed="rId3">
            <a:alphaModFix/>
          </a:blip>
          <a:srcRect b="29010" l="0" r="0" t="25310"/>
          <a:stretch/>
        </p:blipFill>
        <p:spPr>
          <a:xfrm>
            <a:off x="0" y="3036555"/>
            <a:ext cx="9144000" cy="2106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</a:t>
            </a:r>
            <a:r>
              <a:rPr b="1" lang="en"/>
              <a:t>Computer</a:t>
            </a:r>
            <a:r>
              <a:rPr lang="en"/>
              <a:t> </a:t>
            </a:r>
            <a:r>
              <a:rPr b="1" lang="en"/>
              <a:t>Systems</a:t>
            </a:r>
            <a:r>
              <a:rPr lang="en"/>
              <a:t> </a:t>
            </a:r>
            <a:r>
              <a:rPr lang="en"/>
              <a:t>Security</a:t>
            </a:r>
            <a:r>
              <a:rPr lang="en"/>
              <a:t>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571500"/>
            <a:ext cx="6858000" cy="40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ashvili 2019.12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