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0fa1e7c5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0fa1e7c5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0fa1e7c5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0fa1e7c5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0fa1e7c5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0fa1e7c5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0fa1e7c5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0fa1e7c5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07bcf47f9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07bcf47f9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94e38fa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94e38fa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07bcf47f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07bcf47f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07bcf47f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07bcf47f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07bcf47f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07bcf47f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07bcf47f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07bcf47f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7bcf47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7bcf47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fa1e7c5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fa1e7c5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fa1e7c5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0fa1e7c5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0fa1e7c5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0fa1e7c5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hyperlink" Target="https://gist.github.com/Jyny/ceec95b654849762d183b337d39c4cf4" TargetMode="Externa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https://gist.github.com/Jyny/ceec95b654849762d183b337d39c4cf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pastebin.com/raw/0SNSvyjJ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s://gist.github.com/Jyny/ceec95b654849762d183b337d39c4cf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hyperlink" Target="https://gist.github.com/Jyny/ceec95b654849762d183b337d39c4cf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hyperlink" Target="https://gist.github.com/Jyny/ceec95b654849762d183b337d39c4cf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s://gist.github.com/Jyny/ceec95b654849762d183b337d39c4cf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 Systems Security?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Gaining influence in the network.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b="14104" l="0" r="0" t="0"/>
          <a:stretch/>
        </p:blipFill>
        <p:spPr>
          <a:xfrm>
            <a:off x="2661175" y="2443425"/>
            <a:ext cx="1442649" cy="12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4">
            <a:alphaModFix/>
          </a:blip>
          <a:srcRect b="15945" l="0" r="0" t="0"/>
          <a:stretch/>
        </p:blipFill>
        <p:spPr>
          <a:xfrm>
            <a:off x="4899375" y="2456700"/>
            <a:ext cx="1442649" cy="12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5">
            <a:alphaModFix/>
          </a:blip>
          <a:srcRect b="14104" l="0" r="0" t="0"/>
          <a:stretch/>
        </p:blipFill>
        <p:spPr>
          <a:xfrm>
            <a:off x="7137565" y="2634300"/>
            <a:ext cx="998221" cy="8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7"/>
          <p:cNvCxnSpPr>
            <a:stCxn id="149" idx="3"/>
            <a:endCxn id="150" idx="1"/>
          </p:cNvCxnSpPr>
          <p:nvPr/>
        </p:nvCxnSpPr>
        <p:spPr>
          <a:xfrm>
            <a:off x="4103824" y="3063000"/>
            <a:ext cx="795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7"/>
          <p:cNvCxnSpPr>
            <a:stCxn id="150" idx="3"/>
            <a:endCxn id="151" idx="1"/>
          </p:cNvCxnSpPr>
          <p:nvPr/>
        </p:nvCxnSpPr>
        <p:spPr>
          <a:xfrm>
            <a:off x="6342024" y="3063000"/>
            <a:ext cx="795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4" name="Google Shape;154;p27"/>
          <p:cNvPicPr preferRelativeResize="0"/>
          <p:nvPr/>
        </p:nvPicPr>
        <p:blipFill rotWithShape="1">
          <a:blip r:embed="rId6">
            <a:alphaModFix/>
          </a:blip>
          <a:srcRect b="13606" l="0" r="0" t="0"/>
          <a:stretch/>
        </p:blipFill>
        <p:spPr>
          <a:xfrm>
            <a:off x="1008225" y="2692638"/>
            <a:ext cx="857400" cy="740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7"/>
          <p:cNvCxnSpPr>
            <a:stCxn id="154" idx="3"/>
            <a:endCxn id="149" idx="1"/>
          </p:cNvCxnSpPr>
          <p:nvPr/>
        </p:nvCxnSpPr>
        <p:spPr>
          <a:xfrm>
            <a:off x="1865625" y="3063000"/>
            <a:ext cx="795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7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7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457200" y="1200150"/>
            <a:ext cx="4114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Total compromise.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445470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http://pastebin.com/raw/0SNSvyjJ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4">
            <a:alphaModFix/>
          </a:blip>
          <a:srcRect b="0" l="41938" r="7865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/>
          <p:nvPr/>
        </p:nvSpPr>
        <p:spPr>
          <a:xfrm>
            <a:off x="2644650" y="1822350"/>
            <a:ext cx="929400" cy="1104600"/>
          </a:xfrm>
          <a:prstGeom prst="cloudCallout">
            <a:avLst>
              <a:gd fmla="val 143028" name="adj1"/>
              <a:gd fmla="val -48744" name="adj2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5">
            <a:alphaModFix/>
          </a:blip>
          <a:srcRect b="13449" l="0" r="0" t="0"/>
          <a:stretch/>
        </p:blipFill>
        <p:spPr>
          <a:xfrm>
            <a:off x="2763150" y="2050850"/>
            <a:ext cx="685750" cy="5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6">
            <a:alphaModFix/>
          </a:blip>
          <a:srcRect b="14104" l="0" r="0" t="0"/>
          <a:stretch/>
        </p:blipFill>
        <p:spPr>
          <a:xfrm>
            <a:off x="558690" y="1918925"/>
            <a:ext cx="998221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7">
            <a:alphaModFix/>
          </a:blip>
          <a:srcRect b="12533" l="0" r="0" t="0"/>
          <a:stretch/>
        </p:blipFill>
        <p:spPr>
          <a:xfrm>
            <a:off x="2610250" y="3506044"/>
            <a:ext cx="998200" cy="87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8">
            <a:alphaModFix/>
          </a:blip>
          <a:srcRect b="29692" l="0" r="0" t="17305"/>
          <a:stretch/>
        </p:blipFill>
        <p:spPr>
          <a:xfrm>
            <a:off x="708617" y="4260413"/>
            <a:ext cx="334301" cy="1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9">
            <a:alphaModFix/>
          </a:blip>
          <a:srcRect b="14236" l="0" r="0" t="0"/>
          <a:stretch/>
        </p:blipFill>
        <p:spPr>
          <a:xfrm>
            <a:off x="593100" y="3544066"/>
            <a:ext cx="929401" cy="797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8"/>
          <p:cNvCxnSpPr/>
          <p:nvPr/>
        </p:nvCxnSpPr>
        <p:spPr>
          <a:xfrm>
            <a:off x="1057800" y="2856874"/>
            <a:ext cx="0" cy="653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8"/>
          <p:cNvCxnSpPr>
            <a:endCxn id="168" idx="1"/>
          </p:cNvCxnSpPr>
          <p:nvPr/>
        </p:nvCxnSpPr>
        <p:spPr>
          <a:xfrm>
            <a:off x="1353250" y="3942600"/>
            <a:ext cx="1257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8"/>
          <p:cNvCxnSpPr/>
          <p:nvPr/>
        </p:nvCxnSpPr>
        <p:spPr>
          <a:xfrm rot="10800000">
            <a:off x="3109350" y="2966324"/>
            <a:ext cx="0" cy="464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8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10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Gloating.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448" y="1756357"/>
            <a:ext cx="5065104" cy="26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b="0" l="14443" r="1444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/>
          <p:nvPr/>
        </p:nvSpPr>
        <p:spPr>
          <a:xfrm>
            <a:off x="2191275" y="637825"/>
            <a:ext cx="2115300" cy="454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Embedded device 0day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89" name="Google Shape;189;p30"/>
          <p:cNvCxnSpPr>
            <a:stCxn id="188" idx="2"/>
          </p:cNvCxnSpPr>
          <p:nvPr/>
        </p:nvCxnSpPr>
        <p:spPr>
          <a:xfrm>
            <a:off x="3248925" y="1092025"/>
            <a:ext cx="604800" cy="66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went wrong?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eak links!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Vulnerable network-facing infrastructure (but what could they have done?)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Physical security system without digital security.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Failure to isolate backup storage system.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Continued use of stale password on mail server (and probably others).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Every-day user accounts that had Domain Administrator privileges.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Known vulnerability in monitoring system.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Link between production and development systems (probably necessary).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Password reuse.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Lack of two-factor authentication.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would you have done differently, for your company?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There is an Attack/Defense </a:t>
            </a:r>
            <a:r>
              <a:rPr lang="en"/>
              <a:t>asymmetry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chain is only as strong as its weakest link.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To win, the defender has to block every attack.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To win, the attacker has to succeed just once.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Even good defenses fail!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b="1" lang="en"/>
              <a:t>Computer Systems Security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0" l="0" r="118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7804" l="0" r="0" t="782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 b="7804" l="0" r="0" t="782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8925" y="1310450"/>
            <a:ext cx="32861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0" l="17159" r="16125" t="0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57200" y="1200150"/>
            <a:ext cx="4079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Reconnaissance.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team was careful: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Little network-facing infrastructure (web server, mail server, VPN appliance, routers).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Low public profile.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Professional external security practices.</a:t>
            </a:r>
            <a:endParaRPr sz="1400"/>
          </a:p>
        </p:txBody>
      </p:sp>
      <p:sp>
        <p:nvSpPr>
          <p:cNvPr id="125" name="Google Shape;125;p24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4419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Gaining a foothold.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Phineas Fisher discovered and exploited a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zero-day</a:t>
            </a:r>
            <a:r>
              <a:rPr lang="en"/>
              <a:t> vulnerability in one of the dedicated devices.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775" y="1215778"/>
            <a:ext cx="28575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/>
          <p:nvPr/>
        </p:nvSpPr>
        <p:spPr>
          <a:xfrm>
            <a:off x="5464375" y="3620150"/>
            <a:ext cx="841200" cy="39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the Hackers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57200" y="1200150"/>
            <a:ext cx="3864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Internal reconnaissance.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Phineas had the luxury of taking it slow and steady.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Passive network listening.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Careful, slow active network scanning.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This yielded an unsecured server with all the audio recording of the physical security system.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4271" r="15432" t="0"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0" y="4498950"/>
            <a:ext cx="46893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https://gist.github.com/Jyny/ceec95b654849762d183b337d39c4cf4</a:t>
            </a:r>
            <a:r>
              <a:rPr lang="en" sz="10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