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5143500" cx="9144000"/>
  <p:notesSz cx="6858000" cy="9144000"/>
  <p:embeddedFontLst>
    <p:embeddedFont>
      <p:font typeface="Roboto"/>
      <p:regular r:id="rId17"/>
      <p:bold r:id="rId18"/>
      <p:italic r:id="rId19"/>
      <p:boldItalic r:id="rId20"/>
    </p:embeddedFont>
    <p:embeddedFont>
      <p:font typeface="Roboto Light"/>
      <p:regular r:id="rId21"/>
      <p:bold r:id="rId22"/>
      <p:italic r:id="rId23"/>
      <p:boldItalic r:id="rId24"/>
    </p:embeddedFont>
    <p:embeddedFont>
      <p:font typeface="Electrolize"/>
      <p:regular r:id="rId25"/>
    </p:embeddedFont>
    <p:embeddedFont>
      <p:font typeface="Oswald"/>
      <p:regular r:id="rId26"/>
      <p:bold r:id="rId27"/>
    </p:embeddedFont>
    <p:embeddedFont>
      <p:font typeface="Roboto Mono Regular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28D2A47-0D26-4BC2-B0AB-A341FA97C0A6}">
  <a:tblStyle styleId="{328D2A47-0D26-4BC2-B0AB-A341FA97C0A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boldItalic.fntdata"/><Relationship Id="rId22" Type="http://schemas.openxmlformats.org/officeDocument/2006/relationships/font" Target="fonts/RobotoLight-bold.fntdata"/><Relationship Id="rId21" Type="http://schemas.openxmlformats.org/officeDocument/2006/relationships/font" Target="fonts/RobotoLight-regular.fntdata"/><Relationship Id="rId24" Type="http://schemas.openxmlformats.org/officeDocument/2006/relationships/font" Target="fonts/RobotoLight-boldItalic.fntdata"/><Relationship Id="rId23" Type="http://schemas.openxmlformats.org/officeDocument/2006/relationships/font" Target="fonts/RobotoLight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font" Target="fonts/Oswald-regular.fntdata"/><Relationship Id="rId25" Type="http://schemas.openxmlformats.org/officeDocument/2006/relationships/font" Target="fonts/Electrolize-regular.fntdata"/><Relationship Id="rId28" Type="http://schemas.openxmlformats.org/officeDocument/2006/relationships/font" Target="fonts/RobotoMonoRegular-regular.fntdata"/><Relationship Id="rId27" Type="http://schemas.openxmlformats.org/officeDocument/2006/relationships/font" Target="fonts/Oswald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font" Target="fonts/RobotoMonoRegular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font" Target="fonts/RobotoMonoRegular-boldItalic.fntdata"/><Relationship Id="rId30" Type="http://schemas.openxmlformats.org/officeDocument/2006/relationships/font" Target="fonts/RobotoMonoRegular-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Roboto-regular.fntdata"/><Relationship Id="rId16" Type="http://schemas.openxmlformats.org/officeDocument/2006/relationships/slide" Target="slides/slide10.xml"/><Relationship Id="rId19" Type="http://schemas.openxmlformats.org/officeDocument/2006/relationships/font" Target="fonts/Roboto-italic.fntdata"/><Relationship Id="rId1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407bcf47f9_6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407bcf47f9_6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407bcf47f9_6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407bcf47f9_6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94a834822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94a834822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407bcf47f9_6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407bcf47f9_6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94a8348226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94a8348226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94a8348226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94a8348226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94a8348226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94a8348226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407bcf47f9_6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407bcf47f9_6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407bcf47f9_6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407bcf47f9_6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ctftime.org" TargetMode="External"/><Relationship Id="rId4" Type="http://schemas.openxmlformats.org/officeDocument/2006/relationships/hyperlink" Target="mailto:pwn-college@asu.edu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Module: Introduction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Course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... but if you survive, you will be performing, at least on the small scale, at the level of a "proficient" hacker.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Prerequisite Knowledge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 should know, or should be ready to learn on your own: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Linux (on a relatively deep level, not just messing around on the commandline!).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 scripting language (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strong</a:t>
            </a:r>
            <a:r>
              <a:rPr lang="en"/>
              <a:t> recommendation of Python).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C (not just enough to write it, but enough to understand what the heck it's doing under the hood).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assembly (preferably x86)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Most importantly, you should be able to learn new concepts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VERY FAST</a:t>
            </a:r>
            <a:r>
              <a:rPr lang="en"/>
              <a:t> and with a high degree of independence and self-motivation.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Tentative Schedule</a:t>
            </a:r>
            <a:endParaRPr/>
          </a:p>
        </p:txBody>
      </p:sp>
      <p:graphicFrame>
        <p:nvGraphicFramePr>
          <p:cNvPr id="103" name="Google Shape;103;p20"/>
          <p:cNvGraphicFramePr/>
          <p:nvPr/>
        </p:nvGraphicFramePr>
        <p:xfrm>
          <a:off x="1586400" y="1040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{328D2A47-0D26-4BC2-B0AB-A341FA97C0A6}</a:tableStyleId>
              </a:tblPr>
              <a:tblGrid>
                <a:gridCol w="825325"/>
                <a:gridCol w="3155475"/>
                <a:gridCol w="1990400"/>
              </a:tblGrid>
              <a:tr h="246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Electrolize"/>
                          <a:ea typeface="Electrolize"/>
                          <a:cs typeface="Electrolize"/>
                          <a:sym typeface="Electrolize"/>
                        </a:rPr>
                        <a:t>Class</a:t>
                      </a:r>
                      <a:endParaRPr sz="1000">
                        <a:latin typeface="Electrolize"/>
                        <a:ea typeface="Electrolize"/>
                        <a:cs typeface="Electrolize"/>
                        <a:sym typeface="Electroliz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Electrolize"/>
                          <a:ea typeface="Electrolize"/>
                          <a:cs typeface="Electrolize"/>
                          <a:sym typeface="Electrolize"/>
                        </a:rPr>
                        <a:t>Topic</a:t>
                      </a:r>
                      <a:endParaRPr sz="1000">
                        <a:latin typeface="Electrolize"/>
                        <a:ea typeface="Electrolize"/>
                        <a:cs typeface="Electrolize"/>
                        <a:sym typeface="Electroliz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6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Mono Regular"/>
                          <a:ea typeface="Roboto Mono Regular"/>
                          <a:cs typeface="Roboto Mono Regular"/>
                          <a:sym typeface="Roboto Mono Regular"/>
                        </a:rPr>
                        <a:t>8/26</a:t>
                      </a:r>
                      <a:endParaRPr sz="1000">
                        <a:latin typeface="Roboto Mono Regular"/>
                        <a:ea typeface="Roboto Mono Regular"/>
                        <a:cs typeface="Roboto Mono Regular"/>
                        <a:sym typeface="Roboto Mono Regular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Introduction, Fundamentals, SUID</a:t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6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Mono Regular"/>
                          <a:ea typeface="Roboto Mono Regular"/>
                          <a:cs typeface="Roboto Mono Regular"/>
                          <a:sym typeface="Roboto Mono Regular"/>
                        </a:rPr>
                        <a:t>9/02</a:t>
                      </a:r>
                      <a:endParaRPr sz="1000">
                        <a:latin typeface="Roboto Mono Regular"/>
                        <a:ea typeface="Roboto Mono Regular"/>
                        <a:cs typeface="Roboto Mono Regular"/>
                        <a:sym typeface="Roboto Mono Regular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Shellcoding</a:t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6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Mono Regular"/>
                          <a:ea typeface="Roboto Mono Regular"/>
                          <a:cs typeface="Roboto Mono Regular"/>
                          <a:sym typeface="Roboto Mono Regular"/>
                        </a:rPr>
                        <a:t>9/09</a:t>
                      </a:r>
                      <a:endParaRPr sz="1000">
                        <a:latin typeface="Roboto Mono Regular"/>
                        <a:ea typeface="Roboto Mono Regular"/>
                        <a:cs typeface="Roboto Mono Regular"/>
                        <a:sym typeface="Roboto Mono Regular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Sandboxing</a:t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6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Mono Regular"/>
                          <a:ea typeface="Roboto Mono Regular"/>
                          <a:cs typeface="Roboto Mono Regular"/>
                          <a:sym typeface="Roboto Mono Regular"/>
                        </a:rPr>
                        <a:t>9/16</a:t>
                      </a:r>
                      <a:endParaRPr sz="1000">
                        <a:latin typeface="Roboto Mono Regular"/>
                        <a:ea typeface="Roboto Mono Regular"/>
                        <a:cs typeface="Roboto Mono Regular"/>
                        <a:sym typeface="Roboto Mono Regular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Binary Reverse Engineering</a:t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6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Mono Regular"/>
                          <a:ea typeface="Roboto Mono Regular"/>
                          <a:cs typeface="Roboto Mono Regular"/>
                          <a:sym typeface="Roboto Mono Regular"/>
                        </a:rPr>
                        <a:t>9/23</a:t>
                      </a:r>
                      <a:endParaRPr sz="1000">
                        <a:latin typeface="Roboto Mono Regular"/>
                        <a:ea typeface="Roboto Mono Regular"/>
                        <a:cs typeface="Roboto Mono Regular"/>
                        <a:sym typeface="Roboto Mono Regular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Introduction to Memory Corruption</a:t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6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Mono Regular"/>
                          <a:ea typeface="Roboto Mono Regular"/>
                          <a:cs typeface="Roboto Mono Regular"/>
                          <a:sym typeface="Roboto Mono Regular"/>
                        </a:rPr>
                        <a:t>9/30</a:t>
                      </a:r>
                      <a:endParaRPr sz="1000">
                        <a:latin typeface="Roboto Mono Regular"/>
                        <a:ea typeface="Roboto Mono Regular"/>
                        <a:cs typeface="Roboto Mono Regular"/>
                        <a:sym typeface="Roboto Mono Regular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Return Oriented Programming</a:t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6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Mono Regular"/>
                          <a:ea typeface="Roboto Mono Regular"/>
                          <a:cs typeface="Roboto Mono Regular"/>
                          <a:sym typeface="Roboto Mono Regular"/>
                        </a:rPr>
                        <a:t>10/07</a:t>
                      </a:r>
                      <a:endParaRPr sz="1000">
                        <a:latin typeface="Roboto Mono Regular"/>
                        <a:ea typeface="Roboto Mono Regular"/>
                        <a:cs typeface="Roboto Mono Regular"/>
                        <a:sym typeface="Roboto Mono Regular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Dynamic Allocator Misuse</a:t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6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Mono Regular"/>
                          <a:ea typeface="Roboto Mono Regular"/>
                          <a:cs typeface="Roboto Mono Regular"/>
                          <a:sym typeface="Roboto Mono Regular"/>
                        </a:rPr>
                        <a:t>10/14</a:t>
                      </a:r>
                      <a:endParaRPr sz="1000">
                        <a:latin typeface="Roboto Mono Regular"/>
                        <a:ea typeface="Roboto Mono Regular"/>
                        <a:cs typeface="Roboto Mono Regular"/>
                        <a:sym typeface="Roboto Mono Regular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solidFill>
                            <a:schemeClr val="dk1"/>
                          </a:solidFill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Format Strings</a:t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6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Mono Regular"/>
                          <a:ea typeface="Roboto Mono Regular"/>
                          <a:cs typeface="Roboto Mono Regular"/>
                          <a:sym typeface="Roboto Mono Regular"/>
                        </a:rPr>
                        <a:t>10/21</a:t>
                      </a:r>
                      <a:endParaRPr sz="1000">
                        <a:latin typeface="Roboto Mono Regular"/>
                        <a:ea typeface="Roboto Mono Regular"/>
                        <a:cs typeface="Roboto Mono Regular"/>
                        <a:sym typeface="Roboto Mono Regular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Race Conditions</a:t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6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Mono Regular"/>
                          <a:ea typeface="Roboto Mono Regular"/>
                          <a:cs typeface="Roboto Mono Regular"/>
                          <a:sym typeface="Roboto Mono Regular"/>
                        </a:rPr>
                        <a:t>10/28</a:t>
                      </a:r>
                      <a:endParaRPr sz="1000">
                        <a:latin typeface="Roboto Mono Regular"/>
                        <a:ea typeface="Roboto Mono Regular"/>
                        <a:cs typeface="Roboto Mono Regular"/>
                        <a:sym typeface="Roboto Mono Regular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Guest Lecture</a:t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6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Mono Regular"/>
                          <a:ea typeface="Roboto Mono Regular"/>
                          <a:cs typeface="Roboto Mono Regular"/>
                          <a:sym typeface="Roboto Mono Regular"/>
                        </a:rPr>
                        <a:t>11/04</a:t>
                      </a:r>
                      <a:endParaRPr sz="1000">
                        <a:latin typeface="Roboto Mono Regular"/>
                        <a:ea typeface="Roboto Mono Regular"/>
                        <a:cs typeface="Roboto Mono Regular"/>
                        <a:sym typeface="Roboto Mono Regular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Kernel Exploitation</a:t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6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Mono Regular"/>
                          <a:ea typeface="Roboto Mono Regular"/>
                          <a:cs typeface="Roboto Mono Regular"/>
                          <a:sym typeface="Roboto Mono Regular"/>
                        </a:rPr>
                        <a:t>11/11</a:t>
                      </a:r>
                      <a:endParaRPr sz="1000">
                        <a:latin typeface="Roboto Mono Regular"/>
                        <a:ea typeface="Roboto Mono Regular"/>
                        <a:cs typeface="Roboto Mono Regular"/>
                        <a:sym typeface="Roboto Mono Regular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Automatic Vulnerability Discovery</a:t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6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Mono Regular"/>
                          <a:ea typeface="Roboto Mono Regular"/>
                          <a:cs typeface="Roboto Mono Regular"/>
                          <a:sym typeface="Roboto Mono Regular"/>
                        </a:rPr>
                        <a:t>11/18</a:t>
                      </a:r>
                      <a:endParaRPr sz="1000">
                        <a:latin typeface="Roboto Mono Regular"/>
                        <a:ea typeface="Roboto Mono Regular"/>
                        <a:cs typeface="Roboto Mono Regular"/>
                        <a:sym typeface="Roboto Mono Regular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Electrolize"/>
                          <a:ea typeface="Electrolize"/>
                          <a:cs typeface="Electrolize"/>
                          <a:sym typeface="Electrolize"/>
                        </a:rPr>
                        <a:t>Wildcard Slot 1</a:t>
                      </a:r>
                      <a:endParaRPr sz="1000">
                        <a:latin typeface="Electrolize"/>
                        <a:ea typeface="Electrolize"/>
                        <a:cs typeface="Electrolize"/>
                        <a:sym typeface="Electroliz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6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Mono Regular"/>
                          <a:ea typeface="Roboto Mono Regular"/>
                          <a:cs typeface="Roboto Mono Regular"/>
                          <a:sym typeface="Roboto Mono Regular"/>
                        </a:rPr>
                        <a:t>11/25</a:t>
                      </a:r>
                      <a:endParaRPr sz="1000">
                        <a:latin typeface="Roboto Mono Regular"/>
                        <a:ea typeface="Roboto Mono Regular"/>
                        <a:cs typeface="Roboto Mono Regular"/>
                        <a:sym typeface="Roboto Mono Regular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Electrolize"/>
                          <a:ea typeface="Electrolize"/>
                          <a:cs typeface="Electrolize"/>
                          <a:sym typeface="Electrolize"/>
                        </a:rPr>
                        <a:t>Wildcard Slot 2</a:t>
                      </a:r>
                      <a:endParaRPr sz="1000">
                        <a:latin typeface="Electrolize"/>
                        <a:ea typeface="Electrolize"/>
                        <a:cs typeface="Electrolize"/>
                        <a:sym typeface="Electrolize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246700">
                <a:tc>
                  <a:txBody>
                    <a:bodyPr/>
                    <a:lstStyle/>
                    <a:p>
                      <a:pPr indent="0" lvl="0" marL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Mono Regular"/>
                          <a:ea typeface="Roboto Mono Regular"/>
                          <a:cs typeface="Roboto Mono Regular"/>
                          <a:sym typeface="Roboto Mono Regular"/>
                        </a:rPr>
                        <a:t>12/02</a:t>
                      </a:r>
                      <a:endParaRPr sz="1000">
                        <a:latin typeface="Roboto Mono Regular"/>
                        <a:ea typeface="Roboto Mono Regular"/>
                        <a:cs typeface="Roboto Mono Regular"/>
                        <a:sym typeface="Roboto Mono Regular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oboto Light"/>
                          <a:ea typeface="Roboto Light"/>
                          <a:cs typeface="Roboto Light"/>
                          <a:sym typeface="Roboto Light"/>
                        </a:rPr>
                        <a:t>Guest Lecture &amp; Closing Remarks</a:t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000000"/>
                      </a:solidFill>
                      <a:prstDash val="lgDash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oboto Light"/>
                        <a:ea typeface="Roboto Light"/>
                        <a:cs typeface="Roboto Light"/>
                        <a:sym typeface="Roboto Light"/>
                      </a:endParaRPr>
                    </a:p>
                  </a:txBody>
                  <a:tcPr marT="45700" marB="45700" marR="45700" marL="45700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Topic Plan</a:t>
            </a:r>
            <a:endParaRPr/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each topic, we will have: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Lecture introducing the topic.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Lectures going in-depth into aspects of this topic.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An example of a real-world systems compromise related to the topic.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Practice challenges!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class is flipped! Lectures will be available </a:t>
            </a:r>
            <a:r>
              <a:rPr i="1" lang="en"/>
              <a:t>before</a:t>
            </a:r>
            <a:r>
              <a:rPr lang="en"/>
              <a:t> class, and the class itself will be extended Q&amp;A and collaboration.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Grading</a:t>
            </a:r>
            <a:endParaRPr/>
          </a:p>
        </p:txBody>
      </p:sp>
      <p:sp>
        <p:nvSpPr>
          <p:cNvPr id="115" name="Google Shape;115;p22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/>
              <a:t>Grades are simple:</a:t>
            </a:r>
            <a:endParaRPr sz="1700"/>
          </a:p>
          <a:p>
            <a:pPr indent="-336550" lvl="0" marL="457200" rtl="0" algn="l">
              <a:spcBef>
                <a:spcPts val="100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Each assignment is scaled to 100 points.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Your grade is the average of your grades on all assignments.</a:t>
            </a:r>
            <a:endParaRPr sz="17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Extra credit opportunity 1: CTF!</a:t>
            </a:r>
            <a:endParaRPr sz="17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 sz="1300"/>
              <a:t>Every weekend, you can participate in one CTF listed on </a:t>
            </a:r>
            <a:r>
              <a:rPr lang="en" sz="1300">
                <a:solidFill>
                  <a:schemeClr val="hlink"/>
                </a:solidFill>
                <a:uFill>
                  <a:noFill/>
                </a:uFill>
                <a:hlinkClick r:id="rId3"/>
              </a:rPr>
              <a:t>https://ctftime.org</a:t>
            </a:r>
            <a:r>
              <a:rPr lang="en" sz="1300"/>
              <a:t>, with a team of at least 4 and at most 8 students.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 sz="1300"/>
              <a:t>Submit an individual writeup to </a:t>
            </a:r>
            <a:r>
              <a:rPr lang="en" sz="1300">
                <a:solidFill>
                  <a:schemeClr val="hlink"/>
                </a:solidFill>
                <a:uFill>
                  <a:noFill/>
                </a:uFill>
                <a:hlinkClick r:id="rId4"/>
              </a:rPr>
              <a:t>pwn-college@asu.edu</a:t>
            </a:r>
            <a:r>
              <a:rPr lang="en" sz="1300"/>
              <a:t>.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 sz="1300"/>
              <a:t>You will get one percentage point per weekend, up to 14 percentage points throughout the course.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 sz="1300"/>
              <a:t>Maximum grade with this extra credit: 114%</a:t>
            </a:r>
            <a:endParaRPr sz="13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-"/>
            </a:pPr>
            <a:r>
              <a:rPr lang="en" sz="1700"/>
              <a:t>Extra credit opportunity 2: pwn.college bug bounties</a:t>
            </a:r>
            <a:endParaRPr sz="17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 sz="1300"/>
              <a:t>If you find and responsibly report a security vulnerability of the pwn.college infrastructure, we will give you between 5 and 50 extra points on the currently active homework.</a:t>
            </a:r>
            <a:endParaRPr sz="1300"/>
          </a:p>
          <a:p>
            <a:pPr indent="-311150" lvl="1" marL="914400" rtl="0" algn="l"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lang="en" sz="1300"/>
              <a:t>If you report obvious non-vulns, we will penalize you up to 15 points.</a:t>
            </a:r>
            <a:endParaRPr sz="13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700"/>
              <a:t>If it turns out that everyone is failing, we may deploy a curve :-)</a:t>
            </a:r>
            <a:endParaRPr sz="17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Relevant Times</a:t>
            </a:r>
            <a:endParaRPr/>
          </a:p>
        </p:txBody>
      </p:sp>
      <p:sp>
        <p:nvSpPr>
          <p:cNvPr id="121" name="Google Shape;121;p2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Class hours:</a:t>
            </a:r>
            <a:r>
              <a:rPr lang="en"/>
              <a:t> Wednesdays 4:30pm - 7:15pm AZ time, on Zoom and Twitch.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Yan office hours:</a:t>
            </a:r>
            <a:r>
              <a:rPr lang="en"/>
              <a:t> Mondays 3pm-4pm AZ time, on Zoom and Twitch.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Connor office hours:</a:t>
            </a:r>
            <a:r>
              <a:rPr lang="en"/>
              <a:t> Tuesdays 2pm-3pm AZ time, on Zoom and Twitch.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Homeworks assigned:</a:t>
            </a:r>
            <a:r>
              <a:rPr lang="en"/>
              <a:t> ~5pm AZ time every Wednesday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Homeworks due:</a:t>
            </a:r>
            <a:r>
              <a:rPr lang="en"/>
              <a:t> ~4pm AZ time every Wednesday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Collaboration Policy</a:t>
            </a:r>
            <a:endParaRPr/>
          </a:p>
        </p:txBody>
      </p:sp>
      <p:sp>
        <p:nvSpPr>
          <p:cNvPr id="127" name="Google Shape;127;p24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We're trying something new!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 permitting, the last hour of every class will be used for student collaboration! We'll split the Zoom into groups and these groups can start to look at the newly-assigned homework together.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You can exchange concepts and preliminary code.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You should not exchange completed solutions.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You MUST NOT exchange flags under any circumstances.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Once class ends, there is no further sanctioned collaboration. You're on your own! If you run into issues, email us, post on Canvas / the google group, and come to office hours.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will largely be a class about learning on the fly.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THIS CLASS WILL BE INSANELY HARD!!!!!!!!!!!!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