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Roboto"/>
      <p:regular r:id="rId10"/>
      <p:bold r:id="rId11"/>
      <p:italic r:id="rId12"/>
      <p:boldItalic r:id="rId13"/>
    </p:embeddedFont>
    <p:embeddedFont>
      <p:font typeface="Roboto Light"/>
      <p:regular r:id="rId14"/>
      <p:bold r:id="rId15"/>
      <p:italic r:id="rId16"/>
      <p:boldItalic r:id="rId17"/>
    </p:embeddedFont>
    <p:embeddedFont>
      <p:font typeface="Oswald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.fntdata"/><Relationship Id="rId10" Type="http://schemas.openxmlformats.org/officeDocument/2006/relationships/font" Target="fonts/Roboto-regular.fntdata"/><Relationship Id="rId13" Type="http://schemas.openxmlformats.org/officeDocument/2006/relationships/font" Target="fonts/Roboto-boldItalic.fntdata"/><Relationship Id="rId12" Type="http://schemas.openxmlformats.org/officeDocument/2006/relationships/font" Target="fonts/Roboto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Light-bold.fntdata"/><Relationship Id="rId14" Type="http://schemas.openxmlformats.org/officeDocument/2006/relationships/font" Target="fonts/RobotoLight-regular.fntdata"/><Relationship Id="rId17" Type="http://schemas.openxmlformats.org/officeDocument/2006/relationships/font" Target="fonts/RobotoLight-boldItalic.fntdata"/><Relationship Id="rId16" Type="http://schemas.openxmlformats.org/officeDocument/2006/relationships/font" Target="fonts/RobotoLight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swald-bold.fntdata"/><Relationship Id="rId6" Type="http://schemas.openxmlformats.org/officeDocument/2006/relationships/slide" Target="slides/slide1.xml"/><Relationship Id="rId18" Type="http://schemas.openxmlformats.org/officeDocument/2006/relationships/font" Target="fonts/Oswald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0fa1e7c5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0fa1e7c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407bcf47f9_0_2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407bcf47f9_0_2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407bcf47f9_0_2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407bcf47f9_0_2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9a88f083e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9a88f083e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Subtitle">
  <p:cSld name="TITLE_ONLY_1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" name="Google Shape;47;p11"/>
          <p:cNvSpPr txBox="1"/>
          <p:nvPr>
            <p:ph idx="1" type="subTitle"/>
          </p:nvPr>
        </p:nvSpPr>
        <p:spPr>
          <a:xfrm>
            <a:off x="685800" y="2179341"/>
            <a:ext cx="7772400" cy="7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None/>
              <a:defRPr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itle" type="secHead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ancy Section Title">
  <p:cSld name="CUSTOM">
    <p:bg>
      <p:bgPr>
        <a:solidFill>
          <a:srgbClr val="351C75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219700" y="2287400"/>
            <a:ext cx="6523800" cy="56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2" type="title"/>
          </p:nvPr>
        </p:nvSpPr>
        <p:spPr>
          <a:xfrm>
            <a:off x="219700" y="499975"/>
            <a:ext cx="6523800" cy="178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3" type="title"/>
          </p:nvPr>
        </p:nvSpPr>
        <p:spPr>
          <a:xfrm>
            <a:off x="219700" y="2856225"/>
            <a:ext cx="6523800" cy="178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deas">
  <p:cSld name="CUSTOM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2" type="title"/>
          </p:nvPr>
        </p:nvSpPr>
        <p:spPr>
          <a:xfrm>
            <a:off x="537475" y="305568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deas">
  <p:cSld name="CUSTOM_1_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537475" y="61833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2" type="title"/>
          </p:nvPr>
        </p:nvSpPr>
        <p:spPr>
          <a:xfrm>
            <a:off x="537475" y="33494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15"/>
          <p:cNvSpPr txBox="1"/>
          <p:nvPr>
            <p:ph idx="3" type="title"/>
          </p:nvPr>
        </p:nvSpPr>
        <p:spPr>
          <a:xfrm>
            <a:off x="537475" y="1983875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ral Idea">
  <p:cSld name="CUSTOM_1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lendar">
  <p:cSld name="CUSTOM_3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Google Shape;69;p17"/>
          <p:cNvCxnSpPr/>
          <p:nvPr/>
        </p:nvCxnSpPr>
        <p:spPr>
          <a:xfrm>
            <a:off x="3048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0" name="Google Shape;70;p17"/>
          <p:cNvCxnSpPr/>
          <p:nvPr/>
        </p:nvCxnSpPr>
        <p:spPr>
          <a:xfrm>
            <a:off x="6096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1" name="Google Shape;71;p17"/>
          <p:cNvCxnSpPr/>
          <p:nvPr/>
        </p:nvCxnSpPr>
        <p:spPr>
          <a:xfrm>
            <a:off x="0" y="128587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2" name="Google Shape;72;p17"/>
          <p:cNvCxnSpPr/>
          <p:nvPr/>
        </p:nvCxnSpPr>
        <p:spPr>
          <a:xfrm>
            <a:off x="0" y="385762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3" name="Google Shape;73;p17"/>
          <p:cNvCxnSpPr/>
          <p:nvPr/>
        </p:nvCxnSpPr>
        <p:spPr>
          <a:xfrm>
            <a:off x="0" y="2571750"/>
            <a:ext cx="91440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4" name="Google Shape;74;p17"/>
          <p:cNvSpPr txBox="1"/>
          <p:nvPr/>
        </p:nvSpPr>
        <p:spPr>
          <a:xfrm>
            <a:off x="1751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January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5" name="Google Shape;75;p17"/>
          <p:cNvSpPr txBox="1"/>
          <p:nvPr/>
        </p:nvSpPr>
        <p:spPr>
          <a:xfrm>
            <a:off x="4799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February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" name="Google Shape;76;p17"/>
          <p:cNvSpPr txBox="1"/>
          <p:nvPr/>
        </p:nvSpPr>
        <p:spPr>
          <a:xfrm>
            <a:off x="78492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March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7" name="Google Shape;77;p17"/>
          <p:cNvSpPr txBox="1"/>
          <p:nvPr/>
        </p:nvSpPr>
        <p:spPr>
          <a:xfrm>
            <a:off x="1751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April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4799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78492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June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0" name="Google Shape;80;p17"/>
          <p:cNvSpPr txBox="1"/>
          <p:nvPr/>
        </p:nvSpPr>
        <p:spPr>
          <a:xfrm>
            <a:off x="1751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July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4799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August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7"/>
          <p:cNvSpPr txBox="1"/>
          <p:nvPr/>
        </p:nvSpPr>
        <p:spPr>
          <a:xfrm>
            <a:off x="78492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September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1751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October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4799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November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78492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December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3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" name="Google Shape;23;p4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">
  <p:cSld name="TITLE_AND_TWO_COLUMNS_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57200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692275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">
  <p:cSld name="TITLE_AND_TWO_COLUMNS_1_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idx="1" type="body"/>
          </p:nvPr>
        </p:nvSpPr>
        <p:spPr>
          <a:xfrm>
            <a:off x="2508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60636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6"/>
          <p:cNvSpPr txBox="1"/>
          <p:nvPr>
            <p:ph idx="3" type="body"/>
          </p:nvPr>
        </p:nvSpPr>
        <p:spPr>
          <a:xfrm>
            <a:off x="3157350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" name="Google Shape;36;p7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dy Only">
  <p:cSld name="TITLE_AND_BODY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457200" y="233438"/>
            <a:ext cx="8229600" cy="467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Light"/>
              <a:buChar char="●"/>
              <a:defRPr sz="18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Introduction</a:t>
            </a:r>
            <a:endParaRPr/>
          </a:p>
        </p:txBody>
      </p:sp>
      <p:sp>
        <p:nvSpPr>
          <p:cNvPr id="91" name="Google Shape;91;p18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Cybersecurity Ethics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Yan Shoshitaishvili</a:t>
            </a:r>
            <a:br>
              <a:rPr lang="en" sz="1000"/>
            </a:br>
            <a:r>
              <a:rPr lang="en" sz="1000"/>
              <a:t>Arizona State University</a:t>
            </a:r>
            <a:endParaRPr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Discussion: ethics of Hacking Team Hack?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Hacking Groundrules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RULE NUMBER ONE:</a:t>
            </a:r>
            <a:r>
              <a:rPr lang="en"/>
              <a:t> Don't do anything illegal!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does this mean in a hacking context?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NEVER EVER EVER EVER EVER hack into a system that you do not have explicit permission to hack.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Never attempt to find vulnerabilities in a system that you do not own or have permission to audit.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you practice? (more on this later)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Run a server for yourself to hack.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Stick to software and services with </a:t>
            </a:r>
            <a:r>
              <a:rPr i="1" lang="en"/>
              <a:t>bug bounty programs</a:t>
            </a:r>
            <a:r>
              <a:rPr lang="en"/>
              <a:t>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Become an academic get some (limited) exceptions.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Become part of the competitive hacking community.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Hackers (cybersecurity professionals) have to be careful around ethics.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ashvili 2019.12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