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Roboto Light"/>
      <p:regular r:id="rId27"/>
      <p:bold r:id="rId28"/>
      <p:italic r:id="rId29"/>
      <p:boldItalic r:id="rId30"/>
    </p:embeddedFont>
    <p:embeddedFont>
      <p:font typeface="Oswal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RobotoLight-bold.fntdata"/><Relationship Id="rId27" Type="http://schemas.openxmlformats.org/officeDocument/2006/relationships/font" Target="fonts/Roboto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regular.fntdata"/><Relationship Id="rId30" Type="http://schemas.openxmlformats.org/officeDocument/2006/relationships/font" Target="fonts/Roboto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fa1e7c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fa1e7c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ee187ea60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ee187ea6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ee187ea60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ee187ea6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07bcf47f9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07bcf47f9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ee187ea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ee187ea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ee187ea6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ee187ea6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ee187ea60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ee187ea6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07bcf47f9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07bcf47f9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ee187ea6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ee187ea6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0fa1e7c54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0fa1e7c54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ee187ea60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ee187ea6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07bcf47f9_0_5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07bcf47f9_0_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07bcf47f9_6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07bcf47f9_6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07bcf47f9_6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07bcf47f9_6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07bcf47f9_0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07bcf47f9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07bcf47f9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07bcf47f9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07bcf47f9_6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07bcf47f9_6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Subtitle">
  <p:cSld name="TITLE_ONLY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7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0" name="Google Shape;70;p17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1" name="Google Shape;71;p17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7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7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4" name="Google Shape;74;p17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yans@asu.edu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cO2ObIbGghw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tftime.org" TargetMode="External"/><Relationship Id="rId4" Type="http://schemas.openxmlformats.org/officeDocument/2006/relationships/hyperlink" Target="https://github.com/zardus/wargame-nexu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oooverflow.io" TargetMode="External"/><Relationship Id="rId4" Type="http://schemas.openxmlformats.org/officeDocument/2006/relationships/hyperlink" Target="https://ctfradi.ooo/2020/10/20/007-dc28-winners-a0e.html#61aa9df3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bugcrowd.com/list-of-bug-bounty-program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Outroduction</a:t>
            </a:r>
            <a:endParaRPr/>
          </a:p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br>
              <a:rPr lang="en" sz="1000"/>
            </a:b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I want to change the world!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Stay in school!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 can hack your way through graduate school in SEFCOM, ASU's Systems Security research lab!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Work with awesome people!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Play CTF (sanctioned)!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Change the world with incredible security research!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Interested? </a:t>
            </a:r>
            <a:r>
              <a:rPr lang="en"/>
              <a:t>Email me at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yans@asu.edu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This applies to ASU students and non-ASU students!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make a living...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Penetration Testers are hired by companies to penetrate the clients' networks/systems and thus identify security issues.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Pro:</a:t>
            </a:r>
            <a:r>
              <a:rPr lang="en"/>
              <a:t> </a:t>
            </a:r>
            <a:r>
              <a:rPr lang="en"/>
              <a:t>Breaking into actual companies on their request.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Pro:</a:t>
            </a:r>
            <a:r>
              <a:rPr lang="en"/>
              <a:t> Wide range of targets.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Con:</a:t>
            </a:r>
            <a:r>
              <a:rPr lang="en"/>
              <a:t> Generally (but definitely not exclusively!) dealing with unpatched systems, configuration issues, checking best-practices.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Con:</a:t>
            </a:r>
            <a:r>
              <a:rPr lang="en"/>
              <a:t> Anecdotally, can get repetitive seeing the same silly security issues.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Con:</a:t>
            </a:r>
            <a:r>
              <a:rPr lang="en"/>
              <a:t> A lot of report writing for non-technical audiences.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Con:</a:t>
            </a:r>
            <a:r>
              <a:rPr lang="en"/>
              <a:t> Time pressure to deliver results.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Tooling:</a:t>
            </a:r>
            <a:r>
              <a:rPr lang="en"/>
              <a:t> nmap, nessus, burp, metasploit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Local Example:</a:t>
            </a:r>
            <a:r>
              <a:rPr lang="en"/>
              <a:t> Bishop Fox</a:t>
            </a:r>
            <a:endParaRPr/>
          </a:p>
        </p:txBody>
      </p:sp>
      <p:sp>
        <p:nvSpPr>
          <p:cNvPr id="153" name="Google Shape;153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 Legal Hacker Career: Penetration Testing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companies maintain in-house teams of security engineers to make sure their software and infrastructure is secure.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Pro:</a:t>
            </a:r>
            <a:r>
              <a:rPr lang="en"/>
              <a:t> Stable gig, easy escape path into other parts of the company.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Pro:</a:t>
            </a:r>
            <a:r>
              <a:rPr lang="en"/>
              <a:t> Generally allotted adequate time to explore security properties.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Con:</a:t>
            </a:r>
            <a:r>
              <a:rPr lang="en"/>
              <a:t> Lower variety among targets.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Con:</a:t>
            </a:r>
            <a:r>
              <a:rPr lang="en"/>
              <a:t> (possibly outdated) Internal politics can depriorize security.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Tooling:</a:t>
            </a:r>
            <a:r>
              <a:rPr lang="en"/>
              <a:t> AFL, libfuzzer, custom fuzzers, burp, CodeQL, internal tooling.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Local Example:</a:t>
            </a:r>
            <a:r>
              <a:rPr lang="en"/>
              <a:t> any sufficiently large local company!</a:t>
            </a:r>
            <a:endParaRPr/>
          </a:p>
        </p:txBody>
      </p:sp>
      <p:sp>
        <p:nvSpPr>
          <p:cNvPr id="159" name="Google Shape;159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 Legal Hacker Career: In-house Security Engineer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The government</a:t>
            </a:r>
            <a:r>
              <a:rPr lang="en"/>
              <a:t> maintains teams of security engineers to make sure US software and infrastructure is secure.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Pro:</a:t>
            </a:r>
            <a:r>
              <a:rPr i="1" lang="en"/>
              <a:t> Very</a:t>
            </a:r>
            <a:r>
              <a:rPr lang="en"/>
              <a:t> stable gig</a:t>
            </a:r>
            <a:r>
              <a:rPr lang="en"/>
              <a:t>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Pro:</a:t>
            </a:r>
            <a:r>
              <a:rPr lang="en"/>
              <a:t> Generally allotted adequate time to explore security properties.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Con:</a:t>
            </a:r>
            <a:r>
              <a:rPr lang="en"/>
              <a:t> Public sector pays worse.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Con:</a:t>
            </a:r>
            <a:r>
              <a:rPr lang="en"/>
              <a:t> Clearance requirements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Tooling:</a:t>
            </a:r>
            <a:r>
              <a:rPr lang="en"/>
              <a:t> AFL, libfuzzer, custom fuzzers, burp, CodeQL, internal tooling.</a:t>
            </a:r>
            <a:endParaRPr/>
          </a:p>
        </p:txBody>
      </p:sp>
      <p:sp>
        <p:nvSpPr>
          <p:cNvPr id="165" name="Google Shape;165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 Legal Hacker Career: </a:t>
            </a:r>
            <a:r>
              <a:rPr lang="en" sz="2900"/>
              <a:t>Government Security Engineer</a:t>
            </a:r>
            <a:endParaRPr sz="2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Companies work for clients to </a:t>
            </a:r>
            <a:r>
              <a:rPr lang="en"/>
              <a:t>identify security vulnerabilities in </a:t>
            </a:r>
            <a:r>
              <a:rPr i="1" lang="en"/>
              <a:t>third party </a:t>
            </a:r>
            <a:r>
              <a:rPr lang="en"/>
              <a:t>software.</a:t>
            </a:r>
            <a:endParaRPr i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Pro:</a:t>
            </a:r>
            <a:r>
              <a:rPr lang="en"/>
              <a:t> Cybersecurity rock bands</a:t>
            </a:r>
            <a:r>
              <a:rPr lang="en"/>
              <a:t>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Pro:</a:t>
            </a:r>
            <a:r>
              <a:rPr lang="en"/>
              <a:t> Wide variety of targets to explore.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Con:</a:t>
            </a:r>
            <a:r>
              <a:rPr lang="en"/>
              <a:t> Pressure to deliver.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Con:</a:t>
            </a:r>
            <a:r>
              <a:rPr lang="en"/>
              <a:t> Large drama potential.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Con:</a:t>
            </a:r>
            <a:r>
              <a:rPr lang="en"/>
              <a:t> Potential ethical concerns (e.g., Hacking Team).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Tooling:</a:t>
            </a:r>
            <a:r>
              <a:rPr lang="en"/>
              <a:t> AFL, custom fuzzers, IDA.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Local Examples: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Cisco Talos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ASU CSE 598!</a:t>
            </a:r>
            <a:endParaRPr sz="1400"/>
          </a:p>
        </p:txBody>
      </p:sp>
      <p:sp>
        <p:nvSpPr>
          <p:cNvPr id="171" name="Google Shape;171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 Legal Hacker Career: Vulnerability Researcher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graduate school, do great, become a professor, get tenure, job for life!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Pro:</a:t>
            </a:r>
            <a:r>
              <a:rPr lang="en"/>
              <a:t> Academic freedom.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Pro:</a:t>
            </a:r>
            <a:r>
              <a:rPr lang="en"/>
              <a:t> Unfireable! (Eventual) low pressure.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Pro:</a:t>
            </a:r>
            <a:r>
              <a:rPr lang="en"/>
              <a:t> Perpetually involved with cutting-edge research.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Pro:</a:t>
            </a:r>
            <a:r>
              <a:rPr lang="en"/>
              <a:t> Constantly around tons of brilliant, motivated people.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Pro:</a:t>
            </a:r>
            <a:r>
              <a:rPr lang="en"/>
              <a:t> Strong legal umbrella.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Con:</a:t>
            </a:r>
            <a:r>
              <a:rPr lang="en"/>
              <a:t> Public sector pays worse.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Con:</a:t>
            </a:r>
            <a:r>
              <a:rPr lang="en"/>
              <a:t> Academic bureaucracy can be daunting.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Con:</a:t>
            </a:r>
            <a:r>
              <a:rPr lang="en"/>
              <a:t> Extreme pressure early 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Tooling:</a:t>
            </a:r>
            <a:r>
              <a:rPr lang="en"/>
              <a:t> Google Slides, ipython, latex.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Local Examples:</a:t>
            </a:r>
            <a:endParaRPr/>
          </a:p>
        </p:txBody>
      </p:sp>
      <p:sp>
        <p:nvSpPr>
          <p:cNvPr id="177" name="Google Shape;177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 Legal Hacker Career: Professor</a:t>
            </a:r>
            <a:endParaRPr/>
          </a:p>
        </p:txBody>
      </p:sp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282" y="4496230"/>
            <a:ext cx="542870" cy="537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9731" y="4496243"/>
            <a:ext cx="542869" cy="537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2375" y="4496236"/>
            <a:ext cx="542870" cy="537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4832" y="4496238"/>
            <a:ext cx="542871" cy="53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 the Vulnerability Researcher, but on your own. Income from bug bounties ($), pwn2own-style competitions ($$), or bug sales ($$$).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Pro:</a:t>
            </a:r>
            <a:r>
              <a:rPr lang="en"/>
              <a:t> Cybersecurity Rock Star.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Pro:</a:t>
            </a:r>
            <a:r>
              <a:rPr lang="en"/>
              <a:t> Can be extremely lucrative.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Con:</a:t>
            </a:r>
            <a:r>
              <a:rPr lang="en"/>
              <a:t> No safety net.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Con:</a:t>
            </a:r>
            <a:r>
              <a:rPr lang="en"/>
              <a:t> No legal umbrella.</a:t>
            </a:r>
            <a:br>
              <a:rPr lang="en"/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Con:</a:t>
            </a:r>
            <a:r>
              <a:rPr lang="en"/>
              <a:t> Potential ethical concerns.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Tooling:</a:t>
            </a:r>
            <a:r>
              <a:rPr lang="en"/>
              <a:t> AFL, custom fuzzers, IDA.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Example:</a:t>
            </a:r>
            <a:endParaRPr/>
          </a:p>
        </p:txBody>
      </p:sp>
      <p:sp>
        <p:nvSpPr>
          <p:cNvPr id="187" name="Google Shape;187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 Legal Hacker Career: Freelance Hacker</a:t>
            </a:r>
            <a:endParaRPr/>
          </a:p>
        </p:txBody>
      </p:sp>
      <p:pic>
        <p:nvPicPr>
          <p:cNvPr descr="Pwn2Own Vancouver 2019 wraps up with the first successful entries in the automotive category. In all, we awarded $545,000 USD for 19 unique bug reports - and, of course, the car itself." id="188" name="Google Shape;188;p34" title="Pwn2Own Vancouver 2019: The Final Result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5100" y="1968925"/>
            <a:ext cx="3772876" cy="28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you </a:t>
            </a:r>
            <a:r>
              <a:rPr i="1" lang="en"/>
              <a:t>still </a:t>
            </a:r>
            <a:r>
              <a:rPr lang="en"/>
              <a:t>want to be a hacker...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keep learning...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Don't forget to play CTF.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CTFs teach you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cutting-edge cybersecurity concepts</a:t>
            </a:r>
            <a:r>
              <a:rPr lang="en"/>
              <a:t> and develop your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on-the-spot learning abilities</a:t>
            </a:r>
            <a:r>
              <a:rPr lang="en"/>
              <a:t> while forcing you to think in a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cybersecurity mindset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O</a:t>
            </a:r>
            <a:r>
              <a:rPr lang="en"/>
              <a:t>nline resources: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CTF directory, writeups, etc: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https://ctftime.org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List of practice "wargames":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https://github.com/zardus/wargame-nexus</a:t>
            </a:r>
            <a:r>
              <a:rPr lang="en"/>
              <a:t> </a:t>
            </a:r>
            <a:endParaRPr/>
          </a:p>
        </p:txBody>
      </p:sp>
      <p:sp>
        <p:nvSpPr>
          <p:cNvPr id="107" name="Google Shape;107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Capture the Flag: Live Cybersecurity Exercises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Takes place every</a:t>
            </a:r>
            <a:r>
              <a:rPr lang="en"/>
              <a:t> year in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Las Vegas</a:t>
            </a:r>
            <a:r>
              <a:rPr lang="en"/>
              <a:t> (virtual for 2020).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Currently hosted by the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Order of the Overflow</a:t>
            </a:r>
            <a:r>
              <a:rPr lang="en"/>
              <a:t> (courtesy of yours truly!).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https://oooverflow.io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Last year:</a:t>
            </a:r>
            <a:r>
              <a:rPr lang="en"/>
              <a:t> 16 teams, probably about 300 of the best hackers in the world!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Had to qualify for the competition through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qualifier events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Three days of non-stop hacking insanity.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One winner, A*0*E: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https://ctfradi.ooo/2020/10/20/007-dc28-winners-a0e.html#61aa9df3</a:t>
            </a:r>
            <a:r>
              <a:rPr lang="en"/>
              <a:t> </a:t>
            </a:r>
            <a:endParaRPr/>
          </a:p>
        </p:txBody>
      </p:sp>
      <p:sp>
        <p:nvSpPr>
          <p:cNvPr id="113" name="Google Shape;113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"Olympics" of Hacking: DEF CON CTF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 rotWithShape="1">
          <a:blip r:embed="rId3">
            <a:alphaModFix/>
          </a:blip>
          <a:srcRect b="7798" l="0" r="0" t="779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Bug Bounty Programs</a:t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number of web sites and companies have started to offer Bug Bounty programs.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Earn money and fame for reporting security vulnerabilities.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Make sure that they give you permission</a:t>
            </a:r>
            <a:r>
              <a:rPr lang="en"/>
              <a:t> (depending on the bug bounty program terms, you might have to explicitly register), and make sure you understand the rules and what is in scope.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Violating these rules can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disqualify</a:t>
            </a:r>
            <a:r>
              <a:rPr lang="en"/>
              <a:t> you from the program and subject you to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legal consequences</a:t>
            </a:r>
            <a:r>
              <a:rPr lang="en"/>
              <a:t>.</a:t>
            </a:r>
            <a:endParaRPr sz="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Google, Facebook, AT&amp;T, Coinbase, Etsy, Github, Heroku, Microsoft, Paypal,</a:t>
            </a:r>
            <a:br>
              <a:rPr lang="en"/>
            </a:b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https://bugcrowd.com/list-of-bug-bounty-programs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Significant rewards! Apple's top bug bounty amount is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over $1,000,000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DO NOT EXPLOIT IT IN THE WILD.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are your options?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Tell the world (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full disclosure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considered to be bad form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Tell the company/group responsible for the software and give them a chance to fix it (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responsible disclosure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usually rewarded with public recognition (CVE entry)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often rewarded with money (bug bounty)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Demonstrate it in a 0-day contest, such as pwn2own.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Prizes up to $100,000 and much fame.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Sell the information to the grey or black market for $$$.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Market price of a remote iPhone 0day: approximately $2,000,000.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Market price of a </a:t>
            </a:r>
            <a:r>
              <a:rPr i="1" lang="en"/>
              <a:t>limited</a:t>
            </a:r>
            <a:r>
              <a:rPr lang="en"/>
              <a:t> Chrome 0day: approximately $200,000.</a:t>
            </a:r>
            <a:endParaRPr/>
          </a:p>
        </p:txBody>
      </p:sp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"I found a vuln! What's next?"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how do I get good enough - CLASS EDITION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survived CSE466. Now what?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Introducing (again!): CSE 598: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Applied Vulnerability Research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We will hack real-world software, submit bug reports, get CVEs!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Open to blue belts (or anyone with an A+).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9.12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