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Tahoma"/>
      <p:regular r:id="rId18"/>
      <p:bold r:id="rId19"/>
    </p:embeddedFont>
    <p:embeddedFont>
      <p:font typeface="Roboto Light"/>
      <p:regular r:id="rId20"/>
      <p:bold r:id="rId21"/>
      <p:italic r:id="rId22"/>
      <p:boldItalic r:id="rId23"/>
    </p:embeddedFont>
    <p:embeddedFont>
      <p:font typeface="Electrolize"/>
      <p:regular r:id="rId24"/>
    </p:embeddedFont>
    <p:embeddedFont>
      <p:font typeface="Oswald"/>
      <p:regular r:id="rId25"/>
      <p:bold r:id="rId26"/>
    </p:embeddedFont>
    <p:embeddedFont>
      <p:font typeface="Roboto Mono Regula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regular.fntdata"/><Relationship Id="rId22" Type="http://schemas.openxmlformats.org/officeDocument/2006/relationships/font" Target="fonts/RobotoLight-italic.fntdata"/><Relationship Id="rId21" Type="http://schemas.openxmlformats.org/officeDocument/2006/relationships/font" Target="fonts/RobotoLight-bold.fntdata"/><Relationship Id="rId24" Type="http://schemas.openxmlformats.org/officeDocument/2006/relationships/font" Target="fonts/Electrolize-regular.fntdata"/><Relationship Id="rId23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8" Type="http://schemas.openxmlformats.org/officeDocument/2006/relationships/font" Target="fonts/RobotoMonoRegular-bold.fntdata"/><Relationship Id="rId27" Type="http://schemas.openxmlformats.org/officeDocument/2006/relationships/font" Target="fonts/RobotoMonoRegular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Regular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RobotoMonoRegular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Tahoma-bold.fntdata"/><Relationship Id="rId1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c717ad3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c717ad3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355bd7e6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355bd7e6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355bd7e67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355bd7e67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b34f8ef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b34f8ef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605bf3899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605bf3899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605bf3899_1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605bf3899_1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0953d030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0953d030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idx="1" type="body"/>
          </p:nvPr>
        </p:nvSpPr>
        <p:spPr>
          <a:xfrm>
            <a:off x="503250" y="3254950"/>
            <a:ext cx="81375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John Mauchly (Physicist), John Presper Eckert (Electrical Engineer), John Von Neumann (Mathematician)</a:t>
            </a:r>
            <a:endParaRPr sz="1200"/>
          </a:p>
        </p:txBody>
      </p:sp>
      <p:pic>
        <p:nvPicPr>
          <p:cNvPr id="224" name="Google Shape;224;p45"/>
          <p:cNvPicPr preferRelativeResize="0"/>
          <p:nvPr/>
        </p:nvPicPr>
        <p:blipFill rotWithShape="1">
          <a:blip r:embed="rId3">
            <a:alphaModFix/>
          </a:blip>
          <a:srcRect b="15554" l="0" r="0" t="0"/>
          <a:stretch/>
        </p:blipFill>
        <p:spPr>
          <a:xfrm>
            <a:off x="715675" y="459123"/>
            <a:ext cx="5173800" cy="2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5"/>
          <p:cNvPicPr preferRelativeResize="0"/>
          <p:nvPr/>
        </p:nvPicPr>
        <p:blipFill rotWithShape="1">
          <a:blip r:embed="rId4">
            <a:alphaModFix/>
          </a:blip>
          <a:srcRect b="10504" l="0" r="0" t="5049"/>
          <a:stretch/>
        </p:blipFill>
        <p:spPr>
          <a:xfrm>
            <a:off x="5882775" y="459125"/>
            <a:ext cx="2538850" cy="27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5"/>
          <p:cNvSpPr txBox="1"/>
          <p:nvPr>
            <p:ph idx="1" type="body"/>
          </p:nvPr>
        </p:nvSpPr>
        <p:spPr>
          <a:xfrm>
            <a:off x="503250" y="4077650"/>
            <a:ext cx="81375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John von Neumann, First Draft of a Report on the EDVAC, 1945.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Von Neumann Architecture vs Harvard Architecture</a:t>
            </a:r>
            <a:endParaRPr/>
          </a:p>
        </p:txBody>
      </p:sp>
      <p:sp>
        <p:nvSpPr>
          <p:cNvPr id="232" name="Google Shape;232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Von Neumann architecture sees (and stores) code as data.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Harvard architecture stores data and code separately.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Almost all general-purpose architectures (x86, ARM, MIPS, PPC, SPARC, etc) are Von Neumann.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Harvard architectures pop up in embedded use-cases (AVR, PIC).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happens if data and code get mixed up?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shellcode get injected?</a:t>
            </a:r>
            <a:endParaRPr/>
          </a:p>
        </p:txBody>
      </p:sp>
      <p:sp>
        <p:nvSpPr>
          <p:cNvPr id="238" name="Google Shape;238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bye1() { puts("Goodbye!");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bye2() { puts("Farewell!");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hello(char *name, void (*bye_func)())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printf("Hello %s!\n",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bye_func();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int main(int argc, char **argv)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char name[1024];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gets(name);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srand(time(0));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if (rand() % 2) hello(bye1,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else hello(name, bye2);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Compile with: gcc -z execstack -o hello hello.c</a:t>
            </a:r>
            <a:endParaRPr sz="11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bye1() { puts("Goodbye!");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bye2() { puts("Farewell!");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hello(char *name, void (*bye_func)())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printf("Hello %s!\n",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bye_func();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int main(int argc, char **argv)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char name[1024];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gets(name);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srand(time(0));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if (rand() % 2) hello(bye1,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else hello(name, bye2);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Compile with: gcc -z execstack -o hello hello.c</a:t>
            </a:r>
            <a:endParaRPr sz="11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4" name="Google Shape;244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shellcode get injected?</a:t>
            </a:r>
            <a:endParaRPr/>
          </a:p>
        </p:txBody>
      </p:sp>
      <p:cxnSp>
        <p:nvCxnSpPr>
          <p:cNvPr id="245" name="Google Shape;245;p48"/>
          <p:cNvCxnSpPr/>
          <p:nvPr/>
        </p:nvCxnSpPr>
        <p:spPr>
          <a:xfrm rot="10800000">
            <a:off x="3234600" y="2065500"/>
            <a:ext cx="64800" cy="166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48"/>
          <p:cNvCxnSpPr/>
          <p:nvPr/>
        </p:nvCxnSpPr>
        <p:spPr>
          <a:xfrm rot="10800000">
            <a:off x="2014200" y="2062800"/>
            <a:ext cx="769500" cy="1663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shellcode get injected?</a:t>
            </a:r>
            <a:endParaRPr/>
          </a:p>
        </p:txBody>
      </p:sp>
      <p:sp>
        <p:nvSpPr>
          <p:cNvPr id="252" name="Google Shape;252;p49"/>
          <p:cNvSpPr/>
          <p:nvPr/>
        </p:nvSpPr>
        <p:spPr>
          <a:xfrm>
            <a:off x="5874000" y="1933199"/>
            <a:ext cx="1782000" cy="55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.text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53" name="Google Shape;253;p49"/>
          <p:cNvSpPr/>
          <p:nvPr/>
        </p:nvSpPr>
        <p:spPr>
          <a:xfrm>
            <a:off x="5874000" y="3048250"/>
            <a:ext cx="1782000" cy="55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stack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54" name="Google Shape;254;p49"/>
          <p:cNvSpPr/>
          <p:nvPr/>
        </p:nvSpPr>
        <p:spPr>
          <a:xfrm>
            <a:off x="5874000" y="3605386"/>
            <a:ext cx="1782000" cy="55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heap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55" name="Google Shape;255;p49"/>
          <p:cNvSpPr/>
          <p:nvPr/>
        </p:nvSpPr>
        <p:spPr>
          <a:xfrm>
            <a:off x="5874000" y="2490335"/>
            <a:ext cx="1782000" cy="55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.bss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56" name="Google Shape;256;p49"/>
          <p:cNvSpPr/>
          <p:nvPr/>
        </p:nvSpPr>
        <p:spPr>
          <a:xfrm>
            <a:off x="5874000" y="1375274"/>
            <a:ext cx="1782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lectrolize"/>
                <a:ea typeface="Electrolize"/>
                <a:cs typeface="Electrolize"/>
                <a:sym typeface="Electrolize"/>
              </a:rPr>
              <a:t>PROCESS MEMORY</a:t>
            </a:r>
            <a:endParaRPr sz="12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257" name="Google Shape;257;p49"/>
          <p:cNvCxnSpPr>
            <a:stCxn id="252" idx="1"/>
            <a:endCxn id="253" idx="1"/>
          </p:cNvCxnSpPr>
          <p:nvPr/>
        </p:nvCxnSpPr>
        <p:spPr>
          <a:xfrm>
            <a:off x="5874000" y="2211899"/>
            <a:ext cx="600" cy="1115100"/>
          </a:xfrm>
          <a:prstGeom prst="curvedConnector3">
            <a:avLst>
              <a:gd fmla="val -396875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49"/>
          <p:cNvCxnSpPr/>
          <p:nvPr/>
        </p:nvCxnSpPr>
        <p:spPr>
          <a:xfrm rot="10800000">
            <a:off x="3234600" y="2065500"/>
            <a:ext cx="64800" cy="166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49"/>
          <p:cNvCxnSpPr/>
          <p:nvPr/>
        </p:nvCxnSpPr>
        <p:spPr>
          <a:xfrm rot="10800000">
            <a:off x="2014200" y="2062800"/>
            <a:ext cx="769500" cy="1663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0" name="Google Shape;260;p49"/>
          <p:cNvSpPr txBox="1"/>
          <p:nvPr/>
        </p:nvSpPr>
        <p:spPr>
          <a:xfrm rot="-5400000">
            <a:off x="4818825" y="2678700"/>
            <a:ext cx="15552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bye_func();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" name="Google Shape;261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bye1() { puts("Goodbye!");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bye2() { puts("Farewell!");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hello(char *name, void (*bye_func)())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printf("Hello %s!\n",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bye_func();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int main(int argc, char **argv)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char name[1024];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gets(name);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srand(time(0));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if (rand() % 2) hello(bye1,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else hello(name, bye2);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Compile with: gcc -z execstack -o hello hello.c</a:t>
            </a:r>
            <a:endParaRPr sz="11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Concept: Code Injection</a:t>
            </a:r>
            <a:endParaRPr/>
          </a:p>
        </p:txBody>
      </p:sp>
      <p:sp>
        <p:nvSpPr>
          <p:cNvPr id="267" name="Google Shape;267;p50"/>
          <p:cNvSpPr txBox="1"/>
          <p:nvPr/>
        </p:nvSpPr>
        <p:spPr>
          <a:xfrm>
            <a:off x="457200" y="1200150"/>
            <a:ext cx="5185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Code injection was used in one of the earliest documented exploits: the Morris worm.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Among other attack vectors, overflowed stack buffer in the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fingerd</a:t>
            </a: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 service.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Injected shellcode to gain a foothold on the machine.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Scanned adjacent hosts and infected them to propagate the worm.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i="1" lang="en" sz="1800">
                <a:latin typeface="Roboto Light"/>
                <a:ea typeface="Roboto Light"/>
                <a:cs typeface="Roboto Light"/>
                <a:sym typeface="Roboto Light"/>
              </a:rPr>
              <a:t>Shut down the internet</a:t>
            </a: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/>
          </a:p>
        </p:txBody>
      </p:sp>
      <p:pic>
        <p:nvPicPr>
          <p:cNvPr id="268" name="Google Shape;2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110" y="0"/>
            <a:ext cx="34198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0"/>
          <p:cNvSpPr txBox="1"/>
          <p:nvPr/>
        </p:nvSpPr>
        <p:spPr>
          <a:xfrm>
            <a:off x="0" y="4962000"/>
            <a:ext cx="55863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Try it yourself! https://blog.rapid7.com/2019/01/02/the-ghost-of-exploits-past-a-deep-dive-into-the-morris-worm/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