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5"/>
    <p:sldMasterId id="214748369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Tahoma"/>
      <p:regular r:id="rId21"/>
      <p:bold r:id="rId22"/>
    </p:embeddedFont>
    <p:embeddedFont>
      <p:font typeface="Roboto Light"/>
      <p:regular r:id="rId23"/>
      <p:bold r:id="rId24"/>
      <p:italic r:id="rId25"/>
      <p:boldItalic r:id="rId26"/>
    </p:embeddedFont>
    <p:embeddedFont>
      <p:font typeface="Oswald"/>
      <p:regular r:id="rId27"/>
      <p:bold r:id="rId28"/>
    </p:embeddedFont>
    <p:embeddedFont>
      <p:font typeface="Roboto Mono"/>
      <p:regular r:id="rId29"/>
      <p:bold r:id="rId30"/>
      <p:italic r:id="rId31"/>
      <p:boldItalic r:id="rId32"/>
    </p:embeddedFont>
    <p:embeddedFont>
      <p:font typeface="Roboto Mono Regular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648965C-E106-45FE-B153-F4BD59E0099B}">
  <a:tblStyle styleId="{A648965C-E106-45FE-B153-F4BD59E009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Tahoma-bold.fntdata"/><Relationship Id="rId21" Type="http://schemas.openxmlformats.org/officeDocument/2006/relationships/font" Target="fonts/Tahoma-regular.fntdata"/><Relationship Id="rId24" Type="http://schemas.openxmlformats.org/officeDocument/2006/relationships/font" Target="fonts/RobotoLight-bold.fntdata"/><Relationship Id="rId23" Type="http://schemas.openxmlformats.org/officeDocument/2006/relationships/font" Target="fonts/RobotoLight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RobotoLight-boldItalic.fntdata"/><Relationship Id="rId25" Type="http://schemas.openxmlformats.org/officeDocument/2006/relationships/font" Target="fonts/RobotoLight-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RobotoMono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Mono-italic.fntdata"/><Relationship Id="rId30" Type="http://schemas.openxmlformats.org/officeDocument/2006/relationships/font" Target="fonts/RobotoMono-bold.fntdata"/><Relationship Id="rId11" Type="http://schemas.openxmlformats.org/officeDocument/2006/relationships/slide" Target="slides/slide4.xml"/><Relationship Id="rId33" Type="http://schemas.openxmlformats.org/officeDocument/2006/relationships/font" Target="fonts/RobotoMonoRegular-regular.fntdata"/><Relationship Id="rId10" Type="http://schemas.openxmlformats.org/officeDocument/2006/relationships/slide" Target="slides/slide3.xml"/><Relationship Id="rId32" Type="http://schemas.openxmlformats.org/officeDocument/2006/relationships/font" Target="fonts/RobotoMono-boldItalic.fntdata"/><Relationship Id="rId13" Type="http://schemas.openxmlformats.org/officeDocument/2006/relationships/slide" Target="slides/slide6.xml"/><Relationship Id="rId35" Type="http://schemas.openxmlformats.org/officeDocument/2006/relationships/font" Target="fonts/RobotoMonoRegular-italic.fntdata"/><Relationship Id="rId12" Type="http://schemas.openxmlformats.org/officeDocument/2006/relationships/slide" Target="slides/slide5.xml"/><Relationship Id="rId34" Type="http://schemas.openxmlformats.org/officeDocument/2006/relationships/font" Target="fonts/RobotoMonoRegular-bold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schemas.openxmlformats.org/officeDocument/2006/relationships/font" Target="fonts/RobotoMonoRegular-boldItalic.fntdata"/><Relationship Id="rId17" Type="http://schemas.openxmlformats.org/officeDocument/2006/relationships/font" Target="fonts/Roboto-regular.fntdata"/><Relationship Id="rId16" Type="http://schemas.openxmlformats.org/officeDocument/2006/relationships/slide" Target="slides/slide9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c717ad36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c717ad36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35c29d7f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35c29d7f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935c29d7f8_1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935c29d7f8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35c29d7f8_1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35c29d7f8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935c29d7f8_1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935c29d7f8_1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35c29d7f8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935c29d7f8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268fba137_0_6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268fba137_0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355bd7e67_0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355bd7e67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268fba137_0_6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6268fba137_0_6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p2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8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33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6" name="Google Shape;15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9" name="Google Shape;159;p35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0" name="Google Shape;160;p35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1" name="Google Shape;161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4" name="Google Shape;164;p36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5" name="Google Shape;16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8" name="Google Shape;168;p37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9" name="Google Shape;169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7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3" name="Google Shape;173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175" name="Google Shape;1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77" name="Google Shape;177;p39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8" name="Google Shape;178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40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40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40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40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40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5" name="Google Shape;185;p40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40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40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40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Google Shape;189;p40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40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3" name="Google Shape;193;p40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40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" name="Google Shape;195;p40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40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9" name="Google Shape;199;p4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41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" name="Google Shape;203;p4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42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43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8" name="Google Shape;208;p43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209" name="Google Shape;209;p43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210" name="Google Shape;210;p43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43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43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ithub.com/Gallopsled/pwntools" TargetMode="External"/><Relationship Id="rId4" Type="http://schemas.openxmlformats.org/officeDocument/2006/relationships/hyperlink" Target="https://github.com/yrp604/rappel" TargetMode="External"/><Relationship Id="rId9" Type="http://schemas.openxmlformats.org/officeDocument/2006/relationships/hyperlink" Target="https://github.com/longld/peda" TargetMode="External"/><Relationship Id="rId5" Type="http://schemas.openxmlformats.org/officeDocument/2006/relationships/hyperlink" Target="https://github.com/zardus/ctf-tools" TargetMode="External"/><Relationship Id="rId6" Type="http://schemas.openxmlformats.org/officeDocument/2006/relationships/hyperlink" Target="http://ref.x86asm.net/coder64.html" TargetMode="External"/><Relationship Id="rId7" Type="http://schemas.openxmlformats.org/officeDocument/2006/relationships/hyperlink" Target="https://github.com/scwuaptx/Pwngdb" TargetMode="External"/><Relationship Id="rId8" Type="http://schemas.openxmlformats.org/officeDocument/2006/relationships/hyperlink" Target="https://github.com/pwndbg/pwndb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</a:t>
            </a:r>
            <a:r>
              <a:rPr lang="en"/>
              <a:t>: Shellcoding</a:t>
            </a:r>
            <a:endParaRPr/>
          </a:p>
        </p:txBody>
      </p:sp>
      <p:sp>
        <p:nvSpPr>
          <p:cNvPr id="218" name="Google Shape;218;p4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Challenges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Issues: Memory Access Width</a:t>
            </a:r>
            <a:endParaRPr/>
          </a:p>
        </p:txBody>
      </p:sp>
      <p:sp>
        <p:nvSpPr>
          <p:cNvPr id="224" name="Google Shape;224;p4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careful about sizes of memory accesses: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Sometimes, you might have to explicitly specify the size to avoid ambiguity:</a:t>
            </a:r>
            <a:endParaRPr/>
          </a:p>
        </p:txBody>
      </p:sp>
      <p:graphicFrame>
        <p:nvGraphicFramePr>
          <p:cNvPr id="225" name="Google Shape;225;p45"/>
          <p:cNvGraphicFramePr/>
          <p:nvPr/>
        </p:nvGraphicFramePr>
        <p:xfrm>
          <a:off x="2468125" y="1759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{A648965C-E106-45FE-B153-F4BD59E0099B}</a:tableStyleId>
              </a:tblPr>
              <a:tblGrid>
                <a:gridCol w="1689500"/>
                <a:gridCol w="2518250"/>
              </a:tblGrid>
              <a:tr h="3086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single byte: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mov [rax], bl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6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2-byte word: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mov [rax], bx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6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4-byte dword: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mov [rax], ebx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6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8-byte qword: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mov [rax], rbx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26" name="Google Shape;226;p45"/>
          <p:cNvGraphicFramePr/>
          <p:nvPr/>
        </p:nvGraphicFramePr>
        <p:xfrm>
          <a:off x="2344087" y="366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{A648965C-E106-45FE-B153-F4BD59E0099B}</a:tableStyleId>
              </a:tblPr>
              <a:tblGrid>
                <a:gridCol w="1811925"/>
                <a:gridCol w="2700700"/>
              </a:tblGrid>
              <a:tr h="3086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single byte: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mov BYTE PTR [rax], 5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6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2-byte word: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mov WORD PTR [rax], 5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6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4-byte dword: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mov DWORD PTR [rax], 5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6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8-byte qword: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mov QWORD PTR [rax], 5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Issues: Forbidden Bytes</a:t>
            </a:r>
            <a:endParaRPr/>
          </a:p>
        </p:txBody>
      </p:sp>
      <p:sp>
        <p:nvSpPr>
          <p:cNvPr id="232" name="Google Shape;232;p4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Depending on the injection method, certain bytes might not be allowed. Some common issues: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other situations arise. Be ready for anything!</a:t>
            </a:r>
            <a:endParaRPr/>
          </a:p>
        </p:txBody>
      </p:sp>
      <p:graphicFrame>
        <p:nvGraphicFramePr>
          <p:cNvPr id="233" name="Google Shape;233;p46"/>
          <p:cNvGraphicFramePr/>
          <p:nvPr/>
        </p:nvGraphicFramePr>
        <p:xfrm>
          <a:off x="2557563" y="2230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{A648965C-E106-45FE-B153-F4BD59E0099B}</a:tableStyleId>
              </a:tblPr>
              <a:tblGrid>
                <a:gridCol w="1745825"/>
                <a:gridCol w="2576250"/>
              </a:tblGrid>
              <a:tr h="150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Byte (Hex Value)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Problematic Methods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0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Null byte \0 (0x00)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strcpy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Newline \n (0x0a)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scanf gets getline fgets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Carriage return 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\r </a:t>
                      </a: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(0x0d)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scanf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0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Space (0x20)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scanf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0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Tab \t (0x09)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scanf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0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DEL (0x7f)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protocol-specific (telnet, VT100, etc)</a:t>
                      </a:r>
                      <a:endParaRPr sz="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Forbidden Bytes: More than One Way to Pwn Noobs</a:t>
            </a:r>
            <a:endParaRPr/>
          </a:p>
        </p:txBody>
      </p:sp>
      <p:sp>
        <p:nvSpPr>
          <p:cNvPr id="239" name="Google Shape;239;p4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Convey your values creatively!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tools that will do this automatically, but they </a:t>
            </a:r>
            <a:r>
              <a:rPr i="1" lang="en"/>
              <a:t>do not always work</a:t>
            </a:r>
            <a:r>
              <a:rPr lang="en"/>
              <a:t>, and when they fail, your broken shellcode can waste hours of your life!</a:t>
            </a:r>
            <a:endParaRPr/>
          </a:p>
        </p:txBody>
      </p:sp>
      <p:graphicFrame>
        <p:nvGraphicFramePr>
          <p:cNvPr id="240" name="Google Shape;240;p47"/>
          <p:cNvGraphicFramePr/>
          <p:nvPr/>
        </p:nvGraphicFramePr>
        <p:xfrm>
          <a:off x="566513" y="1794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{A648965C-E106-45FE-B153-F4BD59E0099B}</a:tableStyleId>
              </a:tblPr>
              <a:tblGrid>
                <a:gridCol w="3633350"/>
                <a:gridCol w="4596250"/>
              </a:tblGrid>
              <a:tr h="150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Bad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Good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0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mov rax, 0 (48c7c0</a:t>
                      </a:r>
                      <a:r>
                        <a:rPr b="1"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</a:t>
                      </a: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xor rax, rax</a:t>
                      </a: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(4831C0)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mov rax, 5 (48c7c005</a:t>
                      </a:r>
                      <a:r>
                        <a:rPr b="1" lang="en" sz="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000000)</a:t>
                      </a:r>
                      <a:endParaRPr sz="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xor rax, rax; mov al, 5 (4831C0B005)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mov rax, 10 (48c7c0</a:t>
                      </a:r>
                      <a:r>
                        <a:rPr b="1" lang="en" sz="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0a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</a:t>
                      </a:r>
                      <a:r>
                        <a:rPr b="1" lang="en" sz="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 sz="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mov rax, 9; inc rax (48C7C0</a:t>
                      </a:r>
                      <a:r>
                        <a:rPr lang="en" sz="800" u="sng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09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00000048FFC0)</a:t>
                      </a:r>
                      <a:endParaRPr sz="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mov rbx, 0x67616c662f </a:t>
                      </a:r>
                      <a:r>
                        <a:rPr lang="en" sz="800">
                          <a:solidFill>
                            <a:srgbClr val="B7B7B7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"/flag"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(48BB2F666C6167</a:t>
                      </a:r>
                      <a:r>
                        <a:rPr b="1" lang="en" sz="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mov ebx, 0x67616c66; shl rbx, 8; mov bl, 0x2f </a:t>
                      </a:r>
                      <a:r>
                        <a:rPr lang="en" sz="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(BB666C616748C1E308B32F)</a:t>
                      </a:r>
                      <a:endParaRPr sz="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00" marB="45700" marR="91425" marL="91425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Forbidden Bytes: Meaning Within Meaning...</a:t>
            </a:r>
            <a:endParaRPr/>
          </a:p>
        </p:txBody>
      </p:sp>
      <p:sp>
        <p:nvSpPr>
          <p:cNvPr id="246" name="Google Shape;246;p4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the constraints on your shellcode are too hard to get around with clever synonyms, but </a:t>
            </a:r>
            <a:r>
              <a:rPr lang="en"/>
              <a:t>the page where your shellcode is mapped is writable...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Remember: 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code == data</a:t>
            </a:r>
            <a:r>
              <a:rPr lang="en"/>
              <a:t>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Bypassing a restriction on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int3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inc BYTE PTR [rip]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.byte 0xcb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testing this, you'll need to make sure .text is writable:</a:t>
            </a:r>
            <a:endParaRPr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gcc </a:t>
            </a:r>
            <a:r>
              <a:rPr b="1" lang="en" sz="1400">
                <a:latin typeface="Consolas"/>
                <a:ea typeface="Consolas"/>
                <a:cs typeface="Consolas"/>
                <a:sym typeface="Consolas"/>
              </a:rPr>
              <a:t>-Wl,-N --static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-nostdlib -o test test.s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Forbidden Bytes: Try and Try Again!</a:t>
            </a:r>
            <a:endParaRPr/>
          </a:p>
        </p:txBody>
      </p:sp>
      <p:sp>
        <p:nvSpPr>
          <p:cNvPr id="252" name="Google Shape;252;p4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Sometimes, there are very complex constraints on your shellcode, which might make it hard to do anything useful!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Potential solution: multi-stage shellcode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tage 1:</a:t>
            </a:r>
            <a:r>
              <a:rPr lang="en"/>
              <a:t>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read(0, rip, 1000)</a:t>
            </a:r>
            <a:r>
              <a:rPr lang="en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getting your current instruction pointer might be hard, depending on the architecture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on amd64, you can do it with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lea rax, [rip]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 read like this will overwrite the rest of your shellcode with unfiltered data!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Stage 2:</a:t>
            </a:r>
            <a:r>
              <a:rPr lang="en"/>
              <a:t> whatever you want!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 good stage-1 shellcode is very short and simple, letting you get around complex shellcode requirements.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Downside: you don't always have access to inject more shellcode...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Shellcode Mangling</a:t>
            </a:r>
            <a:endParaRPr/>
          </a:p>
        </p:txBody>
      </p:sp>
      <p:sp>
        <p:nvSpPr>
          <p:cNvPr id="258" name="Google Shape;258;p5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shellcode might be mangled beyond recognition.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Example situations: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your shellcode might be </a:t>
            </a:r>
            <a:r>
              <a:rPr i="1" lang="en"/>
              <a:t>sorted</a:t>
            </a:r>
            <a:r>
              <a:rPr lang="en"/>
              <a:t>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your shellcode might be </a:t>
            </a:r>
            <a:r>
              <a:rPr i="1" lang="en"/>
              <a:t>compressed</a:t>
            </a:r>
            <a:r>
              <a:rPr lang="en"/>
              <a:t> or </a:t>
            </a:r>
            <a:r>
              <a:rPr i="1" lang="en"/>
              <a:t>uncompressed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your shellcode might be </a:t>
            </a:r>
            <a:r>
              <a:rPr i="1" lang="en"/>
              <a:t>encrypted</a:t>
            </a:r>
            <a:r>
              <a:rPr lang="en"/>
              <a:t> or </a:t>
            </a:r>
            <a:r>
              <a:rPr i="1" lang="en"/>
              <a:t>decrypted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Start from what you want your shellcode to look like when it's executed, and </a:t>
            </a:r>
            <a:r>
              <a:rPr i="1" lang="en"/>
              <a:t>work backwards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Parts of your shellcode might be uncontrollable! You can jump over these parts to avoid them.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good is shellcode when you are unable to speak?</a:t>
            </a:r>
            <a:endParaRPr/>
          </a:p>
        </p:txBody>
      </p:sp>
      <p:sp>
        <p:nvSpPr>
          <p:cNvPr id="264" name="Google Shape;264;p5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Normally, your shellcode will just give you a shell (or the flag).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if there is no way to output data (i.e.,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close(1); close(2);</a:t>
            </a:r>
            <a:r>
              <a:rPr lang="en"/>
              <a:t>)?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other ways can you use to communicate the flag?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Useful Tools</a:t>
            </a:r>
            <a:endParaRPr/>
          </a:p>
        </p:txBody>
      </p:sp>
      <p:sp>
        <p:nvSpPr>
          <p:cNvPr id="270" name="Google Shape;270;p5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pwntools (</a:t>
            </a:r>
            <a:r>
              <a:rPr lang="en" sz="10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https://github.com/Gallopsled/pwntools</a:t>
            </a:r>
            <a:r>
              <a:rPr lang="en"/>
              <a:t>), a library for writing exploits (and shellcode).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</a:t>
            </a:r>
            <a:r>
              <a:rPr lang="en"/>
              <a:t>appel (</a:t>
            </a:r>
            <a:r>
              <a:rPr lang="en" sz="10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https://github.com/yrp604/rappel</a:t>
            </a:r>
            <a:r>
              <a:rPr lang="en"/>
              <a:t>) lets you explore the effects of instructions.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easily installable via </a:t>
            </a:r>
            <a:r>
              <a:rPr lang="en" sz="1000">
                <a:solidFill>
                  <a:schemeClr val="hlink"/>
                </a:solidFill>
                <a:uFill>
                  <a:noFill/>
                </a:uFill>
                <a:hlinkClick r:id="rId5"/>
              </a:rPr>
              <a:t>https://github.com/zardus/ctf-tools</a:t>
            </a:r>
            <a:r>
              <a:rPr lang="en" sz="1400"/>
              <a:t>  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amd64 opcode listing: </a:t>
            </a:r>
            <a:r>
              <a:rPr lang="en" sz="1000">
                <a:solidFill>
                  <a:schemeClr val="hlink"/>
                </a:solidFill>
                <a:uFill>
                  <a:noFill/>
                </a:uFill>
                <a:hlinkClick r:id="rId6"/>
              </a:rPr>
              <a:t>http://ref.x86asm.net/coder64.html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Several gdb plugins exist to make exploit debugging easier!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>
                <a:solidFill>
                  <a:schemeClr val="hlink"/>
                </a:solidFill>
                <a:uFill>
                  <a:noFill/>
                </a:uFill>
                <a:hlinkClick r:id="rId7"/>
              </a:rPr>
              <a:t>https://github.com/scwuaptx/Pwngdb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>
                <a:solidFill>
                  <a:schemeClr val="hlink"/>
                </a:solidFill>
                <a:uFill>
                  <a:noFill/>
                </a:uFill>
                <a:hlinkClick r:id="rId8"/>
              </a:rPr>
              <a:t>https://github.com/pwndbg/pwndbg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>
                <a:solidFill>
                  <a:schemeClr val="hlink"/>
                </a:solidFill>
                <a:uFill>
                  <a:noFill/>
                </a:uFill>
                <a:hlinkClick r:id="rId9"/>
              </a:rPr>
              <a:t>https://github.com/longld/peda</a:t>
            </a:r>
            <a:r>
              <a:rPr lang="en" sz="1000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