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Electrolize"/>
      <p:regular r:id="rId29"/>
    </p:embeddedFont>
    <p:embeddedFont>
      <p:font typeface="Oswald"/>
      <p:regular r:id="rId30"/>
      <p:bold r:id="rId31"/>
    </p:embeddedFont>
    <p:embeddedFont>
      <p:font typeface="Roboto Mono Regula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lectroliz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33" Type="http://schemas.openxmlformats.org/officeDocument/2006/relationships/font" Target="fonts/RobotoMonoRegular-bold.fntdata"/><Relationship Id="rId10" Type="http://schemas.openxmlformats.org/officeDocument/2006/relationships/slide" Target="slides/slide4.xml"/><Relationship Id="rId32" Type="http://schemas.openxmlformats.org/officeDocument/2006/relationships/font" Target="fonts/RobotoMonoRegular-regular.fntdata"/><Relationship Id="rId13" Type="http://schemas.openxmlformats.org/officeDocument/2006/relationships/slide" Target="slides/slide7.xml"/><Relationship Id="rId35" Type="http://schemas.openxmlformats.org/officeDocument/2006/relationships/font" Target="fonts/RobotoMonoRegular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MonoRegular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268fba137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268fba137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268fba137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268fba137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61dc8693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61dc8693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61dc869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61dc869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61dc8693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961dc8693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61dc8693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61dc8693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268fba137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268fba137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68fba137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68fba137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268fba137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268fba137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268fba137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268fba137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268fba137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268fba137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</a:t>
            </a:r>
            <a:r>
              <a:rPr lang="en"/>
              <a:t>: Shellcoding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Execution Prevention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Injection Points - JIT</a:t>
            </a:r>
            <a:endParaRPr/>
          </a:p>
        </p:txBody>
      </p:sp>
      <p:sp>
        <p:nvSpPr>
          <p:cNvPr id="279" name="Google Shape;279;p5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the JIT safely mprotect()s its pages?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Shellcode injection technique: JIT spraying.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200"/>
              <a:t>Make constants in the code that will be JITed:</a:t>
            </a:r>
            <a:br>
              <a:rPr lang="en" sz="1200"/>
            </a:b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	var evil = "%90%90%90%90%90";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The JIT engine will mprotect(PROT_WRITE), compile the code into memory, then mprotect(PROT_EXEC). Your constant is now present in executable memory.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Use a vulnerability to</a:t>
            </a:r>
            <a:r>
              <a:rPr lang="en" sz="1200"/>
              <a:t> r</a:t>
            </a:r>
            <a:r>
              <a:rPr lang="en" sz="1200"/>
              <a:t>edirect execution into the constant.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Injection Points - JIT</a:t>
            </a:r>
            <a:endParaRPr/>
          </a:p>
        </p:txBody>
      </p:sp>
      <p:sp>
        <p:nvSpPr>
          <p:cNvPr id="285" name="Google Shape;285;p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JIT is used </a:t>
            </a:r>
            <a:r>
              <a:rPr i="1" lang="en"/>
              <a:t>everywhere</a:t>
            </a:r>
            <a:r>
              <a:rPr lang="en"/>
              <a:t>: browsers, Java, and most interpreted language runtimes (luajit, pypy, etc), so this vector is very relevant.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Mitigation: Sandboxing</a:t>
            </a:r>
            <a:endParaRPr/>
          </a:p>
        </p:txBody>
      </p:sp>
      <p:sp>
        <p:nvSpPr>
          <p:cNvPr id="291" name="Google Shape;291;p5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we accept that the attacker will get code execution, but try to limit the damage they can do?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Stay tuned!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idx="1" type="body"/>
          </p:nvPr>
        </p:nvSpPr>
        <p:spPr>
          <a:xfrm>
            <a:off x="503250" y="32549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John Mauchly (Physicist), John Presper Eckert (Electrical Engineer), John Von Neumann (Mathematician)</a:t>
            </a:r>
            <a:endParaRPr sz="1200"/>
          </a:p>
        </p:txBody>
      </p:sp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15554" l="0" r="0" t="0"/>
          <a:stretch/>
        </p:blipFill>
        <p:spPr>
          <a:xfrm>
            <a:off x="715675" y="459123"/>
            <a:ext cx="5173800" cy="2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5"/>
          <p:cNvPicPr preferRelativeResize="0"/>
          <p:nvPr/>
        </p:nvPicPr>
        <p:blipFill rotWithShape="1">
          <a:blip r:embed="rId4">
            <a:alphaModFix/>
          </a:blip>
          <a:srcRect b="10504" l="0" r="0" t="5049"/>
          <a:stretch/>
        </p:blipFill>
        <p:spPr>
          <a:xfrm>
            <a:off x="5882775" y="459125"/>
            <a:ext cx="2538850" cy="27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5"/>
          <p:cNvSpPr txBox="1"/>
          <p:nvPr>
            <p:ph idx="1" type="body"/>
          </p:nvPr>
        </p:nvSpPr>
        <p:spPr>
          <a:xfrm>
            <a:off x="503250" y="40776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John von Neumann, First Draft of a Report on the EDVAC, 1945.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6"/>
          <p:cNvPicPr preferRelativeResize="0"/>
          <p:nvPr/>
        </p:nvPicPr>
        <p:blipFill rotWithShape="1">
          <a:blip r:embed="rId3">
            <a:alphaModFix/>
          </a:blip>
          <a:srcRect b="10504" l="0" r="0" t="5049"/>
          <a:stretch/>
        </p:blipFill>
        <p:spPr>
          <a:xfrm>
            <a:off x="4572000" y="1173838"/>
            <a:ext cx="2538850" cy="2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6"/>
          <p:cNvPicPr preferRelativeResize="0"/>
          <p:nvPr/>
        </p:nvPicPr>
        <p:blipFill rotWithShape="1">
          <a:blip r:embed="rId3">
            <a:alphaModFix/>
          </a:blip>
          <a:srcRect b="10504" l="0" r="0" t="5049"/>
          <a:stretch/>
        </p:blipFill>
        <p:spPr>
          <a:xfrm>
            <a:off x="2033150" y="1173838"/>
            <a:ext cx="2538850" cy="27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6"/>
          <p:cNvSpPr txBox="1"/>
          <p:nvPr/>
        </p:nvSpPr>
        <p:spPr>
          <a:xfrm>
            <a:off x="2524975" y="3969650"/>
            <a:ext cx="15552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CODE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5063825" y="3969650"/>
            <a:ext cx="15552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DATA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7"/>
          <p:cNvPicPr preferRelativeResize="0"/>
          <p:nvPr/>
        </p:nvPicPr>
        <p:blipFill rotWithShape="1">
          <a:blip r:embed="rId3">
            <a:alphaModFix/>
          </a:blip>
          <a:srcRect b="15554" l="0" r="50929" t="0"/>
          <a:stretch/>
        </p:blipFill>
        <p:spPr>
          <a:xfrm>
            <a:off x="2033150" y="1173850"/>
            <a:ext cx="2538849" cy="27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7"/>
          <p:cNvSpPr txBox="1"/>
          <p:nvPr/>
        </p:nvSpPr>
        <p:spPr>
          <a:xfrm>
            <a:off x="2524975" y="3969650"/>
            <a:ext cx="15552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CODE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5063825" y="3969650"/>
            <a:ext cx="1555200" cy="1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DATA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4">
            <a:alphaModFix/>
          </a:blip>
          <a:srcRect b="10504" l="0" r="0" t="5049"/>
          <a:stretch/>
        </p:blipFill>
        <p:spPr>
          <a:xfrm>
            <a:off x="4572000" y="1173838"/>
            <a:ext cx="2538850" cy="27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Shellcode Mitigation: t</a:t>
            </a:r>
            <a:r>
              <a:rPr lang="en"/>
              <a:t>he "No-eXecute" bit</a:t>
            </a:r>
            <a:endParaRPr/>
          </a:p>
        </p:txBody>
      </p:sp>
      <p:sp>
        <p:nvSpPr>
          <p:cNvPr id="248" name="Google Shape;248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computer architectures wised up!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Modern architectures support memory permissions: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PROT_READ</a:t>
            </a:r>
            <a:r>
              <a:rPr lang="en"/>
              <a:t> allows the process to read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PROT_WRITE</a:t>
            </a:r>
            <a:r>
              <a:rPr lang="en"/>
              <a:t> allows the process to write memory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PROT_EXEC</a:t>
            </a:r>
            <a:r>
              <a:rPr lang="en"/>
              <a:t> allows the process to execute memory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Intuition: </a:t>
            </a:r>
            <a:r>
              <a:rPr i="1" lang="en"/>
              <a:t>normally</a:t>
            </a:r>
            <a:r>
              <a:rPr lang="en"/>
              <a:t>, all code is located in .text segments of the loaded ELF files. There is no need to execute code located on the stack or in the heap.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By default in modern systems, the stack and the heap are </a:t>
            </a:r>
            <a:r>
              <a:rPr i="1" lang="en"/>
              <a:t>not</a:t>
            </a:r>
            <a:r>
              <a:rPr lang="en"/>
              <a:t> executable.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SHELLCODE NEEDS TO EXECUTE.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Game over?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simpler shellcode...</a:t>
            </a:r>
            <a:endParaRPr/>
          </a:p>
        </p:txBody>
      </p:sp>
      <p:sp>
        <p:nvSpPr>
          <p:cNvPr id="254" name="Google Shape;254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rise of NX </a:t>
            </a:r>
            <a:r>
              <a:rPr i="1" lang="en"/>
              <a:t>has</a:t>
            </a:r>
            <a:r>
              <a:rPr lang="en"/>
              <a:t> made shellcoding rarer.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It is now... an ancient art!</a:t>
            </a:r>
            <a:endParaRPr/>
          </a:p>
        </p:txBody>
      </p:sp>
      <p:pic>
        <p:nvPicPr>
          <p:cNvPr id="255" name="Google Shape;2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900" y="320725"/>
            <a:ext cx="6332600" cy="44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Injection Points - de-protecting memory</a:t>
            </a:r>
            <a:endParaRPr/>
          </a:p>
        </p:txBody>
      </p:sp>
      <p:sp>
        <p:nvSpPr>
          <p:cNvPr id="261" name="Google Shape;261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Memory can be made executable using the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mprotect()</a:t>
            </a:r>
            <a:r>
              <a:rPr lang="en"/>
              <a:t> system call: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Trick the program into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mprotect(PROT_EXEC)</a:t>
            </a:r>
            <a:r>
              <a:rPr lang="en"/>
              <a:t>ing our shellcode.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Jump to the shellcode.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do #1?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Most common way is </a:t>
            </a:r>
            <a:r>
              <a:rPr i="1" lang="en"/>
              <a:t>code reuse</a:t>
            </a:r>
            <a:r>
              <a:rPr lang="en"/>
              <a:t> through </a:t>
            </a:r>
            <a:r>
              <a:rPr i="1" lang="en"/>
              <a:t>Return Oriented Programming</a:t>
            </a:r>
            <a:r>
              <a:rPr lang="en"/>
              <a:t>. We will cover this in a future module.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Other cases are situational, depending on what the</a:t>
            </a:r>
            <a:br>
              <a:rPr lang="en"/>
            </a:br>
            <a:r>
              <a:rPr lang="en"/>
              <a:t>program is designed to do.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Injection Points - JIT</a:t>
            </a:r>
            <a:endParaRPr/>
          </a:p>
        </p:txBody>
      </p:sp>
      <p:sp>
        <p:nvSpPr>
          <p:cNvPr id="267" name="Google Shape;267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Enter: Just in Time Compilation.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Just in Time compilers need to generate (and frequently re-generate) code that is executed.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Pages must be writable for code generation.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Pages must be executable for execution.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Pages must be writable for code </a:t>
            </a:r>
            <a:r>
              <a:rPr i="1" lang="en" sz="1400"/>
              <a:t>re-generation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safe thing to do would be to: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mmap(PROT_READ|PROT_WRITE)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write the code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mprotect(PROT_READ|PROT_EXEC)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execute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mprotect(PROT_READ|PROT_WRITE)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update code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etc...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Remaining Injection Points - JIT</a:t>
            </a:r>
            <a:endParaRPr/>
          </a:p>
        </p:txBody>
      </p:sp>
      <p:sp>
        <p:nvSpPr>
          <p:cNvPr id="273" name="Google Shape;273;p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System calls are SLOW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point of JIT is to be FAST.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SLOW and SAFE tends to lose to FAST.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Writable AND executable pages are common.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your binary uses a library that has a writable+executable page, that page lives in your memory space!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