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4"/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Tahoma"/>
      <p:regular r:id="rId17"/>
      <p:bold r:id="rId18"/>
    </p:embeddedFont>
    <p:embeddedFont>
      <p:font typeface="Roboto Light"/>
      <p:regular r:id="rId19"/>
      <p:bold r:id="rId20"/>
      <p:italic r:id="rId21"/>
      <p:boldItalic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bold.fntdata"/><Relationship Id="rId11" Type="http://schemas.openxmlformats.org/officeDocument/2006/relationships/slide" Target="slides/slide5.xml"/><Relationship Id="rId22" Type="http://schemas.openxmlformats.org/officeDocument/2006/relationships/font" Target="fonts/RobotoLight-boldItalic.fntdata"/><Relationship Id="rId10" Type="http://schemas.openxmlformats.org/officeDocument/2006/relationships/slide" Target="slides/slide4.xml"/><Relationship Id="rId21" Type="http://schemas.openxmlformats.org/officeDocument/2006/relationships/font" Target="fonts/RobotoLight-italic.fntdata"/><Relationship Id="rId13" Type="http://schemas.openxmlformats.org/officeDocument/2006/relationships/font" Target="fonts/Roboto-regular.fntdata"/><Relationship Id="rId24" Type="http://schemas.openxmlformats.org/officeDocument/2006/relationships/font" Target="fonts/Oswald-bold.fntdata"/><Relationship Id="rId12" Type="http://schemas.openxmlformats.org/officeDocument/2006/relationships/slide" Target="slides/slide6.xml"/><Relationship Id="rId23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Tahoma-regular.fntdata"/><Relationship Id="rId16" Type="http://schemas.openxmlformats.org/officeDocument/2006/relationships/font" Target="fonts/Roboto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RobotoLight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Tahom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0cc3d062d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0cc3d062d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0cc5fa9b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0cc5fa9b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0cc5fa9b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40cc5fa9b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0cc5fa9b1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0cc5fa9b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0cc5fa9b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40cc5fa9b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2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8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33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6" name="Google Shape;15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9" name="Google Shape;159;p35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0" name="Google Shape;160;p35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1" name="Google Shape;161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4" name="Google Shape;164;p36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5" name="Google Shape;16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8" name="Google Shape;168;p37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9" name="Google Shape;169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7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3" name="Google Shape;173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175" name="Google Shape;1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77" name="Google Shape;177;p39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8" name="Google Shape;178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40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40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40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40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40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5" name="Google Shape;185;p40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40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40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40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40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40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40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" name="Google Shape;195;p40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40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" name="Google Shape;199;p4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41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" name="Google Shape;203;p4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42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43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8" name="Google Shape;208;p43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209" name="Google Shape;209;p43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210" name="Google Shape;210;p43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43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Reverse Engineering</a:t>
            </a:r>
            <a:endParaRPr/>
          </a:p>
        </p:txBody>
      </p:sp>
      <p:sp>
        <p:nvSpPr>
          <p:cNvPr id="218" name="Google Shape;218;p4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Reverse Engineering</a:t>
            </a:r>
            <a:r>
              <a:rPr lang="en"/>
              <a:t>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Forward Engineering Process</a:t>
            </a:r>
            <a:endParaRPr/>
          </a:p>
        </p:txBody>
      </p:sp>
      <p:sp>
        <p:nvSpPr>
          <p:cNvPr id="224" name="Google Shape;224;p45"/>
          <p:cNvSpPr txBox="1"/>
          <p:nvPr>
            <p:ph idx="1" type="body"/>
          </p:nvPr>
        </p:nvSpPr>
        <p:spPr>
          <a:xfrm>
            <a:off x="457200" y="1200150"/>
            <a:ext cx="60387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"Forward Engineering" is an overloaded term, but in this context, it is the process of building a program.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Figure out what you want to code.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Code it.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Compile it (can include JIT).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Run it.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At every step, information is lost!</a:t>
            </a:r>
            <a:endParaRPr/>
          </a:p>
        </p:txBody>
      </p:sp>
      <p:sp>
        <p:nvSpPr>
          <p:cNvPr id="225" name="Google Shape;225;p45"/>
          <p:cNvSpPr/>
          <p:nvPr/>
        </p:nvSpPr>
        <p:spPr>
          <a:xfrm>
            <a:off x="6858425" y="205975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Design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6" name="Google Shape;226;p45"/>
          <p:cNvSpPr/>
          <p:nvPr/>
        </p:nvSpPr>
        <p:spPr>
          <a:xfrm>
            <a:off x="6858425" y="692796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Code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7" name="Google Shape;227;p45"/>
          <p:cNvSpPr/>
          <p:nvPr/>
        </p:nvSpPr>
        <p:spPr>
          <a:xfrm>
            <a:off x="6858425" y="1179617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Compile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8" name="Google Shape;228;p45"/>
          <p:cNvSpPr/>
          <p:nvPr/>
        </p:nvSpPr>
        <p:spPr>
          <a:xfrm>
            <a:off x="6858425" y="1666437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Fix Tons of Bugs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9" name="Google Shape;229;p45"/>
          <p:cNvSpPr/>
          <p:nvPr/>
        </p:nvSpPr>
        <p:spPr>
          <a:xfrm>
            <a:off x="6858425" y="2153258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Compile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0" name="Google Shape;230;p45"/>
          <p:cNvSpPr/>
          <p:nvPr/>
        </p:nvSpPr>
        <p:spPr>
          <a:xfrm>
            <a:off x="6858425" y="2640079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Extensive Cursing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1" name="Google Shape;231;p45"/>
          <p:cNvSpPr/>
          <p:nvPr/>
        </p:nvSpPr>
        <p:spPr>
          <a:xfrm>
            <a:off x="6858425" y="3126900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Fix More Bugs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2" name="Google Shape;232;p45"/>
          <p:cNvSpPr/>
          <p:nvPr/>
        </p:nvSpPr>
        <p:spPr>
          <a:xfrm>
            <a:off x="6858425" y="3613721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Compile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3" name="Google Shape;233;p45"/>
          <p:cNvSpPr/>
          <p:nvPr/>
        </p:nvSpPr>
        <p:spPr>
          <a:xfrm>
            <a:off x="6858425" y="4100542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Assemble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34" name="Google Shape;234;p45"/>
          <p:cNvPicPr preferRelativeResize="0"/>
          <p:nvPr/>
        </p:nvPicPr>
        <p:blipFill rotWithShape="1">
          <a:blip r:embed="rId3">
            <a:alphaModFix/>
          </a:blip>
          <a:srcRect b="7242" l="15475" r="12380" t="2789"/>
          <a:stretch/>
        </p:blipFill>
        <p:spPr>
          <a:xfrm>
            <a:off x="7669747" y="4608625"/>
            <a:ext cx="309657" cy="39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45"/>
          <p:cNvCxnSpPr>
            <a:stCxn id="225" idx="2"/>
            <a:endCxn id="226" idx="0"/>
          </p:cNvCxnSpPr>
          <p:nvPr/>
        </p:nvCxnSpPr>
        <p:spPr>
          <a:xfrm>
            <a:off x="7824575" y="548575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6" name="Google Shape;236;p45"/>
          <p:cNvCxnSpPr>
            <a:stCxn id="226" idx="2"/>
            <a:endCxn id="227" idx="0"/>
          </p:cNvCxnSpPr>
          <p:nvPr/>
        </p:nvCxnSpPr>
        <p:spPr>
          <a:xfrm>
            <a:off x="7824575" y="1035396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7" name="Google Shape;237;p45"/>
          <p:cNvCxnSpPr>
            <a:endCxn id="228" idx="0"/>
          </p:cNvCxnSpPr>
          <p:nvPr/>
        </p:nvCxnSpPr>
        <p:spPr>
          <a:xfrm>
            <a:off x="7824575" y="1522137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8" name="Google Shape;238;p45"/>
          <p:cNvCxnSpPr>
            <a:stCxn id="228" idx="2"/>
            <a:endCxn id="229" idx="0"/>
          </p:cNvCxnSpPr>
          <p:nvPr/>
        </p:nvCxnSpPr>
        <p:spPr>
          <a:xfrm>
            <a:off x="7824575" y="2009037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9" name="Google Shape;239;p45"/>
          <p:cNvCxnSpPr>
            <a:stCxn id="229" idx="2"/>
            <a:endCxn id="230" idx="0"/>
          </p:cNvCxnSpPr>
          <p:nvPr/>
        </p:nvCxnSpPr>
        <p:spPr>
          <a:xfrm>
            <a:off x="7824575" y="2495858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p45"/>
          <p:cNvCxnSpPr>
            <a:stCxn id="230" idx="2"/>
            <a:endCxn id="231" idx="0"/>
          </p:cNvCxnSpPr>
          <p:nvPr/>
        </p:nvCxnSpPr>
        <p:spPr>
          <a:xfrm>
            <a:off x="7824575" y="2982679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1" name="Google Shape;241;p45"/>
          <p:cNvCxnSpPr>
            <a:stCxn id="231" idx="2"/>
            <a:endCxn id="232" idx="0"/>
          </p:cNvCxnSpPr>
          <p:nvPr/>
        </p:nvCxnSpPr>
        <p:spPr>
          <a:xfrm>
            <a:off x="7824575" y="3469500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2" name="Google Shape;242;p45"/>
          <p:cNvCxnSpPr>
            <a:stCxn id="232" idx="2"/>
            <a:endCxn id="233" idx="0"/>
          </p:cNvCxnSpPr>
          <p:nvPr/>
        </p:nvCxnSpPr>
        <p:spPr>
          <a:xfrm>
            <a:off x="7824575" y="3956321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3" name="Google Shape;243;p45"/>
          <p:cNvCxnSpPr>
            <a:stCxn id="233" idx="2"/>
            <a:endCxn id="234" idx="0"/>
          </p:cNvCxnSpPr>
          <p:nvPr/>
        </p:nvCxnSpPr>
        <p:spPr>
          <a:xfrm>
            <a:off x="7824575" y="4443142"/>
            <a:ext cx="0" cy="16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249" name="Google Shape;249;p46"/>
          <p:cNvSpPr txBox="1"/>
          <p:nvPr>
            <p:ph idx="1" type="body"/>
          </p:nvPr>
        </p:nvSpPr>
        <p:spPr>
          <a:xfrm>
            <a:off x="457200" y="1200150"/>
            <a:ext cx="60387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is lost in the transition between Design and Code?</a:t>
            </a:r>
            <a:endParaRPr/>
          </a:p>
        </p:txBody>
      </p:sp>
      <p:sp>
        <p:nvSpPr>
          <p:cNvPr id="250" name="Google Shape;250;p46"/>
          <p:cNvSpPr/>
          <p:nvPr/>
        </p:nvSpPr>
        <p:spPr>
          <a:xfrm>
            <a:off x="6858425" y="205975"/>
            <a:ext cx="1932300" cy="3426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Design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1" name="Google Shape;251;p46"/>
          <p:cNvSpPr/>
          <p:nvPr/>
        </p:nvSpPr>
        <p:spPr>
          <a:xfrm>
            <a:off x="6858425" y="692796"/>
            <a:ext cx="1932300" cy="3426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Code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2" name="Google Shape;252;p46"/>
          <p:cNvSpPr/>
          <p:nvPr/>
        </p:nvSpPr>
        <p:spPr>
          <a:xfrm>
            <a:off x="6858425" y="1179617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Compile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3" name="Google Shape;253;p46"/>
          <p:cNvSpPr/>
          <p:nvPr/>
        </p:nvSpPr>
        <p:spPr>
          <a:xfrm>
            <a:off x="6858425" y="1666437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Fix Tons of Bugs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4" name="Google Shape;254;p46"/>
          <p:cNvSpPr/>
          <p:nvPr/>
        </p:nvSpPr>
        <p:spPr>
          <a:xfrm>
            <a:off x="6858425" y="2153258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Compile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5" name="Google Shape;255;p46"/>
          <p:cNvSpPr/>
          <p:nvPr/>
        </p:nvSpPr>
        <p:spPr>
          <a:xfrm>
            <a:off x="6858425" y="2640079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Extensive Cursing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6" name="Google Shape;256;p46"/>
          <p:cNvSpPr/>
          <p:nvPr/>
        </p:nvSpPr>
        <p:spPr>
          <a:xfrm>
            <a:off x="6858425" y="3126900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Fix More Bugs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7" name="Google Shape;257;p46"/>
          <p:cNvSpPr/>
          <p:nvPr/>
        </p:nvSpPr>
        <p:spPr>
          <a:xfrm>
            <a:off x="6858425" y="3613721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Compile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8" name="Google Shape;258;p46"/>
          <p:cNvSpPr/>
          <p:nvPr/>
        </p:nvSpPr>
        <p:spPr>
          <a:xfrm>
            <a:off x="6858425" y="4100542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Assemble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59" name="Google Shape;259;p46"/>
          <p:cNvPicPr preferRelativeResize="0"/>
          <p:nvPr/>
        </p:nvPicPr>
        <p:blipFill rotWithShape="1">
          <a:blip r:embed="rId3">
            <a:alphaModFix/>
          </a:blip>
          <a:srcRect b="7242" l="15475" r="12380" t="2789"/>
          <a:stretch/>
        </p:blipFill>
        <p:spPr>
          <a:xfrm>
            <a:off x="7669747" y="4608625"/>
            <a:ext cx="309657" cy="39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p46"/>
          <p:cNvCxnSpPr>
            <a:stCxn id="250" idx="2"/>
            <a:endCxn id="251" idx="0"/>
          </p:cNvCxnSpPr>
          <p:nvPr/>
        </p:nvCxnSpPr>
        <p:spPr>
          <a:xfrm>
            <a:off x="7824575" y="548575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1" name="Google Shape;261;p46"/>
          <p:cNvCxnSpPr>
            <a:stCxn id="251" idx="2"/>
            <a:endCxn id="252" idx="0"/>
          </p:cNvCxnSpPr>
          <p:nvPr/>
        </p:nvCxnSpPr>
        <p:spPr>
          <a:xfrm>
            <a:off x="7824575" y="1035396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2" name="Google Shape;262;p46"/>
          <p:cNvCxnSpPr>
            <a:endCxn id="253" idx="0"/>
          </p:cNvCxnSpPr>
          <p:nvPr/>
        </p:nvCxnSpPr>
        <p:spPr>
          <a:xfrm>
            <a:off x="7824575" y="1522137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3" name="Google Shape;263;p46"/>
          <p:cNvCxnSpPr>
            <a:stCxn id="253" idx="2"/>
            <a:endCxn id="254" idx="0"/>
          </p:cNvCxnSpPr>
          <p:nvPr/>
        </p:nvCxnSpPr>
        <p:spPr>
          <a:xfrm>
            <a:off x="7824575" y="2009037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4" name="Google Shape;264;p46"/>
          <p:cNvCxnSpPr>
            <a:stCxn id="254" idx="2"/>
            <a:endCxn id="255" idx="0"/>
          </p:cNvCxnSpPr>
          <p:nvPr/>
        </p:nvCxnSpPr>
        <p:spPr>
          <a:xfrm>
            <a:off x="7824575" y="2495858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5" name="Google Shape;265;p46"/>
          <p:cNvCxnSpPr>
            <a:stCxn id="255" idx="2"/>
            <a:endCxn id="256" idx="0"/>
          </p:cNvCxnSpPr>
          <p:nvPr/>
        </p:nvCxnSpPr>
        <p:spPr>
          <a:xfrm>
            <a:off x="7824575" y="2982679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6" name="Google Shape;266;p46"/>
          <p:cNvCxnSpPr>
            <a:stCxn id="256" idx="2"/>
            <a:endCxn id="257" idx="0"/>
          </p:cNvCxnSpPr>
          <p:nvPr/>
        </p:nvCxnSpPr>
        <p:spPr>
          <a:xfrm>
            <a:off x="7824575" y="3469500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7" name="Google Shape;267;p46"/>
          <p:cNvCxnSpPr>
            <a:stCxn id="257" idx="2"/>
            <a:endCxn id="258" idx="0"/>
          </p:cNvCxnSpPr>
          <p:nvPr/>
        </p:nvCxnSpPr>
        <p:spPr>
          <a:xfrm>
            <a:off x="7824575" y="3956321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8" name="Google Shape;268;p46"/>
          <p:cNvCxnSpPr>
            <a:stCxn id="258" idx="2"/>
            <a:endCxn id="259" idx="0"/>
          </p:cNvCxnSpPr>
          <p:nvPr/>
        </p:nvCxnSpPr>
        <p:spPr>
          <a:xfrm>
            <a:off x="7824575" y="4443142"/>
            <a:ext cx="0" cy="16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9" name="Google Shape;269;p46"/>
          <p:cNvSpPr/>
          <p:nvPr/>
        </p:nvSpPr>
        <p:spPr>
          <a:xfrm>
            <a:off x="1590500" y="2374225"/>
            <a:ext cx="3772200" cy="1239600"/>
          </a:xfrm>
          <a:prstGeom prst="wedgeRoundRectCallout">
            <a:avLst>
              <a:gd fmla="val -36886" name="adj1"/>
              <a:gd fmla="val 73179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Who wrote this bad code??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...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Oh, it was me...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0" name="Google Shape;270;p46"/>
          <p:cNvSpPr txBox="1"/>
          <p:nvPr/>
        </p:nvSpPr>
        <p:spPr>
          <a:xfrm>
            <a:off x="1470050" y="3742475"/>
            <a:ext cx="740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Roboto Light"/>
                <a:ea typeface="Roboto Light"/>
                <a:cs typeface="Roboto Light"/>
                <a:sym typeface="Roboto Light"/>
              </a:rPr>
              <a:t>🤔</a:t>
            </a:r>
            <a:endParaRPr sz="42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276" name="Google Shape;276;p47"/>
          <p:cNvSpPr txBox="1"/>
          <p:nvPr>
            <p:ph idx="1" type="body"/>
          </p:nvPr>
        </p:nvSpPr>
        <p:spPr>
          <a:xfrm>
            <a:off x="457200" y="1200150"/>
            <a:ext cx="60387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is lost in the compilation process?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Comments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Variable names.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Function names.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Structure (classes, structs, etc) data.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Sometimes, entire algorithms (optimization)!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do we get it back?</a:t>
            </a:r>
            <a:endParaRPr/>
          </a:p>
        </p:txBody>
      </p:sp>
      <p:sp>
        <p:nvSpPr>
          <p:cNvPr id="277" name="Google Shape;277;p47"/>
          <p:cNvSpPr/>
          <p:nvPr/>
        </p:nvSpPr>
        <p:spPr>
          <a:xfrm>
            <a:off x="6858425" y="205975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Design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8" name="Google Shape;278;p47"/>
          <p:cNvSpPr/>
          <p:nvPr/>
        </p:nvSpPr>
        <p:spPr>
          <a:xfrm>
            <a:off x="6858425" y="692796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Code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9" name="Google Shape;279;p47"/>
          <p:cNvSpPr/>
          <p:nvPr/>
        </p:nvSpPr>
        <p:spPr>
          <a:xfrm>
            <a:off x="6858425" y="1179617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Compile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0" name="Google Shape;280;p47"/>
          <p:cNvSpPr/>
          <p:nvPr/>
        </p:nvSpPr>
        <p:spPr>
          <a:xfrm>
            <a:off x="6858425" y="1666437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Fix Tons of Bugs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1" name="Google Shape;281;p47"/>
          <p:cNvSpPr/>
          <p:nvPr/>
        </p:nvSpPr>
        <p:spPr>
          <a:xfrm>
            <a:off x="6858425" y="2153258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Compile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2" name="Google Shape;282;p47"/>
          <p:cNvSpPr/>
          <p:nvPr/>
        </p:nvSpPr>
        <p:spPr>
          <a:xfrm>
            <a:off x="6858425" y="2640079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Extensive Cursing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3" name="Google Shape;283;p47"/>
          <p:cNvSpPr/>
          <p:nvPr/>
        </p:nvSpPr>
        <p:spPr>
          <a:xfrm>
            <a:off x="6858425" y="3126900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Fix More Bugs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4" name="Google Shape;284;p47"/>
          <p:cNvSpPr/>
          <p:nvPr/>
        </p:nvSpPr>
        <p:spPr>
          <a:xfrm>
            <a:off x="6858425" y="3613721"/>
            <a:ext cx="1932300" cy="3426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Compile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5" name="Google Shape;285;p47"/>
          <p:cNvSpPr/>
          <p:nvPr/>
        </p:nvSpPr>
        <p:spPr>
          <a:xfrm>
            <a:off x="6858425" y="4100542"/>
            <a:ext cx="1932300" cy="3426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Assemble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86" name="Google Shape;286;p47"/>
          <p:cNvPicPr preferRelativeResize="0"/>
          <p:nvPr/>
        </p:nvPicPr>
        <p:blipFill rotWithShape="1">
          <a:blip r:embed="rId3">
            <a:alphaModFix/>
          </a:blip>
          <a:srcRect b="7242" l="15475" r="12380" t="2789"/>
          <a:stretch/>
        </p:blipFill>
        <p:spPr>
          <a:xfrm>
            <a:off x="7669747" y="4608625"/>
            <a:ext cx="309657" cy="39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Google Shape;287;p47"/>
          <p:cNvCxnSpPr>
            <a:stCxn id="277" idx="2"/>
            <a:endCxn id="278" idx="0"/>
          </p:cNvCxnSpPr>
          <p:nvPr/>
        </p:nvCxnSpPr>
        <p:spPr>
          <a:xfrm>
            <a:off x="7824575" y="548575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8" name="Google Shape;288;p47"/>
          <p:cNvCxnSpPr>
            <a:stCxn id="278" idx="2"/>
            <a:endCxn id="279" idx="0"/>
          </p:cNvCxnSpPr>
          <p:nvPr/>
        </p:nvCxnSpPr>
        <p:spPr>
          <a:xfrm>
            <a:off x="7824575" y="1035396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9" name="Google Shape;289;p47"/>
          <p:cNvCxnSpPr>
            <a:endCxn id="280" idx="0"/>
          </p:cNvCxnSpPr>
          <p:nvPr/>
        </p:nvCxnSpPr>
        <p:spPr>
          <a:xfrm>
            <a:off x="7824575" y="1522137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0" name="Google Shape;290;p47"/>
          <p:cNvCxnSpPr>
            <a:stCxn id="280" idx="2"/>
            <a:endCxn id="281" idx="0"/>
          </p:cNvCxnSpPr>
          <p:nvPr/>
        </p:nvCxnSpPr>
        <p:spPr>
          <a:xfrm>
            <a:off x="7824575" y="2009037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1" name="Google Shape;291;p47"/>
          <p:cNvCxnSpPr>
            <a:stCxn id="281" idx="2"/>
            <a:endCxn id="282" idx="0"/>
          </p:cNvCxnSpPr>
          <p:nvPr/>
        </p:nvCxnSpPr>
        <p:spPr>
          <a:xfrm>
            <a:off x="7824575" y="2495858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2" name="Google Shape;292;p47"/>
          <p:cNvCxnSpPr>
            <a:stCxn id="282" idx="2"/>
            <a:endCxn id="283" idx="0"/>
          </p:cNvCxnSpPr>
          <p:nvPr/>
        </p:nvCxnSpPr>
        <p:spPr>
          <a:xfrm>
            <a:off x="7824575" y="2982679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3" name="Google Shape;293;p47"/>
          <p:cNvCxnSpPr>
            <a:stCxn id="283" idx="2"/>
            <a:endCxn id="284" idx="0"/>
          </p:cNvCxnSpPr>
          <p:nvPr/>
        </p:nvCxnSpPr>
        <p:spPr>
          <a:xfrm>
            <a:off x="7824575" y="3469500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4" name="Google Shape;294;p47"/>
          <p:cNvCxnSpPr>
            <a:stCxn id="284" idx="2"/>
            <a:endCxn id="285" idx="0"/>
          </p:cNvCxnSpPr>
          <p:nvPr/>
        </p:nvCxnSpPr>
        <p:spPr>
          <a:xfrm>
            <a:off x="7824575" y="3956321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5" name="Google Shape;295;p47"/>
          <p:cNvCxnSpPr>
            <a:stCxn id="285" idx="2"/>
            <a:endCxn id="286" idx="0"/>
          </p:cNvCxnSpPr>
          <p:nvPr/>
        </p:nvCxnSpPr>
        <p:spPr>
          <a:xfrm>
            <a:off x="7824575" y="4443142"/>
            <a:ext cx="0" cy="16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Forward Engineering Tools</a:t>
            </a:r>
            <a:endParaRPr/>
          </a:p>
        </p:txBody>
      </p:sp>
      <p:sp>
        <p:nvSpPr>
          <p:cNvPr id="301" name="Google Shape;301;p48"/>
          <p:cNvSpPr txBox="1"/>
          <p:nvPr>
            <p:ph idx="1" type="body"/>
          </p:nvPr>
        </p:nvSpPr>
        <p:spPr>
          <a:xfrm>
            <a:off x="457200" y="1200150"/>
            <a:ext cx="60387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Let's look at some tools: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vim / an IDE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gcc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strings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strip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Viola! An ELF is born.</a:t>
            </a:r>
            <a:endParaRPr/>
          </a:p>
        </p:txBody>
      </p:sp>
      <p:sp>
        <p:nvSpPr>
          <p:cNvPr id="302" name="Google Shape;302;p48"/>
          <p:cNvSpPr/>
          <p:nvPr/>
        </p:nvSpPr>
        <p:spPr>
          <a:xfrm>
            <a:off x="6858425" y="205975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Design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3" name="Google Shape;303;p48"/>
          <p:cNvSpPr/>
          <p:nvPr/>
        </p:nvSpPr>
        <p:spPr>
          <a:xfrm>
            <a:off x="6858425" y="692796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Code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4" name="Google Shape;304;p48"/>
          <p:cNvSpPr/>
          <p:nvPr/>
        </p:nvSpPr>
        <p:spPr>
          <a:xfrm>
            <a:off x="6858425" y="1179617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Compile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5" name="Google Shape;305;p48"/>
          <p:cNvSpPr/>
          <p:nvPr/>
        </p:nvSpPr>
        <p:spPr>
          <a:xfrm>
            <a:off x="6858425" y="1666437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Fix Tons of Bugs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6" name="Google Shape;306;p48"/>
          <p:cNvSpPr/>
          <p:nvPr/>
        </p:nvSpPr>
        <p:spPr>
          <a:xfrm>
            <a:off x="6858425" y="2153258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Compile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7" name="Google Shape;307;p48"/>
          <p:cNvSpPr/>
          <p:nvPr/>
        </p:nvSpPr>
        <p:spPr>
          <a:xfrm>
            <a:off x="6858425" y="2640079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Extensive Cursing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8" name="Google Shape;308;p48"/>
          <p:cNvSpPr/>
          <p:nvPr/>
        </p:nvSpPr>
        <p:spPr>
          <a:xfrm>
            <a:off x="6858425" y="3126900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Fix More Bugs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9" name="Google Shape;309;p48"/>
          <p:cNvSpPr/>
          <p:nvPr/>
        </p:nvSpPr>
        <p:spPr>
          <a:xfrm>
            <a:off x="6858425" y="3613721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Compile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10" name="Google Shape;310;p48"/>
          <p:cNvSpPr/>
          <p:nvPr/>
        </p:nvSpPr>
        <p:spPr>
          <a:xfrm>
            <a:off x="6858425" y="4100542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Assemble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11" name="Google Shape;311;p48"/>
          <p:cNvPicPr preferRelativeResize="0"/>
          <p:nvPr/>
        </p:nvPicPr>
        <p:blipFill rotWithShape="1">
          <a:blip r:embed="rId3">
            <a:alphaModFix/>
          </a:blip>
          <a:srcRect b="7242" l="15475" r="12380" t="2789"/>
          <a:stretch/>
        </p:blipFill>
        <p:spPr>
          <a:xfrm>
            <a:off x="7669747" y="4608625"/>
            <a:ext cx="309657" cy="39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48"/>
          <p:cNvCxnSpPr>
            <a:stCxn id="302" idx="2"/>
            <a:endCxn id="303" idx="0"/>
          </p:cNvCxnSpPr>
          <p:nvPr/>
        </p:nvCxnSpPr>
        <p:spPr>
          <a:xfrm>
            <a:off x="7824575" y="548575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3" name="Google Shape;313;p48"/>
          <p:cNvCxnSpPr>
            <a:stCxn id="303" idx="2"/>
            <a:endCxn id="304" idx="0"/>
          </p:cNvCxnSpPr>
          <p:nvPr/>
        </p:nvCxnSpPr>
        <p:spPr>
          <a:xfrm>
            <a:off x="7824575" y="1035396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4" name="Google Shape;314;p48"/>
          <p:cNvCxnSpPr>
            <a:endCxn id="305" idx="0"/>
          </p:cNvCxnSpPr>
          <p:nvPr/>
        </p:nvCxnSpPr>
        <p:spPr>
          <a:xfrm>
            <a:off x="7824575" y="1522137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5" name="Google Shape;315;p48"/>
          <p:cNvCxnSpPr>
            <a:stCxn id="305" idx="2"/>
            <a:endCxn id="306" idx="0"/>
          </p:cNvCxnSpPr>
          <p:nvPr/>
        </p:nvCxnSpPr>
        <p:spPr>
          <a:xfrm>
            <a:off x="7824575" y="2009037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6" name="Google Shape;316;p48"/>
          <p:cNvCxnSpPr>
            <a:stCxn id="306" idx="2"/>
            <a:endCxn id="307" idx="0"/>
          </p:cNvCxnSpPr>
          <p:nvPr/>
        </p:nvCxnSpPr>
        <p:spPr>
          <a:xfrm>
            <a:off x="7824575" y="2495858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7" name="Google Shape;317;p48"/>
          <p:cNvCxnSpPr>
            <a:stCxn id="307" idx="2"/>
            <a:endCxn id="308" idx="0"/>
          </p:cNvCxnSpPr>
          <p:nvPr/>
        </p:nvCxnSpPr>
        <p:spPr>
          <a:xfrm>
            <a:off x="7824575" y="2982679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8" name="Google Shape;318;p48"/>
          <p:cNvCxnSpPr>
            <a:stCxn id="308" idx="2"/>
            <a:endCxn id="309" idx="0"/>
          </p:cNvCxnSpPr>
          <p:nvPr/>
        </p:nvCxnSpPr>
        <p:spPr>
          <a:xfrm>
            <a:off x="7824575" y="3469500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9" name="Google Shape;319;p48"/>
          <p:cNvCxnSpPr>
            <a:stCxn id="309" idx="2"/>
            <a:endCxn id="310" idx="0"/>
          </p:cNvCxnSpPr>
          <p:nvPr/>
        </p:nvCxnSpPr>
        <p:spPr>
          <a:xfrm>
            <a:off x="7824575" y="3956321"/>
            <a:ext cx="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0" name="Google Shape;320;p48"/>
          <p:cNvCxnSpPr>
            <a:stCxn id="310" idx="2"/>
            <a:endCxn id="311" idx="0"/>
          </p:cNvCxnSpPr>
          <p:nvPr/>
        </p:nvCxnSpPr>
        <p:spPr>
          <a:xfrm>
            <a:off x="7824575" y="4443142"/>
            <a:ext cx="0" cy="16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21" name="Google Shape;32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7168" y="3363050"/>
            <a:ext cx="1133477" cy="114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/>
              <a:t>Reverse</a:t>
            </a:r>
            <a:r>
              <a:rPr lang="en"/>
              <a:t> Engineering Process</a:t>
            </a:r>
            <a:endParaRPr/>
          </a:p>
        </p:txBody>
      </p:sp>
      <p:sp>
        <p:nvSpPr>
          <p:cNvPr id="327" name="Google Shape;327;p49"/>
          <p:cNvSpPr txBox="1"/>
          <p:nvPr>
            <p:ph idx="1" type="body"/>
          </p:nvPr>
        </p:nvSpPr>
        <p:spPr>
          <a:xfrm>
            <a:off x="457200" y="1200150"/>
            <a:ext cx="60387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Every step in the reverse-engineering process is imperfect and relies on some amount of human help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Typically, a reverser use several reverse engineering tools to build up a mental model of the target software.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art is the </a:t>
            </a:r>
            <a:r>
              <a:rPr lang="en"/>
              <a:t>focus of this module: how do</a:t>
            </a:r>
            <a:br>
              <a:rPr lang="en"/>
            </a:br>
            <a:r>
              <a:rPr lang="en"/>
              <a:t>we reverse the design from the binary?</a:t>
            </a:r>
            <a:endParaRPr sz="1400"/>
          </a:p>
        </p:txBody>
      </p:sp>
      <p:sp>
        <p:nvSpPr>
          <p:cNvPr id="328" name="Google Shape;328;p49"/>
          <p:cNvSpPr/>
          <p:nvPr/>
        </p:nvSpPr>
        <p:spPr>
          <a:xfrm>
            <a:off x="6858425" y="720775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Understand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29" name="Google Shape;329;p49"/>
          <p:cNvSpPr/>
          <p:nvPr/>
        </p:nvSpPr>
        <p:spPr>
          <a:xfrm>
            <a:off x="6858425" y="1656012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Lots of Thinking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30" name="Google Shape;330;p49"/>
          <p:cNvSpPr/>
          <p:nvPr/>
        </p:nvSpPr>
        <p:spPr>
          <a:xfrm>
            <a:off x="6858425" y="2591250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De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c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ompile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31" name="Google Shape;331;p49"/>
          <p:cNvSpPr/>
          <p:nvPr/>
        </p:nvSpPr>
        <p:spPr>
          <a:xfrm>
            <a:off x="6858425" y="3526487"/>
            <a:ext cx="1932300" cy="3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Dis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a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ssemble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32" name="Google Shape;332;p49"/>
          <p:cNvPicPr preferRelativeResize="0"/>
          <p:nvPr/>
        </p:nvPicPr>
        <p:blipFill rotWithShape="1">
          <a:blip r:embed="rId3">
            <a:alphaModFix/>
          </a:blip>
          <a:srcRect b="7242" l="15475" r="12380" t="2789"/>
          <a:stretch/>
        </p:blipFill>
        <p:spPr>
          <a:xfrm>
            <a:off x="7669747" y="4465775"/>
            <a:ext cx="309657" cy="39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49"/>
          <p:cNvCxnSpPr>
            <a:stCxn id="330" idx="0"/>
            <a:endCxn id="329" idx="2"/>
          </p:cNvCxnSpPr>
          <p:nvPr/>
        </p:nvCxnSpPr>
        <p:spPr>
          <a:xfrm rot="10800000">
            <a:off x="7824575" y="1998750"/>
            <a:ext cx="0" cy="59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4" name="Google Shape;334;p49"/>
          <p:cNvCxnSpPr>
            <a:stCxn id="329" idx="0"/>
            <a:endCxn id="328" idx="2"/>
          </p:cNvCxnSpPr>
          <p:nvPr/>
        </p:nvCxnSpPr>
        <p:spPr>
          <a:xfrm rot="10800000">
            <a:off x="7824575" y="1063512"/>
            <a:ext cx="0" cy="59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5" name="Google Shape;335;p49"/>
          <p:cNvCxnSpPr>
            <a:stCxn id="332" idx="0"/>
            <a:endCxn id="331" idx="2"/>
          </p:cNvCxnSpPr>
          <p:nvPr/>
        </p:nvCxnSpPr>
        <p:spPr>
          <a:xfrm rot="10800000">
            <a:off x="7824575" y="3869075"/>
            <a:ext cx="0" cy="59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6" name="Google Shape;336;p49"/>
          <p:cNvCxnSpPr>
            <a:stCxn id="331" idx="0"/>
            <a:endCxn id="330" idx="2"/>
          </p:cNvCxnSpPr>
          <p:nvPr/>
        </p:nvCxnSpPr>
        <p:spPr>
          <a:xfrm rot="10800000">
            <a:off x="7824575" y="2933987"/>
            <a:ext cx="0" cy="59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