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Roboto"/>
      <p:regular r:id="rId19"/>
      <p:bold r:id="rId20"/>
      <p:italic r:id="rId21"/>
      <p:boldItalic r:id="rId22"/>
    </p:embeddedFont>
    <p:embeddedFont>
      <p:font typeface="Tahoma"/>
      <p:regular r:id="rId23"/>
      <p:bold r:id="rId24"/>
    </p:embeddedFont>
    <p:embeddedFont>
      <p:font typeface="Roboto Light"/>
      <p:regular r:id="rId25"/>
      <p:bold r:id="rId26"/>
      <p:italic r:id="rId27"/>
      <p:boldItalic r:id="rId28"/>
    </p:embeddedFont>
    <p:embeddedFont>
      <p:font typeface="Oswald"/>
      <p:regular r:id="rId29"/>
      <p:bold r:id="rId30"/>
    </p:embeddedFont>
    <p:embeddedFont>
      <p:font typeface="Roboto Mono Regular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.fntdata"/><Relationship Id="rId22" Type="http://schemas.openxmlformats.org/officeDocument/2006/relationships/font" Target="fonts/Roboto-boldItalic.fntdata"/><Relationship Id="rId21" Type="http://schemas.openxmlformats.org/officeDocument/2006/relationships/font" Target="fonts/Roboto-italic.fntdata"/><Relationship Id="rId24" Type="http://schemas.openxmlformats.org/officeDocument/2006/relationships/font" Target="fonts/Tahoma-bold.fntdata"/><Relationship Id="rId23" Type="http://schemas.openxmlformats.org/officeDocument/2006/relationships/font" Target="fonts/Tahoma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Light-bold.fntdata"/><Relationship Id="rId25" Type="http://schemas.openxmlformats.org/officeDocument/2006/relationships/font" Target="fonts/RobotoLight-regular.fntdata"/><Relationship Id="rId28" Type="http://schemas.openxmlformats.org/officeDocument/2006/relationships/font" Target="fonts/RobotoLight-boldItalic.fntdata"/><Relationship Id="rId27" Type="http://schemas.openxmlformats.org/officeDocument/2006/relationships/font" Target="fonts/RobotoLight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swald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MonoRegular-regular.fntdata"/><Relationship Id="rId30" Type="http://schemas.openxmlformats.org/officeDocument/2006/relationships/font" Target="fonts/Oswald-bold.fntdata"/><Relationship Id="rId11" Type="http://schemas.openxmlformats.org/officeDocument/2006/relationships/slide" Target="slides/slide6.xml"/><Relationship Id="rId33" Type="http://schemas.openxmlformats.org/officeDocument/2006/relationships/font" Target="fonts/RobotoMonoRegular-italic.fntdata"/><Relationship Id="rId10" Type="http://schemas.openxmlformats.org/officeDocument/2006/relationships/slide" Target="slides/slide5.xml"/><Relationship Id="rId32" Type="http://schemas.openxmlformats.org/officeDocument/2006/relationships/font" Target="fonts/RobotoMonoRegular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schemas.openxmlformats.org/officeDocument/2006/relationships/font" Target="fonts/RobotoMonoRegular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Roboto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976f70e264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976f70e264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976f70e264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976f70e264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976f70e264_0_2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976f70e264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976f70e264_0_2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976f70e264_0_2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976f70e11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976f70e11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976f70e11e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976f70e11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976f70e11e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976f70e11e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976f70e11e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976f70e11e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976f70e264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976f70e264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976f70e264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976f70e264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976f70e264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976f70e264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976f70e264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976f70e264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itle">
  <p:cSld name="TITLE_ONLY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" name="Google Shape;44;p11"/>
          <p:cNvSpPr txBox="1"/>
          <p:nvPr>
            <p:ph idx="1" type="subTitle"/>
          </p:nvPr>
        </p:nvSpPr>
        <p:spPr>
          <a:xfrm>
            <a:off x="685800" y="2179341"/>
            <a:ext cx="7772400" cy="7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swald"/>
              <a:buNone/>
              <a:defRPr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7" name="Google Shape;4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ncy Section Title">
  <p:cSld name="CUSTOM">
    <p:bg>
      <p:bgPr>
        <a:solidFill>
          <a:srgbClr val="351C75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/>
          <p:nvPr>
            <p:ph type="title"/>
          </p:nvPr>
        </p:nvSpPr>
        <p:spPr>
          <a:xfrm>
            <a:off x="219700" y="2287400"/>
            <a:ext cx="6523800" cy="56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0" name="Google Shape;50;p13"/>
          <p:cNvSpPr txBox="1"/>
          <p:nvPr>
            <p:ph idx="2" type="title"/>
          </p:nvPr>
        </p:nvSpPr>
        <p:spPr>
          <a:xfrm>
            <a:off x="219700" y="499975"/>
            <a:ext cx="6523800" cy="178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9pPr>
          </a:lstStyle>
          <a:p/>
        </p:txBody>
      </p:sp>
      <p:sp>
        <p:nvSpPr>
          <p:cNvPr id="51" name="Google Shape;51;p13"/>
          <p:cNvSpPr txBox="1"/>
          <p:nvPr>
            <p:ph idx="3" type="title"/>
          </p:nvPr>
        </p:nvSpPr>
        <p:spPr>
          <a:xfrm>
            <a:off x="219700" y="2856225"/>
            <a:ext cx="6523800" cy="178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Ideas">
  <p:cSld name="CUSTOM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type="title"/>
          </p:nvPr>
        </p:nvSpPr>
        <p:spPr>
          <a:xfrm>
            <a:off x="537475" y="8683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5" name="Google Shape;55;p14"/>
          <p:cNvSpPr txBox="1"/>
          <p:nvPr>
            <p:ph idx="2" type="title"/>
          </p:nvPr>
        </p:nvSpPr>
        <p:spPr>
          <a:xfrm>
            <a:off x="537475" y="3055688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6" name="Google Shape;56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Ideas">
  <p:cSld name="CUSTOM_1_2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/>
          <p:nvPr>
            <p:ph type="title"/>
          </p:nvPr>
        </p:nvSpPr>
        <p:spPr>
          <a:xfrm>
            <a:off x="537475" y="618338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9" name="Google Shape;59;p15"/>
          <p:cNvSpPr txBox="1"/>
          <p:nvPr>
            <p:ph idx="2" type="title"/>
          </p:nvPr>
        </p:nvSpPr>
        <p:spPr>
          <a:xfrm>
            <a:off x="537475" y="33494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" name="Google Shape;61;p15"/>
          <p:cNvSpPr txBox="1"/>
          <p:nvPr>
            <p:ph idx="3" type="title"/>
          </p:nvPr>
        </p:nvSpPr>
        <p:spPr>
          <a:xfrm>
            <a:off x="537475" y="1983875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ral Idea">
  <p:cSld name="CUSTOM_1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>
            <p:ph type="title"/>
          </p:nvPr>
        </p:nvSpPr>
        <p:spPr>
          <a:xfrm>
            <a:off x="537475" y="8683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per Card">
  <p:cSld name="CUSTOM_2">
    <p:bg>
      <p:bgPr>
        <a:solidFill>
          <a:srgbClr val="EFEFEF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inM98rrT.png" id="66" name="Google Shape;66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12450" y="1101425"/>
            <a:ext cx="6784150" cy="294065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7"/>
          <p:cNvSpPr txBox="1"/>
          <p:nvPr>
            <p:ph type="title"/>
          </p:nvPr>
        </p:nvSpPr>
        <p:spPr>
          <a:xfrm>
            <a:off x="1359335" y="1236350"/>
            <a:ext cx="6455700" cy="3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b="0" sz="18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b="0" sz="18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b="0" sz="18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b="0" sz="18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b="0" sz="18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b="0" sz="18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b="0" sz="1800"/>
            </a:lvl9pPr>
          </a:lstStyle>
          <a:p/>
        </p:txBody>
      </p:sp>
      <p:sp>
        <p:nvSpPr>
          <p:cNvPr id="68" name="Google Shape;68;p17"/>
          <p:cNvSpPr txBox="1"/>
          <p:nvPr>
            <p:ph idx="1" type="body"/>
          </p:nvPr>
        </p:nvSpPr>
        <p:spPr>
          <a:xfrm>
            <a:off x="1359326" y="1528736"/>
            <a:ext cx="6455700" cy="221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60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lendar">
  <p:cSld name="CUSTOM_3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Google Shape;71;p18"/>
          <p:cNvCxnSpPr/>
          <p:nvPr/>
        </p:nvCxnSpPr>
        <p:spPr>
          <a:xfrm>
            <a:off x="3048000" y="0"/>
            <a:ext cx="0" cy="5142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2" name="Google Shape;72;p18"/>
          <p:cNvCxnSpPr/>
          <p:nvPr/>
        </p:nvCxnSpPr>
        <p:spPr>
          <a:xfrm>
            <a:off x="6096000" y="0"/>
            <a:ext cx="0" cy="5142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3" name="Google Shape;73;p18"/>
          <p:cNvCxnSpPr/>
          <p:nvPr/>
        </p:nvCxnSpPr>
        <p:spPr>
          <a:xfrm>
            <a:off x="0" y="1285875"/>
            <a:ext cx="9145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4" name="Google Shape;74;p18"/>
          <p:cNvCxnSpPr/>
          <p:nvPr/>
        </p:nvCxnSpPr>
        <p:spPr>
          <a:xfrm>
            <a:off x="0" y="3857625"/>
            <a:ext cx="9145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5" name="Google Shape;75;p18"/>
          <p:cNvCxnSpPr/>
          <p:nvPr/>
        </p:nvCxnSpPr>
        <p:spPr>
          <a:xfrm>
            <a:off x="0" y="2571750"/>
            <a:ext cx="91440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76" name="Google Shape;76;p18"/>
          <p:cNvSpPr txBox="1"/>
          <p:nvPr/>
        </p:nvSpPr>
        <p:spPr>
          <a:xfrm>
            <a:off x="17514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January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7" name="Google Shape;77;p18"/>
          <p:cNvSpPr txBox="1"/>
          <p:nvPr/>
        </p:nvSpPr>
        <p:spPr>
          <a:xfrm>
            <a:off x="47994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February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8" name="Google Shape;78;p18"/>
          <p:cNvSpPr txBox="1"/>
          <p:nvPr/>
        </p:nvSpPr>
        <p:spPr>
          <a:xfrm>
            <a:off x="78492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March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9" name="Google Shape;79;p18"/>
          <p:cNvSpPr txBox="1"/>
          <p:nvPr/>
        </p:nvSpPr>
        <p:spPr>
          <a:xfrm>
            <a:off x="17514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April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0" name="Google Shape;80;p18"/>
          <p:cNvSpPr txBox="1"/>
          <p:nvPr/>
        </p:nvSpPr>
        <p:spPr>
          <a:xfrm>
            <a:off x="47994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May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1" name="Google Shape;81;p18"/>
          <p:cNvSpPr txBox="1"/>
          <p:nvPr/>
        </p:nvSpPr>
        <p:spPr>
          <a:xfrm>
            <a:off x="78492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June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2" name="Google Shape;82;p18"/>
          <p:cNvSpPr txBox="1"/>
          <p:nvPr/>
        </p:nvSpPr>
        <p:spPr>
          <a:xfrm>
            <a:off x="17514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July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3" name="Google Shape;83;p18"/>
          <p:cNvSpPr txBox="1"/>
          <p:nvPr/>
        </p:nvSpPr>
        <p:spPr>
          <a:xfrm>
            <a:off x="47994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August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4" name="Google Shape;84;p18"/>
          <p:cNvSpPr txBox="1"/>
          <p:nvPr/>
        </p:nvSpPr>
        <p:spPr>
          <a:xfrm>
            <a:off x="78492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September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5" name="Google Shape;85;p18"/>
          <p:cNvSpPr txBox="1"/>
          <p:nvPr/>
        </p:nvSpPr>
        <p:spPr>
          <a:xfrm>
            <a:off x="17514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October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6" name="Google Shape;86;p18"/>
          <p:cNvSpPr txBox="1"/>
          <p:nvPr/>
        </p:nvSpPr>
        <p:spPr>
          <a:xfrm>
            <a:off x="47994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November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7" name="Google Shape;87;p18"/>
          <p:cNvSpPr txBox="1"/>
          <p:nvPr/>
        </p:nvSpPr>
        <p:spPr>
          <a:xfrm>
            <a:off x="78492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December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riller Source">
  <p:cSld name="TITLE_ONLY_2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/>
          <p:nvPr>
            <p:ph type="title"/>
          </p:nvPr>
        </p:nvSpPr>
        <p:spPr>
          <a:xfrm>
            <a:off x="3432825" y="205975"/>
            <a:ext cx="52539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0" name="Google Shape;90;p19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1" name="Google Shape;91;p19"/>
          <p:cNvSpPr txBox="1"/>
          <p:nvPr/>
        </p:nvSpPr>
        <p:spPr>
          <a:xfrm>
            <a:off x="223425" y="308250"/>
            <a:ext cx="3209400" cy="45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username = input()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username == "service":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cmd_code = atoi(input())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cmd_code == 7: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crash()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print "Unknown command".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passcode = atoi(input())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passcode &lt; 10000: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print "Invalid passcode!"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auth(username, passcode)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print "Exiting..."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exit()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toi source">
  <p:cSld name="TITLE_ONLY_2_1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/>
          <p:nvPr>
            <p:ph type="title"/>
          </p:nvPr>
        </p:nvSpPr>
        <p:spPr>
          <a:xfrm>
            <a:off x="3432825" y="205975"/>
            <a:ext cx="52539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5" name="Google Shape;95;p20"/>
          <p:cNvSpPr txBox="1"/>
          <p:nvPr/>
        </p:nvSpPr>
        <p:spPr>
          <a:xfrm>
            <a:off x="223425" y="308250"/>
            <a:ext cx="3209400" cy="45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def atoi(s):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n = 0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for c in s: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if   c == '0': n = n*10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'1': n = n*10 + 1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'2': n = n*10 + 2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'3': n = n*10 + 3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'4': n = n*10 + 4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'5': n = n*10 + 5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'6': n = n*10 + 6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'7': n = n*10 + 7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'8': n = n*10 + 8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'9': n = n*10 + 9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else: break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return n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nalysis Options">
  <p:cSld name="TITLE_AND_TWO_COLUMNS_1_1_1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8" name="Google Shape;98;p21"/>
          <p:cNvSpPr txBox="1"/>
          <p:nvPr/>
        </p:nvSpPr>
        <p:spPr>
          <a:xfrm>
            <a:off x="250875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Specification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What should hold about the program?</a:t>
            </a:r>
            <a:br>
              <a:rPr lang="en" sz="1800"/>
            </a:b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Logical Properties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Absence of Crashes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Type Safety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Efficiency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Memory Safety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Information Disclosure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Authentication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9" name="Google Shape;99;p21"/>
          <p:cNvSpPr txBox="1"/>
          <p:nvPr/>
        </p:nvSpPr>
        <p:spPr>
          <a:xfrm>
            <a:off x="6063675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Technique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How will we achieve the goal?</a:t>
            </a:r>
            <a:br>
              <a:rPr lang="en" sz="1800"/>
            </a:br>
            <a:br>
              <a:rPr lang="en" sz="1800"/>
            </a:b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Manual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Symbolic Execution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Abstract Interpretation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Fuzzing</a:t>
            </a:r>
            <a:endParaRPr sz="1800"/>
          </a:p>
        </p:txBody>
      </p:sp>
      <p:sp>
        <p:nvSpPr>
          <p:cNvPr id="100" name="Google Shape;100;p21"/>
          <p:cNvSpPr txBox="1"/>
          <p:nvPr/>
        </p:nvSpPr>
        <p:spPr>
          <a:xfrm>
            <a:off x="3157350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Goal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What do we want to achieve regarding the specification?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Verification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Testing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Transformation</a:t>
            </a:r>
            <a:endParaRPr sz="1800"/>
          </a:p>
        </p:txBody>
      </p:sp>
      <p:cxnSp>
        <p:nvCxnSpPr>
          <p:cNvPr id="101" name="Google Shape;101;p21"/>
          <p:cNvCxnSpPr/>
          <p:nvPr/>
        </p:nvCxnSpPr>
        <p:spPr>
          <a:xfrm>
            <a:off x="3080325" y="309100"/>
            <a:ext cx="0" cy="46845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02" name="Google Shape;102;p21"/>
          <p:cNvCxnSpPr/>
          <p:nvPr/>
        </p:nvCxnSpPr>
        <p:spPr>
          <a:xfrm>
            <a:off x="5986650" y="309100"/>
            <a:ext cx="0" cy="46845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03" name="Google Shape;103;p21"/>
          <p:cNvCxnSpPr/>
          <p:nvPr/>
        </p:nvCxnSpPr>
        <p:spPr>
          <a:xfrm rot="10800000">
            <a:off x="346650" y="2154518"/>
            <a:ext cx="84507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_Four_Boxes">
  <p:cSld name="Custom_Four_Boxes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2"/>
          <p:cNvSpPr txBox="1"/>
          <p:nvPr>
            <p:ph idx="11" type="ftr"/>
          </p:nvPr>
        </p:nvSpPr>
        <p:spPr>
          <a:xfrm>
            <a:off x="1333500" y="4912520"/>
            <a:ext cx="6477000" cy="22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6" name="Google Shape;106;p22"/>
          <p:cNvSpPr txBox="1"/>
          <p:nvPr>
            <p:ph idx="12" type="sldNum"/>
          </p:nvPr>
        </p:nvSpPr>
        <p:spPr>
          <a:xfrm>
            <a:off x="8102430" y="4914900"/>
            <a:ext cx="7620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7" name="Google Shape;107;p22"/>
          <p:cNvSpPr txBox="1"/>
          <p:nvPr>
            <p:ph idx="1" type="body"/>
          </p:nvPr>
        </p:nvSpPr>
        <p:spPr>
          <a:xfrm>
            <a:off x="457202" y="800100"/>
            <a:ext cx="40332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8" name="Google Shape;108;p22"/>
          <p:cNvSpPr txBox="1"/>
          <p:nvPr>
            <p:ph idx="2" type="body"/>
          </p:nvPr>
        </p:nvSpPr>
        <p:spPr>
          <a:xfrm>
            <a:off x="4645481" y="800100"/>
            <a:ext cx="41175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9" name="Google Shape;109;p22"/>
          <p:cNvSpPr txBox="1"/>
          <p:nvPr>
            <p:ph idx="3" type="body"/>
          </p:nvPr>
        </p:nvSpPr>
        <p:spPr>
          <a:xfrm>
            <a:off x="4645477" y="2641146"/>
            <a:ext cx="41175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10" name="Google Shape;110;p22"/>
          <p:cNvSpPr txBox="1"/>
          <p:nvPr>
            <p:ph idx="4" type="body"/>
          </p:nvPr>
        </p:nvSpPr>
        <p:spPr>
          <a:xfrm>
            <a:off x="454481" y="2647270"/>
            <a:ext cx="40332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cxnSp>
        <p:nvCxnSpPr>
          <p:cNvPr id="111" name="Google Shape;111;p22"/>
          <p:cNvCxnSpPr/>
          <p:nvPr/>
        </p:nvCxnSpPr>
        <p:spPr>
          <a:xfrm>
            <a:off x="381000" y="630076"/>
            <a:ext cx="8382000" cy="1200"/>
          </a:xfrm>
          <a:prstGeom prst="straightConnector1">
            <a:avLst/>
          </a:prstGeom>
          <a:noFill/>
          <a:ln cap="flat" cmpd="sng" w="22225">
            <a:solidFill>
              <a:srgbClr val="0F5E9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12" name="Google Shape;112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4414" y="97655"/>
            <a:ext cx="814078" cy="491304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2"/>
          <p:cNvSpPr txBox="1"/>
          <p:nvPr>
            <p:ph type="ctrTitle"/>
          </p:nvPr>
        </p:nvSpPr>
        <p:spPr>
          <a:xfrm>
            <a:off x="1619250" y="113564"/>
            <a:ext cx="7143600" cy="45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2" type="body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">
  <p:cSld name="TITLE_AND_TWO_COLUMNS_1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idx="1" type="body"/>
          </p:nvPr>
        </p:nvSpPr>
        <p:spPr>
          <a:xfrm>
            <a:off x="457200" y="241575"/>
            <a:ext cx="39945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692275" y="241575"/>
            <a:ext cx="39945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">
  <p:cSld name="TITLE_AND_TWO_COLUMNS_1_1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idx="1" type="body"/>
          </p:nvPr>
        </p:nvSpPr>
        <p:spPr>
          <a:xfrm>
            <a:off x="250875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2" type="body"/>
          </p:nvPr>
        </p:nvSpPr>
        <p:spPr>
          <a:xfrm>
            <a:off x="6063675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" name="Google Shape;30;p6"/>
          <p:cNvSpPr txBox="1"/>
          <p:nvPr>
            <p:ph idx="3" type="body"/>
          </p:nvPr>
        </p:nvSpPr>
        <p:spPr>
          <a:xfrm>
            <a:off x="3157350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Only">
  <p:cSld name="TITLE_AND_BODY_1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/>
          <p:nvPr>
            <p:ph idx="1" type="body"/>
          </p:nvPr>
        </p:nvSpPr>
        <p:spPr>
          <a:xfrm>
            <a:off x="457200" y="233438"/>
            <a:ext cx="8229600" cy="467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" name="Google Shape;41;p10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●"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Module: Reverse Engineering</a:t>
            </a:r>
            <a:endParaRPr/>
          </a:p>
        </p:txBody>
      </p:sp>
      <p:sp>
        <p:nvSpPr>
          <p:cNvPr id="119" name="Google Shape;119;p23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Functions and Frames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Yan Shoshitaishvili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Arizona State University</a:t>
            </a:r>
            <a:endParaRPr sz="1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Stack: Calling a Function</a:t>
            </a:r>
            <a:endParaRPr/>
          </a:p>
        </p:txBody>
      </p:sp>
      <p:sp>
        <p:nvSpPr>
          <p:cNvPr id="222" name="Google Shape;222;p32"/>
          <p:cNvSpPr txBox="1"/>
          <p:nvPr>
            <p:ph idx="1" type="body"/>
          </p:nvPr>
        </p:nvSpPr>
        <p:spPr>
          <a:xfrm>
            <a:off x="457200" y="1200150"/>
            <a:ext cx="5409900" cy="273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a function is called, the address that the called function should return to is </a:t>
            </a:r>
            <a:r>
              <a:rPr lang="en"/>
              <a:t>implicitly</a:t>
            </a:r>
            <a:r>
              <a:rPr lang="en"/>
              <a:t>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push</a:t>
            </a:r>
            <a:r>
              <a:rPr lang="en"/>
              <a:t>ed onto the stack.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return address is </a:t>
            </a:r>
            <a:r>
              <a:rPr lang="en"/>
              <a:t>implicitly</a:t>
            </a:r>
            <a:r>
              <a:rPr lang="en"/>
              <a:t>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pop</a:t>
            </a:r>
            <a:r>
              <a:rPr lang="en"/>
              <a:t>ped when the function returns.</a:t>
            </a:r>
            <a:endParaRPr/>
          </a:p>
        </p:txBody>
      </p:sp>
      <p:sp>
        <p:nvSpPr>
          <p:cNvPr id="223" name="Google Shape;223;p32"/>
          <p:cNvSpPr/>
          <p:nvPr/>
        </p:nvSpPr>
        <p:spPr>
          <a:xfrm>
            <a:off x="381000" y="4319100"/>
            <a:ext cx="7162800" cy="5358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stack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224" name="Google Shape;22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59900" y="1215778"/>
            <a:ext cx="2831700" cy="2049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08175" y="292950"/>
            <a:ext cx="1865125" cy="65475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32"/>
          <p:cNvSpPr/>
          <p:nvPr/>
        </p:nvSpPr>
        <p:spPr>
          <a:xfrm>
            <a:off x="6220050" y="2751300"/>
            <a:ext cx="1153500" cy="918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32"/>
          <p:cNvSpPr/>
          <p:nvPr/>
        </p:nvSpPr>
        <p:spPr>
          <a:xfrm rot="-5400000">
            <a:off x="1750650" y="4442775"/>
            <a:ext cx="531900" cy="284400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_start+3</a:t>
            </a:r>
            <a:b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</a:b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0x401055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cxnSp>
        <p:nvCxnSpPr>
          <p:cNvPr id="228" name="Google Shape;228;p32"/>
          <p:cNvCxnSpPr/>
          <p:nvPr/>
        </p:nvCxnSpPr>
        <p:spPr>
          <a:xfrm flipH="1" rot="10800000">
            <a:off x="2016600" y="623625"/>
            <a:ext cx="4795500" cy="3695400"/>
          </a:xfrm>
          <a:prstGeom prst="curvedConnector3">
            <a:avLst>
              <a:gd fmla="val 79112" name="adj1"/>
            </a:avLst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triangle"/>
          </a:ln>
        </p:spPr>
      </p:cxnSp>
      <p:sp>
        <p:nvSpPr>
          <p:cNvPr id="229" name="Google Shape;229;p32"/>
          <p:cNvSpPr/>
          <p:nvPr/>
        </p:nvSpPr>
        <p:spPr>
          <a:xfrm>
            <a:off x="6788250" y="495300"/>
            <a:ext cx="1153500" cy="918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32"/>
          <p:cNvSpPr/>
          <p:nvPr/>
        </p:nvSpPr>
        <p:spPr>
          <a:xfrm rot="-5400000">
            <a:off x="4310250" y="4442775"/>
            <a:ext cx="531900" cy="284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NULL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231" name="Google Shape;231;p32"/>
          <p:cNvSpPr/>
          <p:nvPr/>
        </p:nvSpPr>
        <p:spPr>
          <a:xfrm rot="-5400000">
            <a:off x="4025850" y="4442775"/>
            <a:ext cx="531900" cy="2844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envp[2]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232" name="Google Shape;232;p32"/>
          <p:cNvSpPr/>
          <p:nvPr/>
        </p:nvSpPr>
        <p:spPr>
          <a:xfrm rot="-5400000">
            <a:off x="3741450" y="4442775"/>
            <a:ext cx="531900" cy="2844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envp[1]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233" name="Google Shape;233;p32"/>
          <p:cNvSpPr/>
          <p:nvPr/>
        </p:nvSpPr>
        <p:spPr>
          <a:xfrm rot="-5400000">
            <a:off x="3457050" y="4442775"/>
            <a:ext cx="531900" cy="2844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envp[0]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234" name="Google Shape;234;p32"/>
          <p:cNvSpPr/>
          <p:nvPr/>
        </p:nvSpPr>
        <p:spPr>
          <a:xfrm rot="-5400000">
            <a:off x="3172650" y="4442775"/>
            <a:ext cx="531900" cy="284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NULL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235" name="Google Shape;235;p32"/>
          <p:cNvSpPr/>
          <p:nvPr/>
        </p:nvSpPr>
        <p:spPr>
          <a:xfrm rot="-5400000">
            <a:off x="2888250" y="4442775"/>
            <a:ext cx="531900" cy="2844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argv[2]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236" name="Google Shape;236;p32"/>
          <p:cNvSpPr/>
          <p:nvPr/>
        </p:nvSpPr>
        <p:spPr>
          <a:xfrm rot="-5400000">
            <a:off x="2603850" y="4442775"/>
            <a:ext cx="531900" cy="2844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argv[1]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237" name="Google Shape;237;p32"/>
          <p:cNvSpPr/>
          <p:nvPr/>
        </p:nvSpPr>
        <p:spPr>
          <a:xfrm>
            <a:off x="6130863" y="4318425"/>
            <a:ext cx="470400" cy="5331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latin typeface="Roboto Mono Regular"/>
                <a:ea typeface="Roboto Mono Regular"/>
                <a:cs typeface="Roboto Mono Regular"/>
                <a:sym typeface="Roboto Mono Regular"/>
              </a:rPr>
              <a:t>"USER=yans\0"</a:t>
            </a:r>
            <a:endParaRPr sz="2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238" name="Google Shape;238;p32"/>
          <p:cNvSpPr/>
          <p:nvPr/>
        </p:nvSpPr>
        <p:spPr>
          <a:xfrm>
            <a:off x="6601987" y="4318425"/>
            <a:ext cx="470400" cy="5331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 Mono Regular"/>
                <a:ea typeface="Roboto Mono Regular"/>
                <a:cs typeface="Roboto Mono Regular"/>
                <a:sym typeface="Roboto Mono Regular"/>
              </a:rPr>
              <a:t>"HOME=/home/yans\0"</a:t>
            </a:r>
            <a:endParaRPr sz="1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239" name="Google Shape;239;p32"/>
          <p:cNvSpPr/>
          <p:nvPr/>
        </p:nvSpPr>
        <p:spPr>
          <a:xfrm>
            <a:off x="7073112" y="4318425"/>
            <a:ext cx="470400" cy="5331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 Mono Regular"/>
                <a:ea typeface="Roboto Mono Regular"/>
                <a:cs typeface="Roboto Mono Regular"/>
                <a:sym typeface="Roboto Mono Regular"/>
              </a:rPr>
              <a:t>"PWD=/home/yans\0"</a:t>
            </a:r>
            <a:endParaRPr sz="1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240" name="Google Shape;240;p32"/>
          <p:cNvSpPr/>
          <p:nvPr/>
        </p:nvSpPr>
        <p:spPr>
          <a:xfrm>
            <a:off x="5660192" y="4318425"/>
            <a:ext cx="470400" cy="5331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Roboto Mono Regular"/>
                <a:ea typeface="Roboto Mono Regular"/>
                <a:cs typeface="Roboto Mono Regular"/>
                <a:sym typeface="Roboto Mono Regular"/>
              </a:rPr>
              <a:t>"world\0"</a:t>
            </a:r>
            <a:endParaRPr sz="3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241" name="Google Shape;241;p32"/>
          <p:cNvSpPr/>
          <p:nvPr/>
        </p:nvSpPr>
        <p:spPr>
          <a:xfrm>
            <a:off x="5188613" y="4318425"/>
            <a:ext cx="470400" cy="5331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Roboto Mono Regular"/>
                <a:ea typeface="Roboto Mono Regular"/>
                <a:cs typeface="Roboto Mono Regular"/>
                <a:sym typeface="Roboto Mono Regular"/>
              </a:rPr>
              <a:t>"hello\0"</a:t>
            </a:r>
            <a:endParaRPr sz="3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cxnSp>
        <p:nvCxnSpPr>
          <p:cNvPr id="242" name="Google Shape;242;p32"/>
          <p:cNvCxnSpPr>
            <a:stCxn id="231" idx="3"/>
            <a:endCxn id="239" idx="0"/>
          </p:cNvCxnSpPr>
          <p:nvPr/>
        </p:nvCxnSpPr>
        <p:spPr>
          <a:xfrm rot="-5400000">
            <a:off x="5799750" y="2810475"/>
            <a:ext cx="600" cy="3016500"/>
          </a:xfrm>
          <a:prstGeom prst="curvedConnector3">
            <a:avLst>
              <a:gd fmla="val 397875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3" name="Google Shape;243;p32"/>
          <p:cNvCxnSpPr>
            <a:stCxn id="232" idx="3"/>
            <a:endCxn id="238" idx="0"/>
          </p:cNvCxnSpPr>
          <p:nvPr/>
        </p:nvCxnSpPr>
        <p:spPr>
          <a:xfrm rot="-5400000">
            <a:off x="5422050" y="2903775"/>
            <a:ext cx="600" cy="2829900"/>
          </a:xfrm>
          <a:prstGeom prst="curvedConnector3">
            <a:avLst>
              <a:gd fmla="val 39787500" name="adj1"/>
            </a:avLst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triangle"/>
          </a:ln>
        </p:spPr>
      </p:cxnSp>
      <p:cxnSp>
        <p:nvCxnSpPr>
          <p:cNvPr id="244" name="Google Shape;244;p32"/>
          <p:cNvCxnSpPr>
            <a:stCxn id="233" idx="3"/>
            <a:endCxn id="237" idx="0"/>
          </p:cNvCxnSpPr>
          <p:nvPr/>
        </p:nvCxnSpPr>
        <p:spPr>
          <a:xfrm rot="-5400000">
            <a:off x="5044200" y="2997225"/>
            <a:ext cx="600" cy="2643000"/>
          </a:xfrm>
          <a:prstGeom prst="curvedConnector3">
            <a:avLst>
              <a:gd fmla="val 39787500" name="adj1"/>
            </a:avLst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triangle"/>
          </a:ln>
        </p:spPr>
      </p:cxnSp>
      <p:cxnSp>
        <p:nvCxnSpPr>
          <p:cNvPr id="245" name="Google Shape;245;p32"/>
          <p:cNvCxnSpPr>
            <a:stCxn id="235" idx="1"/>
            <a:endCxn id="240" idx="2"/>
          </p:cNvCxnSpPr>
          <p:nvPr/>
        </p:nvCxnSpPr>
        <p:spPr>
          <a:xfrm flipH="1" rot="-5400000">
            <a:off x="4524450" y="3480675"/>
            <a:ext cx="600" cy="2741100"/>
          </a:xfrm>
          <a:prstGeom prst="curvedConnector3">
            <a:avLst>
              <a:gd fmla="val 397875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6" name="Google Shape;246;p32"/>
          <p:cNvCxnSpPr>
            <a:stCxn id="236" idx="1"/>
            <a:endCxn id="241" idx="2"/>
          </p:cNvCxnSpPr>
          <p:nvPr/>
        </p:nvCxnSpPr>
        <p:spPr>
          <a:xfrm flipH="1" rot="-5400000">
            <a:off x="4146450" y="3574275"/>
            <a:ext cx="600" cy="2553900"/>
          </a:xfrm>
          <a:prstGeom prst="curvedConnector3">
            <a:avLst>
              <a:gd fmla="val 39787500" name="adj1"/>
            </a:avLst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triangle"/>
          </a:ln>
        </p:spPr>
      </p:cxnSp>
      <p:sp>
        <p:nvSpPr>
          <p:cNvPr id="247" name="Google Shape;247;p32"/>
          <p:cNvSpPr/>
          <p:nvPr/>
        </p:nvSpPr>
        <p:spPr>
          <a:xfrm rot="-5400000">
            <a:off x="2319450" y="4442775"/>
            <a:ext cx="531900" cy="2844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argv[0]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248" name="Google Shape;248;p32"/>
          <p:cNvSpPr/>
          <p:nvPr/>
        </p:nvSpPr>
        <p:spPr>
          <a:xfrm rot="-5400000">
            <a:off x="2035050" y="4442775"/>
            <a:ext cx="531900" cy="2844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argc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249" name="Google Shape;249;p32"/>
          <p:cNvSpPr/>
          <p:nvPr/>
        </p:nvSpPr>
        <p:spPr>
          <a:xfrm>
            <a:off x="4718400" y="4318425"/>
            <a:ext cx="470400" cy="5331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Roboto Mono Regular"/>
                <a:ea typeface="Roboto Mono Regular"/>
                <a:cs typeface="Roboto Mono Regular"/>
                <a:sym typeface="Roboto Mono Regular"/>
              </a:rPr>
              <a:t>"program\0"</a:t>
            </a:r>
            <a:endParaRPr sz="3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cxnSp>
        <p:nvCxnSpPr>
          <p:cNvPr id="250" name="Google Shape;250;p32"/>
          <p:cNvCxnSpPr>
            <a:stCxn id="247" idx="1"/>
            <a:endCxn id="249" idx="2"/>
          </p:cNvCxnSpPr>
          <p:nvPr/>
        </p:nvCxnSpPr>
        <p:spPr>
          <a:xfrm flipH="1" rot="-5400000">
            <a:off x="3769200" y="3667125"/>
            <a:ext cx="600" cy="2368200"/>
          </a:xfrm>
          <a:prstGeom prst="curvedConnector3">
            <a:avLst>
              <a:gd fmla="val 39787500" name="adj1"/>
            </a:avLst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triangle"/>
          </a:ln>
        </p:spPr>
      </p:cxnSp>
      <p:sp>
        <p:nvSpPr>
          <p:cNvPr id="251" name="Google Shape;251;p32"/>
          <p:cNvSpPr/>
          <p:nvPr/>
        </p:nvSpPr>
        <p:spPr>
          <a:xfrm>
            <a:off x="4718400" y="4318425"/>
            <a:ext cx="470400" cy="5331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latin typeface="Roboto Mono Regular"/>
                <a:ea typeface="Roboto Mono Regular"/>
                <a:cs typeface="Roboto Mono Regular"/>
                <a:sym typeface="Roboto Mono Regular"/>
              </a:rPr>
              <a:t>"./program\0"</a:t>
            </a:r>
            <a:endParaRPr sz="2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Stack: Function Frame Setup</a:t>
            </a:r>
            <a:endParaRPr/>
          </a:p>
        </p:txBody>
      </p:sp>
      <p:sp>
        <p:nvSpPr>
          <p:cNvPr id="257" name="Google Shape;257;p33"/>
          <p:cNvSpPr txBox="1"/>
          <p:nvPr>
            <p:ph idx="1" type="body"/>
          </p:nvPr>
        </p:nvSpPr>
        <p:spPr>
          <a:xfrm>
            <a:off x="457200" y="1200150"/>
            <a:ext cx="5690700" cy="273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Every function sets up its stack frame. It has: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400">
                <a:latin typeface="Roboto"/>
                <a:ea typeface="Roboto"/>
                <a:cs typeface="Roboto"/>
                <a:sym typeface="Roboto"/>
              </a:rPr>
              <a:t>Stack pointer (rsp)</a:t>
            </a:r>
            <a:r>
              <a:rPr lang="en" sz="1400"/>
              <a:t>: points to the leftmost side of the stack frame.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latin typeface="Roboto"/>
                <a:ea typeface="Roboto"/>
                <a:cs typeface="Roboto"/>
                <a:sym typeface="Roboto"/>
              </a:rPr>
              <a:t>Base</a:t>
            </a:r>
            <a:r>
              <a:rPr b="1" lang="en" sz="1400">
                <a:latin typeface="Roboto"/>
                <a:ea typeface="Roboto"/>
                <a:cs typeface="Roboto"/>
                <a:sym typeface="Roboto"/>
              </a:rPr>
              <a:t> pointer (rbp)</a:t>
            </a:r>
            <a:r>
              <a:rPr lang="en" sz="1400"/>
              <a:t>: points to the rightmost side of the stack frame.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Prologue: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save off the caller's base pointer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set the current stack pointer as the base pointer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"allocate" space on the stack (subtract </a:t>
            </a:r>
            <a:r>
              <a:rPr lang="en" sz="1400"/>
              <a:t>from</a:t>
            </a:r>
            <a:r>
              <a:rPr lang="en" sz="1400"/>
              <a:t> the stack pointer).</a:t>
            </a:r>
            <a:endParaRPr sz="1400"/>
          </a:p>
        </p:txBody>
      </p:sp>
      <p:pic>
        <p:nvPicPr>
          <p:cNvPr id="258" name="Google Shape;25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59900" y="1215778"/>
            <a:ext cx="2831700" cy="2049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08175" y="292950"/>
            <a:ext cx="1865125" cy="65475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3"/>
          <p:cNvSpPr/>
          <p:nvPr/>
        </p:nvSpPr>
        <p:spPr>
          <a:xfrm>
            <a:off x="381000" y="4319100"/>
            <a:ext cx="7162800" cy="5358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stack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61" name="Google Shape;261;p33"/>
          <p:cNvSpPr/>
          <p:nvPr/>
        </p:nvSpPr>
        <p:spPr>
          <a:xfrm rot="-5400000">
            <a:off x="1750650" y="4442775"/>
            <a:ext cx="531900" cy="284400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_start+3</a:t>
            </a:r>
            <a:b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</a:b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0x401055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262" name="Google Shape;262;p33"/>
          <p:cNvSpPr/>
          <p:nvPr/>
        </p:nvSpPr>
        <p:spPr>
          <a:xfrm>
            <a:off x="6811350" y="1331550"/>
            <a:ext cx="1528800" cy="2631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33"/>
          <p:cNvSpPr/>
          <p:nvPr/>
        </p:nvSpPr>
        <p:spPr>
          <a:xfrm rot="-5400000">
            <a:off x="1466250" y="4442775"/>
            <a:ext cx="531900" cy="2844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saved rbp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264" name="Google Shape;264;p33"/>
          <p:cNvSpPr/>
          <p:nvPr/>
        </p:nvSpPr>
        <p:spPr>
          <a:xfrm>
            <a:off x="968400" y="4318425"/>
            <a:ext cx="621600" cy="5331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latin typeface="Roboto Mono Regular"/>
                <a:ea typeface="Roboto Mono Regular"/>
                <a:cs typeface="Roboto Mono Regular"/>
                <a:sym typeface="Roboto Mono Regular"/>
              </a:rPr>
              <a:t>our buffer</a:t>
            </a:r>
            <a:endParaRPr sz="2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265" name="Google Shape;265;p33"/>
          <p:cNvSpPr/>
          <p:nvPr/>
        </p:nvSpPr>
        <p:spPr>
          <a:xfrm rot="-5400000">
            <a:off x="4310250" y="4442775"/>
            <a:ext cx="531900" cy="284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NULL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266" name="Google Shape;266;p33"/>
          <p:cNvSpPr/>
          <p:nvPr/>
        </p:nvSpPr>
        <p:spPr>
          <a:xfrm rot="-5400000">
            <a:off x="4025850" y="4442775"/>
            <a:ext cx="531900" cy="2844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envp[2]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267" name="Google Shape;267;p33"/>
          <p:cNvSpPr/>
          <p:nvPr/>
        </p:nvSpPr>
        <p:spPr>
          <a:xfrm rot="-5400000">
            <a:off x="3741450" y="4442775"/>
            <a:ext cx="531900" cy="2844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envp[1]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268" name="Google Shape;268;p33"/>
          <p:cNvSpPr/>
          <p:nvPr/>
        </p:nvSpPr>
        <p:spPr>
          <a:xfrm rot="-5400000">
            <a:off x="3457050" y="4442775"/>
            <a:ext cx="531900" cy="2844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envp[0]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269" name="Google Shape;269;p33"/>
          <p:cNvSpPr/>
          <p:nvPr/>
        </p:nvSpPr>
        <p:spPr>
          <a:xfrm rot="-5400000">
            <a:off x="3172650" y="4442775"/>
            <a:ext cx="531900" cy="284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NULL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270" name="Google Shape;270;p33"/>
          <p:cNvSpPr/>
          <p:nvPr/>
        </p:nvSpPr>
        <p:spPr>
          <a:xfrm rot="-5400000">
            <a:off x="2888250" y="4442775"/>
            <a:ext cx="531900" cy="2844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argv[2]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271" name="Google Shape;271;p33"/>
          <p:cNvSpPr/>
          <p:nvPr/>
        </p:nvSpPr>
        <p:spPr>
          <a:xfrm rot="-5400000">
            <a:off x="2603850" y="4442775"/>
            <a:ext cx="531900" cy="2844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argv[1]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272" name="Google Shape;272;p33"/>
          <p:cNvSpPr/>
          <p:nvPr/>
        </p:nvSpPr>
        <p:spPr>
          <a:xfrm>
            <a:off x="6130863" y="4318425"/>
            <a:ext cx="470400" cy="5331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latin typeface="Roboto Mono Regular"/>
                <a:ea typeface="Roboto Mono Regular"/>
                <a:cs typeface="Roboto Mono Regular"/>
                <a:sym typeface="Roboto Mono Regular"/>
              </a:rPr>
              <a:t>"USER=yans\0"</a:t>
            </a:r>
            <a:endParaRPr sz="2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273" name="Google Shape;273;p33"/>
          <p:cNvSpPr/>
          <p:nvPr/>
        </p:nvSpPr>
        <p:spPr>
          <a:xfrm>
            <a:off x="6601987" y="4318425"/>
            <a:ext cx="470400" cy="5331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 Mono Regular"/>
                <a:ea typeface="Roboto Mono Regular"/>
                <a:cs typeface="Roboto Mono Regular"/>
                <a:sym typeface="Roboto Mono Regular"/>
              </a:rPr>
              <a:t>"HOME=/home/yans\0"</a:t>
            </a:r>
            <a:endParaRPr sz="1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274" name="Google Shape;274;p33"/>
          <p:cNvSpPr/>
          <p:nvPr/>
        </p:nvSpPr>
        <p:spPr>
          <a:xfrm>
            <a:off x="7073112" y="4318425"/>
            <a:ext cx="470400" cy="5331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 Mono Regular"/>
                <a:ea typeface="Roboto Mono Regular"/>
                <a:cs typeface="Roboto Mono Regular"/>
                <a:sym typeface="Roboto Mono Regular"/>
              </a:rPr>
              <a:t>"PWD=/home/yans\0"</a:t>
            </a:r>
            <a:endParaRPr sz="1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275" name="Google Shape;275;p33"/>
          <p:cNvSpPr/>
          <p:nvPr/>
        </p:nvSpPr>
        <p:spPr>
          <a:xfrm>
            <a:off x="5660192" y="4318425"/>
            <a:ext cx="470400" cy="5331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Roboto Mono Regular"/>
                <a:ea typeface="Roboto Mono Regular"/>
                <a:cs typeface="Roboto Mono Regular"/>
                <a:sym typeface="Roboto Mono Regular"/>
              </a:rPr>
              <a:t>"world\0"</a:t>
            </a:r>
            <a:endParaRPr sz="3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276" name="Google Shape;276;p33"/>
          <p:cNvSpPr/>
          <p:nvPr/>
        </p:nvSpPr>
        <p:spPr>
          <a:xfrm>
            <a:off x="5188613" y="4318425"/>
            <a:ext cx="470400" cy="5331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Roboto Mono Regular"/>
                <a:ea typeface="Roboto Mono Regular"/>
                <a:cs typeface="Roboto Mono Regular"/>
                <a:sym typeface="Roboto Mono Regular"/>
              </a:rPr>
              <a:t>"hello\0"</a:t>
            </a:r>
            <a:endParaRPr sz="3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cxnSp>
        <p:nvCxnSpPr>
          <p:cNvPr id="277" name="Google Shape;277;p33"/>
          <p:cNvCxnSpPr>
            <a:stCxn id="266" idx="3"/>
            <a:endCxn id="274" idx="0"/>
          </p:cNvCxnSpPr>
          <p:nvPr/>
        </p:nvCxnSpPr>
        <p:spPr>
          <a:xfrm rot="-5400000">
            <a:off x="5799750" y="2810475"/>
            <a:ext cx="600" cy="3016500"/>
          </a:xfrm>
          <a:prstGeom prst="curvedConnector3">
            <a:avLst>
              <a:gd fmla="val 397875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78" name="Google Shape;278;p33"/>
          <p:cNvCxnSpPr>
            <a:stCxn id="267" idx="3"/>
            <a:endCxn id="273" idx="0"/>
          </p:cNvCxnSpPr>
          <p:nvPr/>
        </p:nvCxnSpPr>
        <p:spPr>
          <a:xfrm rot="-5400000">
            <a:off x="5422050" y="2903775"/>
            <a:ext cx="600" cy="2829900"/>
          </a:xfrm>
          <a:prstGeom prst="curvedConnector3">
            <a:avLst>
              <a:gd fmla="val 39787500" name="adj1"/>
            </a:avLst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triangle"/>
          </a:ln>
        </p:spPr>
      </p:cxnSp>
      <p:cxnSp>
        <p:nvCxnSpPr>
          <p:cNvPr id="279" name="Google Shape;279;p33"/>
          <p:cNvCxnSpPr>
            <a:stCxn id="268" idx="3"/>
            <a:endCxn id="272" idx="0"/>
          </p:cNvCxnSpPr>
          <p:nvPr/>
        </p:nvCxnSpPr>
        <p:spPr>
          <a:xfrm rot="-5400000">
            <a:off x="5044200" y="2997225"/>
            <a:ext cx="600" cy="2643000"/>
          </a:xfrm>
          <a:prstGeom prst="curvedConnector3">
            <a:avLst>
              <a:gd fmla="val 39787500" name="adj1"/>
            </a:avLst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triangle"/>
          </a:ln>
        </p:spPr>
      </p:cxnSp>
      <p:cxnSp>
        <p:nvCxnSpPr>
          <p:cNvPr id="280" name="Google Shape;280;p33"/>
          <p:cNvCxnSpPr>
            <a:stCxn id="270" idx="1"/>
            <a:endCxn id="275" idx="2"/>
          </p:cNvCxnSpPr>
          <p:nvPr/>
        </p:nvCxnSpPr>
        <p:spPr>
          <a:xfrm flipH="1" rot="-5400000">
            <a:off x="4524450" y="3480675"/>
            <a:ext cx="600" cy="2741100"/>
          </a:xfrm>
          <a:prstGeom prst="curvedConnector3">
            <a:avLst>
              <a:gd fmla="val 397875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81" name="Google Shape;281;p33"/>
          <p:cNvCxnSpPr>
            <a:stCxn id="271" idx="1"/>
            <a:endCxn id="276" idx="2"/>
          </p:cNvCxnSpPr>
          <p:nvPr/>
        </p:nvCxnSpPr>
        <p:spPr>
          <a:xfrm flipH="1" rot="-5400000">
            <a:off x="4146450" y="3574275"/>
            <a:ext cx="600" cy="2553900"/>
          </a:xfrm>
          <a:prstGeom prst="curvedConnector3">
            <a:avLst>
              <a:gd fmla="val 39787500" name="adj1"/>
            </a:avLst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triangle"/>
          </a:ln>
        </p:spPr>
      </p:cxnSp>
      <p:sp>
        <p:nvSpPr>
          <p:cNvPr id="282" name="Google Shape;282;p33"/>
          <p:cNvSpPr/>
          <p:nvPr/>
        </p:nvSpPr>
        <p:spPr>
          <a:xfrm rot="-5400000">
            <a:off x="2319450" y="4442775"/>
            <a:ext cx="531900" cy="2844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argv[0]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283" name="Google Shape;283;p33"/>
          <p:cNvSpPr/>
          <p:nvPr/>
        </p:nvSpPr>
        <p:spPr>
          <a:xfrm rot="-5400000">
            <a:off x="2035050" y="4442775"/>
            <a:ext cx="531900" cy="2844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argc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284" name="Google Shape;284;p33"/>
          <p:cNvSpPr/>
          <p:nvPr/>
        </p:nvSpPr>
        <p:spPr>
          <a:xfrm>
            <a:off x="4718400" y="4318425"/>
            <a:ext cx="470400" cy="5331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Roboto Mono Regular"/>
                <a:ea typeface="Roboto Mono Regular"/>
                <a:cs typeface="Roboto Mono Regular"/>
                <a:sym typeface="Roboto Mono Regular"/>
              </a:rPr>
              <a:t>"program\0"</a:t>
            </a:r>
            <a:endParaRPr sz="3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cxnSp>
        <p:nvCxnSpPr>
          <p:cNvPr id="285" name="Google Shape;285;p33"/>
          <p:cNvCxnSpPr>
            <a:stCxn id="282" idx="1"/>
            <a:endCxn id="284" idx="2"/>
          </p:cNvCxnSpPr>
          <p:nvPr/>
        </p:nvCxnSpPr>
        <p:spPr>
          <a:xfrm flipH="1" rot="-5400000">
            <a:off x="3769200" y="3667125"/>
            <a:ext cx="600" cy="2368200"/>
          </a:xfrm>
          <a:prstGeom prst="curvedConnector3">
            <a:avLst>
              <a:gd fmla="val 39787500" name="adj1"/>
            </a:avLst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triangle"/>
          </a:ln>
        </p:spPr>
      </p:cxnSp>
      <p:sp>
        <p:nvSpPr>
          <p:cNvPr id="286" name="Google Shape;286;p33"/>
          <p:cNvSpPr/>
          <p:nvPr/>
        </p:nvSpPr>
        <p:spPr>
          <a:xfrm>
            <a:off x="4718400" y="4318425"/>
            <a:ext cx="470400" cy="5331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latin typeface="Roboto Mono Regular"/>
                <a:ea typeface="Roboto Mono Regular"/>
                <a:cs typeface="Roboto Mono Regular"/>
                <a:sym typeface="Roboto Mono Regular"/>
              </a:rPr>
              <a:t>"./program\0"</a:t>
            </a:r>
            <a:endParaRPr sz="2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Stack: Function Frame Teardown</a:t>
            </a:r>
            <a:endParaRPr/>
          </a:p>
        </p:txBody>
      </p:sp>
      <p:sp>
        <p:nvSpPr>
          <p:cNvPr id="292" name="Google Shape;292;p34"/>
          <p:cNvSpPr txBox="1"/>
          <p:nvPr>
            <p:ph idx="1" type="body"/>
          </p:nvPr>
        </p:nvSpPr>
        <p:spPr>
          <a:xfrm>
            <a:off x="457200" y="1200150"/>
            <a:ext cx="5690700" cy="273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Every function sets up its stack frame. It has: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400">
                <a:latin typeface="Roboto"/>
                <a:ea typeface="Roboto"/>
                <a:cs typeface="Roboto"/>
                <a:sym typeface="Roboto"/>
              </a:rPr>
              <a:t>Stack pointer (rsp)</a:t>
            </a:r>
            <a:r>
              <a:rPr lang="en" sz="1400"/>
              <a:t>: points to the leftmost side of the stack frame.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latin typeface="Roboto"/>
                <a:ea typeface="Roboto"/>
                <a:cs typeface="Roboto"/>
                <a:sym typeface="Roboto"/>
              </a:rPr>
              <a:t>Base pointer (rbp)</a:t>
            </a:r>
            <a:r>
              <a:rPr lang="en" sz="1400"/>
              <a:t>: points to the rightmost side of the stack frame.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Epilogue:</a:t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"deallocate" the stack (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mov rsp, rbp</a:t>
            </a:r>
            <a:r>
              <a:rPr lang="en" sz="1400"/>
              <a:t>).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note: the data is NOT destroyed by default!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restore the old base pointer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Now, we are ready to 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ret</a:t>
            </a:r>
            <a:r>
              <a:rPr lang="en" sz="1400"/>
              <a:t>urn!</a:t>
            </a:r>
            <a:endParaRPr sz="1400"/>
          </a:p>
        </p:txBody>
      </p:sp>
      <p:pic>
        <p:nvPicPr>
          <p:cNvPr id="293" name="Google Shape;29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59900" y="1215778"/>
            <a:ext cx="2831700" cy="2049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08175" y="292950"/>
            <a:ext cx="1865125" cy="654750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34"/>
          <p:cNvSpPr/>
          <p:nvPr/>
        </p:nvSpPr>
        <p:spPr>
          <a:xfrm>
            <a:off x="381000" y="4319100"/>
            <a:ext cx="7162800" cy="5358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stack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96" name="Google Shape;296;p34"/>
          <p:cNvSpPr/>
          <p:nvPr/>
        </p:nvSpPr>
        <p:spPr>
          <a:xfrm rot="-5400000">
            <a:off x="1750650" y="4442775"/>
            <a:ext cx="531900" cy="284400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_start+3</a:t>
            </a:r>
            <a:b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</a:b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0x401055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297" name="Google Shape;297;p34"/>
          <p:cNvSpPr/>
          <p:nvPr/>
        </p:nvSpPr>
        <p:spPr>
          <a:xfrm>
            <a:off x="6120150" y="2571750"/>
            <a:ext cx="1528800" cy="1920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34"/>
          <p:cNvSpPr/>
          <p:nvPr/>
        </p:nvSpPr>
        <p:spPr>
          <a:xfrm rot="-5400000">
            <a:off x="1466250" y="4442775"/>
            <a:ext cx="531900" cy="284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saved rbp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299" name="Google Shape;299;p34"/>
          <p:cNvSpPr/>
          <p:nvPr/>
        </p:nvSpPr>
        <p:spPr>
          <a:xfrm>
            <a:off x="968400" y="4318425"/>
            <a:ext cx="621600" cy="533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latin typeface="Roboto Mono Regular"/>
                <a:ea typeface="Roboto Mono Regular"/>
                <a:cs typeface="Roboto Mono Regular"/>
                <a:sym typeface="Roboto Mono Regular"/>
              </a:rPr>
              <a:t>our buffer</a:t>
            </a:r>
            <a:endParaRPr sz="2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300" name="Google Shape;300;p34"/>
          <p:cNvSpPr/>
          <p:nvPr/>
        </p:nvSpPr>
        <p:spPr>
          <a:xfrm rot="-5400000">
            <a:off x="4310250" y="4442775"/>
            <a:ext cx="531900" cy="284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NULL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301" name="Google Shape;301;p34"/>
          <p:cNvSpPr/>
          <p:nvPr/>
        </p:nvSpPr>
        <p:spPr>
          <a:xfrm rot="-5400000">
            <a:off x="4025850" y="4442775"/>
            <a:ext cx="531900" cy="2844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envp[2]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302" name="Google Shape;302;p34"/>
          <p:cNvSpPr/>
          <p:nvPr/>
        </p:nvSpPr>
        <p:spPr>
          <a:xfrm rot="-5400000">
            <a:off x="3741450" y="4442775"/>
            <a:ext cx="531900" cy="2844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envp[1]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303" name="Google Shape;303;p34"/>
          <p:cNvSpPr/>
          <p:nvPr/>
        </p:nvSpPr>
        <p:spPr>
          <a:xfrm rot="-5400000">
            <a:off x="3457050" y="4442775"/>
            <a:ext cx="531900" cy="2844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envp[0]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304" name="Google Shape;304;p34"/>
          <p:cNvSpPr/>
          <p:nvPr/>
        </p:nvSpPr>
        <p:spPr>
          <a:xfrm rot="-5400000">
            <a:off x="3172650" y="4442775"/>
            <a:ext cx="531900" cy="284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NULL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305" name="Google Shape;305;p34"/>
          <p:cNvSpPr/>
          <p:nvPr/>
        </p:nvSpPr>
        <p:spPr>
          <a:xfrm rot="-5400000">
            <a:off x="2888250" y="4442775"/>
            <a:ext cx="531900" cy="2844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argv[2]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306" name="Google Shape;306;p34"/>
          <p:cNvSpPr/>
          <p:nvPr/>
        </p:nvSpPr>
        <p:spPr>
          <a:xfrm rot="-5400000">
            <a:off x="2603850" y="4442775"/>
            <a:ext cx="531900" cy="2844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argv[1]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307" name="Google Shape;307;p34"/>
          <p:cNvSpPr/>
          <p:nvPr/>
        </p:nvSpPr>
        <p:spPr>
          <a:xfrm>
            <a:off x="6130863" y="4318425"/>
            <a:ext cx="470400" cy="5331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latin typeface="Roboto Mono Regular"/>
                <a:ea typeface="Roboto Mono Regular"/>
                <a:cs typeface="Roboto Mono Regular"/>
                <a:sym typeface="Roboto Mono Regular"/>
              </a:rPr>
              <a:t>"USER=yans\0"</a:t>
            </a:r>
            <a:endParaRPr sz="2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308" name="Google Shape;308;p34"/>
          <p:cNvSpPr/>
          <p:nvPr/>
        </p:nvSpPr>
        <p:spPr>
          <a:xfrm>
            <a:off x="6601987" y="4318425"/>
            <a:ext cx="470400" cy="5331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 Mono Regular"/>
                <a:ea typeface="Roboto Mono Regular"/>
                <a:cs typeface="Roboto Mono Regular"/>
                <a:sym typeface="Roboto Mono Regular"/>
              </a:rPr>
              <a:t>"HOME=/home/yans\0"</a:t>
            </a:r>
            <a:endParaRPr sz="1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309" name="Google Shape;309;p34"/>
          <p:cNvSpPr/>
          <p:nvPr/>
        </p:nvSpPr>
        <p:spPr>
          <a:xfrm>
            <a:off x="7073112" y="4318425"/>
            <a:ext cx="470400" cy="5331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 Mono Regular"/>
                <a:ea typeface="Roboto Mono Regular"/>
                <a:cs typeface="Roboto Mono Regular"/>
                <a:sym typeface="Roboto Mono Regular"/>
              </a:rPr>
              <a:t>"PWD=/home/yans\0"</a:t>
            </a:r>
            <a:endParaRPr sz="1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310" name="Google Shape;310;p34"/>
          <p:cNvSpPr/>
          <p:nvPr/>
        </p:nvSpPr>
        <p:spPr>
          <a:xfrm>
            <a:off x="5660192" y="4318425"/>
            <a:ext cx="470400" cy="5331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Roboto Mono Regular"/>
                <a:ea typeface="Roboto Mono Regular"/>
                <a:cs typeface="Roboto Mono Regular"/>
                <a:sym typeface="Roboto Mono Regular"/>
              </a:rPr>
              <a:t>"world\0"</a:t>
            </a:r>
            <a:endParaRPr sz="3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311" name="Google Shape;311;p34"/>
          <p:cNvSpPr/>
          <p:nvPr/>
        </p:nvSpPr>
        <p:spPr>
          <a:xfrm>
            <a:off x="5188613" y="4318425"/>
            <a:ext cx="470400" cy="5331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Roboto Mono Regular"/>
                <a:ea typeface="Roboto Mono Regular"/>
                <a:cs typeface="Roboto Mono Regular"/>
                <a:sym typeface="Roboto Mono Regular"/>
              </a:rPr>
              <a:t>"hello\0"</a:t>
            </a:r>
            <a:endParaRPr sz="3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cxnSp>
        <p:nvCxnSpPr>
          <p:cNvPr id="312" name="Google Shape;312;p34"/>
          <p:cNvCxnSpPr>
            <a:stCxn id="301" idx="3"/>
            <a:endCxn id="309" idx="0"/>
          </p:cNvCxnSpPr>
          <p:nvPr/>
        </p:nvCxnSpPr>
        <p:spPr>
          <a:xfrm rot="-5400000">
            <a:off x="5799750" y="2810475"/>
            <a:ext cx="600" cy="3016500"/>
          </a:xfrm>
          <a:prstGeom prst="curvedConnector3">
            <a:avLst>
              <a:gd fmla="val 397875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13" name="Google Shape;313;p34"/>
          <p:cNvCxnSpPr>
            <a:stCxn id="302" idx="3"/>
            <a:endCxn id="308" idx="0"/>
          </p:cNvCxnSpPr>
          <p:nvPr/>
        </p:nvCxnSpPr>
        <p:spPr>
          <a:xfrm rot="-5400000">
            <a:off x="5422050" y="2903775"/>
            <a:ext cx="600" cy="2829900"/>
          </a:xfrm>
          <a:prstGeom prst="curvedConnector3">
            <a:avLst>
              <a:gd fmla="val 39787500" name="adj1"/>
            </a:avLst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triangle"/>
          </a:ln>
        </p:spPr>
      </p:cxnSp>
      <p:cxnSp>
        <p:nvCxnSpPr>
          <p:cNvPr id="314" name="Google Shape;314;p34"/>
          <p:cNvCxnSpPr>
            <a:stCxn id="303" idx="3"/>
            <a:endCxn id="307" idx="0"/>
          </p:cNvCxnSpPr>
          <p:nvPr/>
        </p:nvCxnSpPr>
        <p:spPr>
          <a:xfrm rot="-5400000">
            <a:off x="5044200" y="2997225"/>
            <a:ext cx="600" cy="2643000"/>
          </a:xfrm>
          <a:prstGeom prst="curvedConnector3">
            <a:avLst>
              <a:gd fmla="val 39787500" name="adj1"/>
            </a:avLst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triangle"/>
          </a:ln>
        </p:spPr>
      </p:cxnSp>
      <p:cxnSp>
        <p:nvCxnSpPr>
          <p:cNvPr id="315" name="Google Shape;315;p34"/>
          <p:cNvCxnSpPr>
            <a:stCxn id="305" idx="1"/>
            <a:endCxn id="310" idx="2"/>
          </p:cNvCxnSpPr>
          <p:nvPr/>
        </p:nvCxnSpPr>
        <p:spPr>
          <a:xfrm flipH="1" rot="-5400000">
            <a:off x="4524450" y="3480675"/>
            <a:ext cx="600" cy="2741100"/>
          </a:xfrm>
          <a:prstGeom prst="curvedConnector3">
            <a:avLst>
              <a:gd fmla="val 397875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16" name="Google Shape;316;p34"/>
          <p:cNvCxnSpPr>
            <a:stCxn id="306" idx="1"/>
            <a:endCxn id="311" idx="2"/>
          </p:cNvCxnSpPr>
          <p:nvPr/>
        </p:nvCxnSpPr>
        <p:spPr>
          <a:xfrm flipH="1" rot="-5400000">
            <a:off x="4146450" y="3574275"/>
            <a:ext cx="600" cy="2553900"/>
          </a:xfrm>
          <a:prstGeom prst="curvedConnector3">
            <a:avLst>
              <a:gd fmla="val 39787500" name="adj1"/>
            </a:avLst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triangle"/>
          </a:ln>
        </p:spPr>
      </p:cxnSp>
      <p:sp>
        <p:nvSpPr>
          <p:cNvPr id="317" name="Google Shape;317;p34"/>
          <p:cNvSpPr/>
          <p:nvPr/>
        </p:nvSpPr>
        <p:spPr>
          <a:xfrm rot="-5400000">
            <a:off x="2319450" y="4442775"/>
            <a:ext cx="531900" cy="2844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argv[0]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318" name="Google Shape;318;p34"/>
          <p:cNvSpPr/>
          <p:nvPr/>
        </p:nvSpPr>
        <p:spPr>
          <a:xfrm rot="-5400000">
            <a:off x="2035050" y="4442775"/>
            <a:ext cx="531900" cy="2844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argc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319" name="Google Shape;319;p34"/>
          <p:cNvSpPr/>
          <p:nvPr/>
        </p:nvSpPr>
        <p:spPr>
          <a:xfrm>
            <a:off x="4718400" y="4318425"/>
            <a:ext cx="470400" cy="5331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Roboto Mono Regular"/>
                <a:ea typeface="Roboto Mono Regular"/>
                <a:cs typeface="Roboto Mono Regular"/>
                <a:sym typeface="Roboto Mono Regular"/>
              </a:rPr>
              <a:t>"program\0"</a:t>
            </a:r>
            <a:endParaRPr sz="3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cxnSp>
        <p:nvCxnSpPr>
          <p:cNvPr id="320" name="Google Shape;320;p34"/>
          <p:cNvCxnSpPr>
            <a:stCxn id="317" idx="1"/>
            <a:endCxn id="319" idx="2"/>
          </p:cNvCxnSpPr>
          <p:nvPr/>
        </p:nvCxnSpPr>
        <p:spPr>
          <a:xfrm flipH="1" rot="-5400000">
            <a:off x="3769200" y="3667125"/>
            <a:ext cx="600" cy="2368200"/>
          </a:xfrm>
          <a:prstGeom prst="curvedConnector3">
            <a:avLst>
              <a:gd fmla="val 39787500" name="adj1"/>
            </a:avLst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triangle"/>
          </a:ln>
        </p:spPr>
      </p:cxnSp>
      <p:sp>
        <p:nvSpPr>
          <p:cNvPr id="321" name="Google Shape;321;p34"/>
          <p:cNvSpPr/>
          <p:nvPr/>
        </p:nvSpPr>
        <p:spPr>
          <a:xfrm>
            <a:off x="4718400" y="4318425"/>
            <a:ext cx="470400" cy="5331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latin typeface="Roboto Mono Regular"/>
                <a:ea typeface="Roboto Mono Regular"/>
                <a:cs typeface="Roboto Mono Regular"/>
                <a:sym typeface="Roboto Mono Regular"/>
              </a:rPr>
              <a:t>"./program\0"</a:t>
            </a:r>
            <a:endParaRPr sz="2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-fomit-frame-pointer</a:t>
            </a:r>
            <a:endParaRPr/>
          </a:p>
        </p:txBody>
      </p:sp>
      <p:sp>
        <p:nvSpPr>
          <p:cNvPr id="327" name="Google Shape;327;p35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Modern compilers can omit frame pointers in most cases, to allow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rbp</a:t>
            </a:r>
            <a:r>
              <a:rPr lang="en"/>
              <a:t> to be used as a general purpose register.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Don't panic!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 program?</a:t>
            </a:r>
            <a:endParaRPr/>
          </a:p>
        </p:txBody>
      </p:sp>
      <p:sp>
        <p:nvSpPr>
          <p:cNvPr id="125" name="Google Shape;125;p24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</a:t>
            </a:r>
            <a:r>
              <a:rPr b="1" lang="en">
                <a:latin typeface="Roboto"/>
                <a:ea typeface="Roboto"/>
                <a:cs typeface="Roboto"/>
                <a:sym typeface="Roboto"/>
              </a:rPr>
              <a:t>program</a:t>
            </a:r>
            <a:r>
              <a:rPr lang="en"/>
              <a:t>...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consists of </a:t>
            </a:r>
            <a:r>
              <a:rPr b="1" lang="en">
                <a:latin typeface="Roboto"/>
                <a:ea typeface="Roboto"/>
                <a:cs typeface="Roboto"/>
                <a:sym typeface="Roboto"/>
              </a:rPr>
              <a:t>modules</a:t>
            </a:r>
            <a:r>
              <a:rPr lang="en"/>
              <a:t>...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that are made up of </a:t>
            </a:r>
            <a:r>
              <a:rPr b="1" lang="en">
                <a:latin typeface="Roboto"/>
                <a:ea typeface="Roboto"/>
                <a:cs typeface="Roboto"/>
                <a:sym typeface="Roboto"/>
              </a:rPr>
              <a:t>functions</a:t>
            </a:r>
            <a:r>
              <a:rPr lang="en"/>
              <a:t>...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that contain </a:t>
            </a:r>
            <a:r>
              <a:rPr b="1" lang="en">
                <a:latin typeface="Roboto"/>
                <a:ea typeface="Roboto"/>
                <a:cs typeface="Roboto"/>
                <a:sym typeface="Roboto"/>
              </a:rPr>
              <a:t>blocks</a:t>
            </a:r>
            <a:r>
              <a:rPr lang="en"/>
              <a:t>...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of </a:t>
            </a:r>
            <a:r>
              <a:rPr b="1" lang="en">
                <a:latin typeface="Roboto"/>
                <a:ea typeface="Roboto"/>
                <a:cs typeface="Roboto"/>
                <a:sym typeface="Roboto"/>
              </a:rPr>
              <a:t>instructions</a:t>
            </a:r>
            <a:r>
              <a:rPr lang="en"/>
              <a:t>...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that operate on </a:t>
            </a:r>
            <a:r>
              <a:rPr b="1" lang="en">
                <a:latin typeface="Roboto"/>
                <a:ea typeface="Roboto"/>
                <a:cs typeface="Roboto"/>
                <a:sym typeface="Roboto"/>
              </a:rPr>
              <a:t>variables</a:t>
            </a:r>
            <a:r>
              <a:rPr lang="en"/>
              <a:t> and </a:t>
            </a:r>
            <a:r>
              <a:rPr b="1" lang="en">
                <a:latin typeface="Roboto"/>
                <a:ea typeface="Roboto"/>
                <a:cs typeface="Roboto"/>
                <a:sym typeface="Roboto"/>
              </a:rPr>
              <a:t>data structures</a:t>
            </a:r>
            <a:r>
              <a:rPr lang="en"/>
              <a:t>...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Let's drill down!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Modules</a:t>
            </a:r>
            <a:endParaRPr/>
          </a:p>
        </p:txBody>
      </p:sp>
      <p:sp>
        <p:nvSpPr>
          <p:cNvPr id="131" name="Google Shape;131;p25"/>
          <p:cNvSpPr txBox="1"/>
          <p:nvPr>
            <p:ph idx="1" type="body"/>
          </p:nvPr>
        </p:nvSpPr>
        <p:spPr>
          <a:xfrm>
            <a:off x="457200" y="2008800"/>
            <a:ext cx="8229600" cy="291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Developers (frequently) rely on libraries to build software. These libraries have well-documented functionality!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Read The Fine Manual of the libraries, and focus your reversing effort on your actual target!</a:t>
            </a:r>
            <a:endParaRPr/>
          </a:p>
        </p:txBody>
      </p:sp>
      <p:pic>
        <p:nvPicPr>
          <p:cNvPr id="132" name="Google Shape;13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8300" y="91850"/>
            <a:ext cx="3767400" cy="1860201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5"/>
          <p:cNvSpPr/>
          <p:nvPr/>
        </p:nvSpPr>
        <p:spPr>
          <a:xfrm>
            <a:off x="5070600" y="702000"/>
            <a:ext cx="1371600" cy="4752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25"/>
          <p:cNvSpPr/>
          <p:nvPr/>
        </p:nvSpPr>
        <p:spPr>
          <a:xfrm>
            <a:off x="5070600" y="1212300"/>
            <a:ext cx="1371600" cy="4158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Functions</a:t>
            </a:r>
            <a:endParaRPr/>
          </a:p>
        </p:txBody>
      </p:sp>
      <p:sp>
        <p:nvSpPr>
          <p:cNvPr id="140" name="Google Shape;140;p26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Functions represent fairly well-encapsulated functionality.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Most functions have a well-defined goal such as: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set some data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calculate/retrieve/validate data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dispatch other functions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perform some action on the outside world (via system calls)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Initially, functions can be reverse-engineered in isolation. Later, you can build up an understanding of how they fit together.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Functions: The Control Flow Graph</a:t>
            </a:r>
            <a:endParaRPr/>
          </a:p>
        </p:txBody>
      </p:sp>
      <p:sp>
        <p:nvSpPr>
          <p:cNvPr id="146" name="Google Shape;146;p27"/>
          <p:cNvSpPr txBox="1"/>
          <p:nvPr>
            <p:ph idx="1" type="body"/>
          </p:nvPr>
        </p:nvSpPr>
        <p:spPr>
          <a:xfrm>
            <a:off x="457200" y="1200150"/>
            <a:ext cx="55503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Functions are represented as a </a:t>
            </a:r>
            <a:r>
              <a:rPr b="1" lang="en">
                <a:latin typeface="Roboto"/>
                <a:ea typeface="Roboto"/>
                <a:cs typeface="Roboto"/>
                <a:sym typeface="Roboto"/>
              </a:rPr>
              <a:t>graph</a:t>
            </a:r>
            <a:r>
              <a:rPr lang="en"/>
              <a:t>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Each </a:t>
            </a:r>
            <a:r>
              <a:rPr b="1" lang="en">
                <a:latin typeface="Roboto"/>
                <a:ea typeface="Roboto"/>
                <a:cs typeface="Roboto"/>
                <a:sym typeface="Roboto"/>
              </a:rPr>
              <a:t>block</a:t>
            </a:r>
            <a:r>
              <a:rPr lang="en"/>
              <a:t> is a set of instructions that will execute one after the other.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Blocks are joined by </a:t>
            </a:r>
            <a:r>
              <a:rPr b="1" lang="en">
                <a:latin typeface="Roboto"/>
                <a:ea typeface="Roboto"/>
                <a:cs typeface="Roboto"/>
                <a:sym typeface="Roboto"/>
              </a:rPr>
              <a:t>edges</a:t>
            </a:r>
            <a:r>
              <a:rPr lang="en"/>
              <a:t>, representing conditional and unconditional jumps.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understanding what the blocks do and what conditions trigger what edges, you can understand the function's logic!</a:t>
            </a:r>
            <a:endParaRPr/>
          </a:p>
        </p:txBody>
      </p:sp>
      <p:pic>
        <p:nvPicPr>
          <p:cNvPr id="147" name="Google Shape;14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59900" y="1215778"/>
            <a:ext cx="2831700" cy="2049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08175" y="292950"/>
            <a:ext cx="1865125" cy="65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59900" y="1215778"/>
            <a:ext cx="2831700" cy="2049578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Functions: Prologue</a:t>
            </a:r>
            <a:endParaRPr/>
          </a:p>
        </p:txBody>
      </p:sp>
      <p:sp>
        <p:nvSpPr>
          <p:cNvPr id="155" name="Google Shape;155;p28"/>
          <p:cNvSpPr txBox="1"/>
          <p:nvPr>
            <p:ph idx="1" type="body"/>
          </p:nvPr>
        </p:nvSpPr>
        <p:spPr>
          <a:xfrm>
            <a:off x="457200" y="1200150"/>
            <a:ext cx="55503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Functions often begin with a </a:t>
            </a:r>
            <a:r>
              <a:rPr b="1" lang="en">
                <a:latin typeface="Roboto"/>
                <a:ea typeface="Roboto"/>
                <a:cs typeface="Roboto"/>
                <a:sym typeface="Roboto"/>
              </a:rPr>
              <a:t>prologue</a:t>
            </a:r>
            <a:r>
              <a:rPr lang="en"/>
              <a:t> and end with an </a:t>
            </a:r>
            <a:r>
              <a:rPr b="1" lang="en">
                <a:latin typeface="Roboto"/>
                <a:ea typeface="Roboto"/>
                <a:cs typeface="Roboto"/>
                <a:sym typeface="Roboto"/>
              </a:rPr>
              <a:t>epilogue</a:t>
            </a:r>
            <a:r>
              <a:rPr lang="en"/>
              <a:t>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				Set up the </a:t>
            </a:r>
            <a:r>
              <a:rPr b="1" lang="en">
                <a:latin typeface="Roboto"/>
                <a:ea typeface="Roboto"/>
                <a:cs typeface="Roboto"/>
                <a:sym typeface="Roboto"/>
              </a:rPr>
              <a:t>stack frame</a:t>
            </a:r>
            <a:r>
              <a:rPr lang="en"/>
              <a:t>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				Tear down the </a:t>
            </a:r>
            <a:r>
              <a:rPr b="1" lang="en">
                <a:latin typeface="Roboto"/>
                <a:ea typeface="Roboto"/>
                <a:cs typeface="Roboto"/>
                <a:sym typeface="Roboto"/>
              </a:rPr>
              <a:t>stack frame</a:t>
            </a:r>
            <a:r>
              <a:rPr lang="en"/>
              <a:t>.</a:t>
            </a:r>
            <a:endParaRPr/>
          </a:p>
        </p:txBody>
      </p:sp>
      <p:sp>
        <p:nvSpPr>
          <p:cNvPr id="156" name="Google Shape;156;p28"/>
          <p:cNvSpPr/>
          <p:nvPr/>
        </p:nvSpPr>
        <p:spPr>
          <a:xfrm>
            <a:off x="6096000" y="2595150"/>
            <a:ext cx="1342500" cy="1959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28"/>
          <p:cNvSpPr/>
          <p:nvPr/>
        </p:nvSpPr>
        <p:spPr>
          <a:xfrm>
            <a:off x="6811350" y="1331550"/>
            <a:ext cx="1528800" cy="2631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58" name="Google Shape;158;p28"/>
          <p:cNvCxnSpPr>
            <a:endCxn id="157" idx="1"/>
          </p:cNvCxnSpPr>
          <p:nvPr/>
        </p:nvCxnSpPr>
        <p:spPr>
          <a:xfrm flipH="1" rot="10800000">
            <a:off x="5200050" y="1463100"/>
            <a:ext cx="1611300" cy="1053300"/>
          </a:xfrm>
          <a:prstGeom prst="straightConnector1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9" name="Google Shape;159;p28"/>
          <p:cNvCxnSpPr>
            <a:endCxn id="156" idx="1"/>
          </p:cNvCxnSpPr>
          <p:nvPr/>
        </p:nvCxnSpPr>
        <p:spPr>
          <a:xfrm flipH="1" rot="10800000">
            <a:off x="5580900" y="2693100"/>
            <a:ext cx="515100" cy="303900"/>
          </a:xfrm>
          <a:prstGeom prst="straightConnector1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60" name="Google Shape;160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08175" y="292950"/>
            <a:ext cx="1865125" cy="65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Stack</a:t>
            </a:r>
            <a:endParaRPr/>
          </a:p>
        </p:txBody>
      </p:sp>
      <p:sp>
        <p:nvSpPr>
          <p:cNvPr id="166" name="Google Shape;166;p29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Recall ELF sections (from the Fundamentals</a:t>
            </a:r>
            <a:br>
              <a:rPr lang="en"/>
            </a:br>
            <a:r>
              <a:rPr lang="en"/>
              <a:t>module):</a:t>
            </a:r>
            <a:endParaRPr/>
          </a:p>
          <a:p>
            <a:pPr indent="45720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500">
                <a:latin typeface="Roboto"/>
                <a:ea typeface="Roboto"/>
                <a:cs typeface="Roboto"/>
                <a:sym typeface="Roboto"/>
              </a:rPr>
              <a:t>.data:</a:t>
            </a:r>
            <a:r>
              <a:rPr lang="en" sz="1500"/>
              <a:t> used for pre-initialized global writable data (such as global arrays with initial values)</a:t>
            </a:r>
            <a:endParaRPr sz="1500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500">
                <a:latin typeface="Roboto"/>
                <a:ea typeface="Roboto"/>
                <a:cs typeface="Roboto"/>
                <a:sym typeface="Roboto"/>
              </a:rPr>
              <a:t>.rodata:</a:t>
            </a:r>
            <a:r>
              <a:rPr lang="en" sz="1500"/>
              <a:t> used for global read-only data (such as string constants)</a:t>
            </a:r>
            <a:endParaRPr sz="1500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500">
                <a:latin typeface="Roboto"/>
                <a:ea typeface="Roboto"/>
                <a:cs typeface="Roboto"/>
                <a:sym typeface="Roboto"/>
              </a:rPr>
              <a:t>.bss:</a:t>
            </a:r>
            <a:r>
              <a:rPr lang="en" sz="1500"/>
              <a:t> used for uninitialized global writable data (such as global arrays without initial values)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But what about local variables?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stack is a region of memory used to store local</a:t>
            </a:r>
            <a:br>
              <a:rPr lang="en"/>
            </a:br>
            <a:r>
              <a:rPr lang="en"/>
              <a:t>variables and call contexts.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7" name="Google Shape;16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4700" y="148550"/>
            <a:ext cx="3767400" cy="1860201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9"/>
          <p:cNvSpPr/>
          <p:nvPr/>
        </p:nvSpPr>
        <p:spPr>
          <a:xfrm>
            <a:off x="5181300" y="1706400"/>
            <a:ext cx="2718900" cy="1161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Stack Grows Backwards</a:t>
            </a:r>
            <a:endParaRPr/>
          </a:p>
        </p:txBody>
      </p:sp>
      <p:sp>
        <p:nvSpPr>
          <p:cNvPr id="174" name="Google Shape;174;p30"/>
          <p:cNvSpPr txBox="1"/>
          <p:nvPr>
            <p:ph idx="1" type="body"/>
          </p:nvPr>
        </p:nvSpPr>
        <p:spPr>
          <a:xfrm>
            <a:off x="457200" y="1200150"/>
            <a:ext cx="8229600" cy="273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Historical oddity: the stack grows </a:t>
            </a:r>
            <a:r>
              <a:rPr i="1" lang="en"/>
              <a:t>backwards</a:t>
            </a:r>
            <a:r>
              <a:rPr lang="en"/>
              <a:t>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When you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push</a:t>
            </a:r>
            <a:r>
              <a:rPr lang="en"/>
              <a:t> to the stack,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rsp</a:t>
            </a:r>
            <a:r>
              <a:rPr lang="en"/>
              <a:t> is </a:t>
            </a:r>
            <a:r>
              <a:rPr i="1" lang="en"/>
              <a:t>decreased</a:t>
            </a:r>
            <a:r>
              <a:rPr lang="en"/>
              <a:t> by 8.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When you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pop</a:t>
            </a:r>
            <a:r>
              <a:rPr lang="en"/>
              <a:t> from the stack,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rsp</a:t>
            </a:r>
            <a:r>
              <a:rPr lang="en"/>
              <a:t> is </a:t>
            </a:r>
            <a:r>
              <a:rPr i="1" lang="en"/>
              <a:t>increased</a:t>
            </a:r>
            <a:r>
              <a:rPr lang="en"/>
              <a:t> by 8.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The stack is conceptualized vertically or horizontally.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Consider: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push 0x41; push 0x42; push 0x43</a:t>
            </a:r>
            <a:endParaRPr/>
          </a:p>
        </p:txBody>
      </p:sp>
      <p:sp>
        <p:nvSpPr>
          <p:cNvPr id="175" name="Google Shape;175;p30"/>
          <p:cNvSpPr/>
          <p:nvPr/>
        </p:nvSpPr>
        <p:spPr>
          <a:xfrm>
            <a:off x="1069200" y="3962700"/>
            <a:ext cx="2082600" cy="5358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 Light"/>
                <a:ea typeface="Roboto Light"/>
                <a:cs typeface="Roboto Light"/>
                <a:sym typeface="Roboto Light"/>
              </a:rPr>
              <a:t>stack</a:t>
            </a:r>
            <a:endParaRPr sz="11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76" name="Google Shape;176;p30"/>
          <p:cNvSpPr/>
          <p:nvPr/>
        </p:nvSpPr>
        <p:spPr>
          <a:xfrm rot="-5400000">
            <a:off x="2743650" y="4086375"/>
            <a:ext cx="531900" cy="2844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0x41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177" name="Google Shape;177;p30"/>
          <p:cNvSpPr/>
          <p:nvPr/>
        </p:nvSpPr>
        <p:spPr>
          <a:xfrm rot="-5400000">
            <a:off x="2459250" y="4086375"/>
            <a:ext cx="531900" cy="2844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0x42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178" name="Google Shape;178;p30"/>
          <p:cNvSpPr/>
          <p:nvPr/>
        </p:nvSpPr>
        <p:spPr>
          <a:xfrm rot="-5400000">
            <a:off x="2174850" y="4086375"/>
            <a:ext cx="531900" cy="2844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0x43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179" name="Google Shape;179;p30"/>
          <p:cNvSpPr/>
          <p:nvPr/>
        </p:nvSpPr>
        <p:spPr>
          <a:xfrm>
            <a:off x="4159425" y="3339900"/>
            <a:ext cx="531900" cy="16848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 Light"/>
                <a:ea typeface="Roboto Light"/>
                <a:cs typeface="Roboto Light"/>
                <a:sym typeface="Roboto Light"/>
              </a:rPr>
              <a:t>stack</a:t>
            </a:r>
            <a:endParaRPr sz="11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80" name="Google Shape;180;p30"/>
          <p:cNvSpPr/>
          <p:nvPr/>
        </p:nvSpPr>
        <p:spPr>
          <a:xfrm>
            <a:off x="4159425" y="4740300"/>
            <a:ext cx="531900" cy="2844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0x41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181" name="Google Shape;181;p30"/>
          <p:cNvSpPr/>
          <p:nvPr/>
        </p:nvSpPr>
        <p:spPr>
          <a:xfrm>
            <a:off x="4159425" y="4455900"/>
            <a:ext cx="531900" cy="2844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0x42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182" name="Google Shape;182;p30"/>
          <p:cNvSpPr/>
          <p:nvPr/>
        </p:nvSpPr>
        <p:spPr>
          <a:xfrm>
            <a:off x="4159425" y="4171500"/>
            <a:ext cx="531900" cy="2844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0x43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183" name="Google Shape;183;p30"/>
          <p:cNvSpPr txBox="1"/>
          <p:nvPr/>
        </p:nvSpPr>
        <p:spPr>
          <a:xfrm>
            <a:off x="845100" y="3766500"/>
            <a:ext cx="321300" cy="1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Roboto Light"/>
                <a:ea typeface="Roboto Light"/>
                <a:cs typeface="Roboto Light"/>
                <a:sym typeface="Roboto Light"/>
              </a:rPr>
              <a:t>0x00</a:t>
            </a:r>
            <a:endParaRPr sz="5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84" name="Google Shape;184;p30"/>
          <p:cNvSpPr txBox="1"/>
          <p:nvPr/>
        </p:nvSpPr>
        <p:spPr>
          <a:xfrm>
            <a:off x="2902500" y="3766500"/>
            <a:ext cx="321300" cy="1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Roboto Light"/>
                <a:ea typeface="Roboto Light"/>
                <a:cs typeface="Roboto Light"/>
                <a:sym typeface="Roboto Light"/>
              </a:rPr>
              <a:t>0xFF</a:t>
            </a:r>
            <a:endParaRPr sz="5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85" name="Google Shape;185;p30"/>
          <p:cNvSpPr txBox="1"/>
          <p:nvPr/>
        </p:nvSpPr>
        <p:spPr>
          <a:xfrm>
            <a:off x="4621125" y="3223800"/>
            <a:ext cx="321300" cy="1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Roboto Light"/>
                <a:ea typeface="Roboto Light"/>
                <a:cs typeface="Roboto Light"/>
                <a:sym typeface="Roboto Light"/>
              </a:rPr>
              <a:t>0x00</a:t>
            </a:r>
            <a:endParaRPr sz="5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86" name="Google Shape;186;p30"/>
          <p:cNvSpPr txBox="1"/>
          <p:nvPr/>
        </p:nvSpPr>
        <p:spPr>
          <a:xfrm>
            <a:off x="4621125" y="4896600"/>
            <a:ext cx="321300" cy="1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Roboto Light"/>
                <a:ea typeface="Roboto Light"/>
                <a:cs typeface="Roboto Light"/>
                <a:sym typeface="Roboto Light"/>
              </a:rPr>
              <a:t>0xFF</a:t>
            </a:r>
            <a:endParaRPr sz="5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187" name="Google Shape;187;p30"/>
          <p:cNvCxnSpPr>
            <a:stCxn id="184" idx="1"/>
            <a:endCxn id="183" idx="3"/>
          </p:cNvCxnSpPr>
          <p:nvPr/>
        </p:nvCxnSpPr>
        <p:spPr>
          <a:xfrm rot="10800000">
            <a:off x="1166400" y="3864600"/>
            <a:ext cx="1736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8" name="Google Shape;188;p30"/>
          <p:cNvCxnSpPr>
            <a:stCxn id="186" idx="0"/>
            <a:endCxn id="185" idx="2"/>
          </p:cNvCxnSpPr>
          <p:nvPr/>
        </p:nvCxnSpPr>
        <p:spPr>
          <a:xfrm rot="10800000">
            <a:off x="4781775" y="3420000"/>
            <a:ext cx="0" cy="1476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Stack: Initial Layout</a:t>
            </a:r>
            <a:endParaRPr/>
          </a:p>
        </p:txBody>
      </p:sp>
      <p:sp>
        <p:nvSpPr>
          <p:cNvPr id="194" name="Google Shape;194;p31"/>
          <p:cNvSpPr txBox="1"/>
          <p:nvPr>
            <p:ph idx="1" type="body"/>
          </p:nvPr>
        </p:nvSpPr>
        <p:spPr>
          <a:xfrm>
            <a:off x="457200" y="1200150"/>
            <a:ext cx="8229600" cy="273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stack starts out storing (among some other things) the environment variables and the program arguments. For example: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$ env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USER=yans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HOME=/home/yans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PWD=/home/yans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$ ./program hello world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hello world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31"/>
          <p:cNvSpPr/>
          <p:nvPr/>
        </p:nvSpPr>
        <p:spPr>
          <a:xfrm>
            <a:off x="381000" y="4319100"/>
            <a:ext cx="7162800" cy="5358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stack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96" name="Google Shape;196;p31"/>
          <p:cNvSpPr/>
          <p:nvPr/>
        </p:nvSpPr>
        <p:spPr>
          <a:xfrm rot="-5400000">
            <a:off x="4310250" y="4442775"/>
            <a:ext cx="531900" cy="284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NULL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197" name="Google Shape;197;p31"/>
          <p:cNvSpPr/>
          <p:nvPr/>
        </p:nvSpPr>
        <p:spPr>
          <a:xfrm rot="-5400000">
            <a:off x="4025850" y="4442775"/>
            <a:ext cx="531900" cy="2844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envp[2]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198" name="Google Shape;198;p31"/>
          <p:cNvSpPr/>
          <p:nvPr/>
        </p:nvSpPr>
        <p:spPr>
          <a:xfrm rot="-5400000">
            <a:off x="3741450" y="4442775"/>
            <a:ext cx="531900" cy="2844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envp[1]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199" name="Google Shape;199;p31"/>
          <p:cNvSpPr/>
          <p:nvPr/>
        </p:nvSpPr>
        <p:spPr>
          <a:xfrm rot="-5400000">
            <a:off x="3457050" y="4442775"/>
            <a:ext cx="531900" cy="2844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envp[0]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200" name="Google Shape;200;p31"/>
          <p:cNvSpPr/>
          <p:nvPr/>
        </p:nvSpPr>
        <p:spPr>
          <a:xfrm rot="-5400000">
            <a:off x="3172650" y="4442775"/>
            <a:ext cx="531900" cy="284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NULL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201" name="Google Shape;201;p31"/>
          <p:cNvSpPr/>
          <p:nvPr/>
        </p:nvSpPr>
        <p:spPr>
          <a:xfrm rot="-5400000">
            <a:off x="2888250" y="4442775"/>
            <a:ext cx="531900" cy="2844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argv[2]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202" name="Google Shape;202;p31"/>
          <p:cNvSpPr/>
          <p:nvPr/>
        </p:nvSpPr>
        <p:spPr>
          <a:xfrm rot="-5400000">
            <a:off x="2603850" y="4442775"/>
            <a:ext cx="531900" cy="2844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argv[1]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203" name="Google Shape;203;p31"/>
          <p:cNvSpPr/>
          <p:nvPr/>
        </p:nvSpPr>
        <p:spPr>
          <a:xfrm>
            <a:off x="6130863" y="4318425"/>
            <a:ext cx="470400" cy="5331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latin typeface="Roboto Mono Regular"/>
                <a:ea typeface="Roboto Mono Regular"/>
                <a:cs typeface="Roboto Mono Regular"/>
                <a:sym typeface="Roboto Mono Regular"/>
              </a:rPr>
              <a:t>"USER=yans\0"</a:t>
            </a:r>
            <a:endParaRPr sz="2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204" name="Google Shape;204;p31"/>
          <p:cNvSpPr/>
          <p:nvPr/>
        </p:nvSpPr>
        <p:spPr>
          <a:xfrm>
            <a:off x="6601987" y="4318425"/>
            <a:ext cx="470400" cy="5331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 Mono Regular"/>
                <a:ea typeface="Roboto Mono Regular"/>
                <a:cs typeface="Roboto Mono Regular"/>
                <a:sym typeface="Roboto Mono Regular"/>
              </a:rPr>
              <a:t>"HOME=/home/yans\0"</a:t>
            </a:r>
            <a:endParaRPr sz="1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205" name="Google Shape;205;p31"/>
          <p:cNvSpPr/>
          <p:nvPr/>
        </p:nvSpPr>
        <p:spPr>
          <a:xfrm>
            <a:off x="7073112" y="4318425"/>
            <a:ext cx="470400" cy="5331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 Mono Regular"/>
                <a:ea typeface="Roboto Mono Regular"/>
                <a:cs typeface="Roboto Mono Regular"/>
                <a:sym typeface="Roboto Mono Regular"/>
              </a:rPr>
              <a:t>"PWD=/home/yans\0"</a:t>
            </a:r>
            <a:endParaRPr sz="1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206" name="Google Shape;206;p31"/>
          <p:cNvSpPr/>
          <p:nvPr/>
        </p:nvSpPr>
        <p:spPr>
          <a:xfrm>
            <a:off x="5660192" y="4318425"/>
            <a:ext cx="470400" cy="5331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Roboto Mono Regular"/>
                <a:ea typeface="Roboto Mono Regular"/>
                <a:cs typeface="Roboto Mono Regular"/>
                <a:sym typeface="Roboto Mono Regular"/>
              </a:rPr>
              <a:t>"world\0"</a:t>
            </a:r>
            <a:endParaRPr sz="3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207" name="Google Shape;207;p31"/>
          <p:cNvSpPr/>
          <p:nvPr/>
        </p:nvSpPr>
        <p:spPr>
          <a:xfrm>
            <a:off x="5188613" y="4318425"/>
            <a:ext cx="470400" cy="5331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Roboto Mono Regular"/>
                <a:ea typeface="Roboto Mono Regular"/>
                <a:cs typeface="Roboto Mono Regular"/>
                <a:sym typeface="Roboto Mono Regular"/>
              </a:rPr>
              <a:t>"hello\0"</a:t>
            </a:r>
            <a:endParaRPr sz="3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cxnSp>
        <p:nvCxnSpPr>
          <p:cNvPr id="208" name="Google Shape;208;p31"/>
          <p:cNvCxnSpPr>
            <a:stCxn id="197" idx="3"/>
            <a:endCxn id="205" idx="0"/>
          </p:cNvCxnSpPr>
          <p:nvPr/>
        </p:nvCxnSpPr>
        <p:spPr>
          <a:xfrm rot="-5400000">
            <a:off x="5799750" y="2810475"/>
            <a:ext cx="600" cy="3016500"/>
          </a:xfrm>
          <a:prstGeom prst="curvedConnector3">
            <a:avLst>
              <a:gd fmla="val 397875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9" name="Google Shape;209;p31"/>
          <p:cNvCxnSpPr>
            <a:stCxn id="198" idx="3"/>
            <a:endCxn id="204" idx="0"/>
          </p:cNvCxnSpPr>
          <p:nvPr/>
        </p:nvCxnSpPr>
        <p:spPr>
          <a:xfrm rot="-5400000">
            <a:off x="5422050" y="2903775"/>
            <a:ext cx="600" cy="2829900"/>
          </a:xfrm>
          <a:prstGeom prst="curvedConnector3">
            <a:avLst>
              <a:gd fmla="val 39787500" name="adj1"/>
            </a:avLst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triangle"/>
          </a:ln>
        </p:spPr>
      </p:cxnSp>
      <p:cxnSp>
        <p:nvCxnSpPr>
          <p:cNvPr id="210" name="Google Shape;210;p31"/>
          <p:cNvCxnSpPr>
            <a:stCxn id="199" idx="3"/>
            <a:endCxn id="203" idx="0"/>
          </p:cNvCxnSpPr>
          <p:nvPr/>
        </p:nvCxnSpPr>
        <p:spPr>
          <a:xfrm rot="-5400000">
            <a:off x="5044200" y="2997225"/>
            <a:ext cx="600" cy="2643000"/>
          </a:xfrm>
          <a:prstGeom prst="curvedConnector3">
            <a:avLst>
              <a:gd fmla="val 39787500" name="adj1"/>
            </a:avLst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triangle"/>
          </a:ln>
        </p:spPr>
      </p:cxnSp>
      <p:cxnSp>
        <p:nvCxnSpPr>
          <p:cNvPr id="211" name="Google Shape;211;p31"/>
          <p:cNvCxnSpPr>
            <a:stCxn id="201" idx="1"/>
            <a:endCxn id="206" idx="2"/>
          </p:cNvCxnSpPr>
          <p:nvPr/>
        </p:nvCxnSpPr>
        <p:spPr>
          <a:xfrm flipH="1" rot="-5400000">
            <a:off x="4524450" y="3480675"/>
            <a:ext cx="600" cy="2741100"/>
          </a:xfrm>
          <a:prstGeom prst="curvedConnector3">
            <a:avLst>
              <a:gd fmla="val 397875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2" name="Google Shape;212;p31"/>
          <p:cNvCxnSpPr>
            <a:stCxn id="202" idx="1"/>
            <a:endCxn id="207" idx="2"/>
          </p:cNvCxnSpPr>
          <p:nvPr/>
        </p:nvCxnSpPr>
        <p:spPr>
          <a:xfrm flipH="1" rot="-5400000">
            <a:off x="4146450" y="3574275"/>
            <a:ext cx="600" cy="2553900"/>
          </a:xfrm>
          <a:prstGeom prst="curvedConnector3">
            <a:avLst>
              <a:gd fmla="val 39787500" name="adj1"/>
            </a:avLst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triangle"/>
          </a:ln>
        </p:spPr>
      </p:cxnSp>
      <p:sp>
        <p:nvSpPr>
          <p:cNvPr id="213" name="Google Shape;213;p31"/>
          <p:cNvSpPr/>
          <p:nvPr/>
        </p:nvSpPr>
        <p:spPr>
          <a:xfrm rot="-5400000">
            <a:off x="2319450" y="4442775"/>
            <a:ext cx="531900" cy="2844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argv[0]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214" name="Google Shape;214;p31"/>
          <p:cNvSpPr/>
          <p:nvPr/>
        </p:nvSpPr>
        <p:spPr>
          <a:xfrm rot="-5400000">
            <a:off x="2035050" y="4442775"/>
            <a:ext cx="531900" cy="2844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argc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215" name="Google Shape;215;p31"/>
          <p:cNvSpPr/>
          <p:nvPr/>
        </p:nvSpPr>
        <p:spPr>
          <a:xfrm>
            <a:off x="4718400" y="4318425"/>
            <a:ext cx="470400" cy="5331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latin typeface="Roboto Mono Regular"/>
                <a:ea typeface="Roboto Mono Regular"/>
                <a:cs typeface="Roboto Mono Regular"/>
                <a:sym typeface="Roboto Mono Regular"/>
              </a:rPr>
              <a:t>"./program\0"</a:t>
            </a:r>
            <a:endParaRPr sz="2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cxnSp>
        <p:nvCxnSpPr>
          <p:cNvPr id="216" name="Google Shape;216;p31"/>
          <p:cNvCxnSpPr>
            <a:stCxn id="213" idx="1"/>
            <a:endCxn id="215" idx="2"/>
          </p:cNvCxnSpPr>
          <p:nvPr/>
        </p:nvCxnSpPr>
        <p:spPr>
          <a:xfrm flipH="1" rot="-5400000">
            <a:off x="3769200" y="3667125"/>
            <a:ext cx="600" cy="2368200"/>
          </a:xfrm>
          <a:prstGeom prst="curvedConnector3">
            <a:avLst>
              <a:gd fmla="val 39787500" name="adj1"/>
            </a:avLst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ideashvili 2017.08b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