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  <p:embeddedFont>
      <p:font typeface="Roboto Mono Regula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RobotoLight-boldItalic.fntdata"/><Relationship Id="rId24" Type="http://schemas.openxmlformats.org/officeDocument/2006/relationships/font" Target="fonts/RobotoMonoRegular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Regular-italic.fntdata"/><Relationship Id="rId25" Type="http://schemas.openxmlformats.org/officeDocument/2006/relationships/font" Target="fonts/RobotoMonoRegular-bold.fntdata"/><Relationship Id="rId27" Type="http://schemas.openxmlformats.org/officeDocument/2006/relationships/font" Target="fonts/RobotoMonoRegula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19" Type="http://schemas.openxmlformats.org/officeDocument/2006/relationships/font" Target="fonts/RobotoLight-bold.fntdata"/><Relationship Id="rId18" Type="http://schemas.openxmlformats.org/officeDocument/2006/relationships/font" Target="fonts/Robot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6f70e1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6f70e1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75fdde6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75fdde6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775fdde6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775fdde6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775fdde6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775fdde6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775fdde6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775fdde6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Reverse Engineering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Access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operate on data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can be in: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.data:</a:t>
            </a:r>
            <a:r>
              <a:rPr lang="en" sz="1500"/>
              <a:t> used for pre-initialized global writable data (such as global arrays with initial values)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.rodata:</a:t>
            </a:r>
            <a:r>
              <a:rPr lang="en" sz="1500"/>
              <a:t> used for global read-only data (such as string constants)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.bss:</a:t>
            </a:r>
            <a:r>
              <a:rPr lang="en" sz="1500"/>
              <a:t> used for uninitialized global writable data (such as global arrays without initial values)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stack:</a:t>
            </a:r>
            <a:r>
              <a:rPr lang="en" sz="1500"/>
              <a:t> used for statically-allocated local variables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heap:</a:t>
            </a:r>
            <a:r>
              <a:rPr lang="en" sz="1500"/>
              <a:t> used for dynamically-allocated (</a:t>
            </a:r>
            <a:r>
              <a:rPr lang="en" sz="1500">
                <a:latin typeface="Consolas"/>
                <a:ea typeface="Consolas"/>
                <a:cs typeface="Consolas"/>
                <a:sym typeface="Consolas"/>
              </a:rPr>
              <a:t>malloc()</a:t>
            </a:r>
            <a:r>
              <a:rPr lang="en" sz="1500"/>
              <a:t>ed) variables. We'll explore this in-depth</a:t>
            </a:r>
            <a:br>
              <a:rPr lang="en" sz="1500"/>
            </a:br>
            <a:r>
              <a:rPr lang="en" sz="1500"/>
              <a:t>		 later in the course!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Let's look at how this data is accessed!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700" y="148550"/>
            <a:ext cx="3767400" cy="18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5181300" y="515700"/>
            <a:ext cx="2870100" cy="6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5181300" y="445500"/>
            <a:ext cx="2870100" cy="6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5181300" y="585900"/>
            <a:ext cx="2870100" cy="6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5181300" y="1730700"/>
            <a:ext cx="2870100" cy="6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data on the stack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on the stack is generally accessed via: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" sz="1400"/>
              <a:t> (to store data on "top"/left of the stack)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pop</a:t>
            </a:r>
            <a:r>
              <a:rPr lang="en" sz="1400"/>
              <a:t> (to retrieve data from the "top"/left of the stack)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rsp</a:t>
            </a:r>
            <a:r>
              <a:rPr lang="en" sz="1400"/>
              <a:t>-relative accesses:</a:t>
            </a:r>
            <a:endParaRPr sz="14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load: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[rsp+0x10]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store: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[rsp+0x10], rdx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offsets are </a:t>
            </a:r>
            <a:r>
              <a:rPr i="1" lang="en" sz="1000"/>
              <a:t>positive</a:t>
            </a:r>
            <a:r>
              <a:rPr lang="en" sz="1000"/>
              <a:t> because rsp points to the left edge of the function frame</a:t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rbp</a:t>
            </a:r>
            <a:r>
              <a:rPr lang="en" sz="1400"/>
              <a:t>-relative accesses:</a:t>
            </a:r>
            <a:endParaRPr sz="14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load: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[rbp-0x10]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store: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[rbp-0x10], rdx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offsets are </a:t>
            </a:r>
            <a:r>
              <a:rPr i="1" lang="en" sz="1000"/>
              <a:t>negative</a:t>
            </a:r>
            <a:r>
              <a:rPr lang="en" sz="1000"/>
              <a:t> because rbp points to the right edge of the frame!</a:t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via reference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rdx, rsp; mov [rdx], 0x41;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rdx, rbp; mov [rdx], 0x41;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" name="Google Shape;137;p25"/>
          <p:cNvSpPr/>
          <p:nvPr/>
        </p:nvSpPr>
        <p:spPr>
          <a:xfrm>
            <a:off x="381000" y="43191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                                                                                  ........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8" name="Google Shape;138;p25"/>
          <p:cNvSpPr/>
          <p:nvPr/>
        </p:nvSpPr>
        <p:spPr>
          <a:xfrm rot="-5400000">
            <a:off x="3741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9" name="Google Shape;139;p25"/>
          <p:cNvSpPr/>
          <p:nvPr/>
        </p:nvSpPr>
        <p:spPr>
          <a:xfrm rot="-5400000">
            <a:off x="34570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rbp-0x8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rsp+0x20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0" name="Google Shape;140;p25"/>
          <p:cNvSpPr/>
          <p:nvPr/>
        </p:nvSpPr>
        <p:spPr>
          <a:xfrm rot="-5400000">
            <a:off x="31726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rbp-0x10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rsp+0x18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1" name="Google Shape;141;p25"/>
          <p:cNvSpPr/>
          <p:nvPr/>
        </p:nvSpPr>
        <p:spPr>
          <a:xfrm rot="-5400000">
            <a:off x="26038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rbp-0x20</a:t>
            </a:r>
            <a:endParaRPr sz="600">
              <a:solidFill>
                <a:schemeClr val="dk1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rsp+0x8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2" name="Google Shape;142;p25"/>
          <p:cNvSpPr/>
          <p:nvPr/>
        </p:nvSpPr>
        <p:spPr>
          <a:xfrm rot="-5400000">
            <a:off x="23194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rbp-0x28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rsp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3" name="Google Shape;143;p25"/>
          <p:cNvSpPr/>
          <p:nvPr/>
        </p:nvSpPr>
        <p:spPr>
          <a:xfrm rot="-5400000">
            <a:off x="4025850" y="4444800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4" name="Google Shape;144;p25"/>
          <p:cNvSpPr/>
          <p:nvPr/>
        </p:nvSpPr>
        <p:spPr>
          <a:xfrm rot="-5400000">
            <a:off x="2888250" y="4442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rbp-0x18</a:t>
            </a:r>
            <a:endParaRPr sz="600">
              <a:solidFill>
                <a:schemeClr val="dk1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rsp+0x10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data in ELF sections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Data in .bss, .rodata, and .data is stored at known offsets from the program code (in the ELF data sections!).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It is accessed via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rip</a:t>
            </a:r>
            <a:r>
              <a:rPr lang="en"/>
              <a:t>-relative instructions.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Load: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rax, [rip+0x20040]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Store: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mov [rip+0x20040], rax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Reference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/>
              <a:t>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lea rax, [rip+0x20040]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Accessing data on the heap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Pointers to heap data are generally stored in memory or on the stack.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Mind the difference between: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Stack data access:</a:t>
            </a:r>
            <a:endParaRPr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rax, rsp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rdx, [rax]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Arbitrary data access via stack-stored reference:</a:t>
            </a:r>
            <a:endParaRPr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rax, [rsp]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rdx, [rax]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3858300" y="2637000"/>
            <a:ext cx="1563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Google Shape;158;p27"/>
          <p:cNvSpPr/>
          <p:nvPr/>
        </p:nvSpPr>
        <p:spPr>
          <a:xfrm rot="-5400000">
            <a:off x="5013450" y="27606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rbp-0x28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rsp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3858300" y="3654900"/>
            <a:ext cx="15633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27"/>
          <p:cNvSpPr/>
          <p:nvPr/>
        </p:nvSpPr>
        <p:spPr>
          <a:xfrm rot="-5400000">
            <a:off x="5013450" y="3778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rbp-0x28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rsp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5013450" y="45507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arbitrary data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cxnSp>
        <p:nvCxnSpPr>
          <p:cNvPr id="162" name="Google Shape;162;p27"/>
          <p:cNvCxnSpPr>
            <a:stCxn id="160" idx="1"/>
            <a:endCxn id="161" idx="0"/>
          </p:cNvCxnSpPr>
          <p:nvPr/>
        </p:nvCxnSpPr>
        <p:spPr>
          <a:xfrm>
            <a:off x="5279400" y="4186725"/>
            <a:ext cx="0" cy="3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information is lost in the compilation process! You will have to piece type information together based on how data is used by code.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