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  <p:embeddedFont>
      <p:font typeface="Roboto Light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  <p:embeddedFont>
      <p:font typeface="Roboto Mono Regula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F27B4D-0020-484A-8314-4121FFCBC335}">
  <a:tblStyle styleId="{A7F27B4D-0020-484A-8314-4121FFCBC3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2" Type="http://schemas.openxmlformats.org/officeDocument/2006/relationships/font" Target="fonts/RobotoLight-regular.fntdata"/><Relationship Id="rId21" Type="http://schemas.openxmlformats.org/officeDocument/2006/relationships/font" Target="fonts/Tahoma-bold.fntdata"/><Relationship Id="rId24" Type="http://schemas.openxmlformats.org/officeDocument/2006/relationships/font" Target="fonts/RobotoLight-italic.fntdata"/><Relationship Id="rId23" Type="http://schemas.openxmlformats.org/officeDocument/2006/relationships/font" Target="fonts/Roboto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swald-regular.fntdata"/><Relationship Id="rId25" Type="http://schemas.openxmlformats.org/officeDocument/2006/relationships/font" Target="fonts/RobotoLight-boldItalic.fntdata"/><Relationship Id="rId28" Type="http://schemas.openxmlformats.org/officeDocument/2006/relationships/font" Target="fonts/RobotoMonoRegular-regular.fntdata"/><Relationship Id="rId27" Type="http://schemas.openxmlformats.org/officeDocument/2006/relationships/font" Target="fonts/Oswa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onoRegular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MonoRegular-boldItalic.fntdata"/><Relationship Id="rId30" Type="http://schemas.openxmlformats.org/officeDocument/2006/relationships/font" Target="fonts/RobotoMonoRegular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000b19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a000b19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a000b1522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a000b152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a000b1522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a000b1522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a000b1522_1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a000b1522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a000b1522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a000b1522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1d74a1f48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1d74a1f48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a000b1522_1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a000b1522_1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a000b1522_1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a000b1522_1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Memory Errors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High-level Problems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b="15554" l="0" r="0" t="0"/>
          <a:stretch/>
        </p:blipFill>
        <p:spPr>
          <a:xfrm>
            <a:off x="952050" y="1583862"/>
            <a:ext cx="3656277" cy="197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 rotWithShape="1">
          <a:blip r:embed="rId4">
            <a:alphaModFix/>
          </a:blip>
          <a:srcRect b="10504" l="0" r="0" t="5049"/>
          <a:stretch/>
        </p:blipFill>
        <p:spPr>
          <a:xfrm>
            <a:off x="4603592" y="1583863"/>
            <a:ext cx="1794183" cy="197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 rotWithShape="1">
          <a:blip r:embed="rId5">
            <a:alphaModFix amt="90000"/>
          </a:blip>
          <a:srcRect b="24316" l="1028" r="14002" t="2812"/>
          <a:stretch/>
        </p:blipFill>
        <p:spPr>
          <a:xfrm>
            <a:off x="6397775" y="1583875"/>
            <a:ext cx="1794175" cy="19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1: Trusting the Developer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Python: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&gt;&gt;&gt; a = [ 1, 2, 3 ]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&gt;&gt;&gt; print a[10] = 0x41;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IndexError: list index out of range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int a[3] = { 1, 2, 3 };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a[10] = 0x41;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// no problem!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C let this go?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actually happens here?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4682425" y="3764000"/>
            <a:ext cx="1403400" cy="2916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3958575" y="1287950"/>
            <a:ext cx="2085300" cy="291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Programs start up with potentially user-influenced data already present: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execution, user data spreads through the program: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data shouldn't directly control program execution. It is normally "non-control" data. However, it is stored </a:t>
            </a:r>
            <a:r>
              <a:rPr i="1" lang="en"/>
              <a:t>together</a:t>
            </a:r>
            <a:r>
              <a:rPr lang="en"/>
              <a:t> with "control" data.</a:t>
            </a:r>
            <a:endParaRPr/>
          </a:p>
        </p:txBody>
      </p:sp>
      <p:sp>
        <p:nvSpPr>
          <p:cNvPr id="140" name="Google Shape;140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2: Mixing Control Information and Data </a:t>
            </a:r>
            <a:endParaRPr/>
          </a:p>
        </p:txBody>
      </p:sp>
      <p:sp>
        <p:nvSpPr>
          <p:cNvPr id="141" name="Google Shape;141;p26"/>
          <p:cNvSpPr/>
          <p:nvPr/>
        </p:nvSpPr>
        <p:spPr>
          <a:xfrm>
            <a:off x="760100" y="1685300"/>
            <a:ext cx="13581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.text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2641225" y="1685309"/>
            <a:ext cx="18603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heap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5024400" y="1685309"/>
            <a:ext cx="242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2118300" y="1685309"/>
            <a:ext cx="522900" cy="53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4501500" y="1685309"/>
            <a:ext cx="522900" cy="53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6926400" y="168530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7072175" y="1685309"/>
            <a:ext cx="335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760100" y="2737975"/>
            <a:ext cx="13581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.text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2641225" y="2737984"/>
            <a:ext cx="18603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heap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5024400" y="2737984"/>
            <a:ext cx="242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2118300" y="2737984"/>
            <a:ext cx="522900" cy="53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4501500" y="2737984"/>
            <a:ext cx="522900" cy="53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6926400" y="2737984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7072175" y="2737984"/>
            <a:ext cx="335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6741050" y="2737984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6555700" y="2737984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6370350" y="2737984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3901200" y="2737975"/>
            <a:ext cx="284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3384875" y="2737975"/>
            <a:ext cx="284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760200" y="4095000"/>
            <a:ext cx="13581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.text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2641225" y="4095009"/>
            <a:ext cx="18603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heap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5024400" y="4095009"/>
            <a:ext cx="242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2118300" y="4095009"/>
            <a:ext cx="522900" cy="53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4501500" y="4095009"/>
            <a:ext cx="522900" cy="53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6926400" y="409500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7072175" y="4095009"/>
            <a:ext cx="335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6741050" y="409500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6555700" y="409500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6370350" y="409500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3901200" y="4095000"/>
            <a:ext cx="284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3384875" y="4095000"/>
            <a:ext cx="284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3669575" y="4095000"/>
            <a:ext cx="231600" cy="53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6138750" y="4095000"/>
            <a:ext cx="231600" cy="53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6449800" y="4095000"/>
            <a:ext cx="105900" cy="53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6648375" y="4095000"/>
            <a:ext cx="105900" cy="53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 the stack</a:t>
            </a:r>
            <a:endParaRPr/>
          </a:p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Everything is jumbled together...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local variables of the active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saved pointers to other places on the stack or to data in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saved pointers to </a:t>
            </a:r>
            <a:r>
              <a:rPr i="1" lang="en"/>
              <a:t>code</a:t>
            </a:r>
            <a:r>
              <a:rPr lang="en"/>
              <a:t> (return addresses)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local variables of the caller function (and its caller function and so 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this data is stored together and treated the same...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int a[3] = { 1, 2, 3 };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a[10] = 0x41;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990600" y="1347300"/>
            <a:ext cx="716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3" name="Google Shape;183;p27"/>
          <p:cNvSpPr/>
          <p:nvPr/>
        </p:nvSpPr>
        <p:spPr>
          <a:xfrm rot="-5400000">
            <a:off x="6034950" y="1470975"/>
            <a:ext cx="531900" cy="284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4" name="Google Shape;184;p27"/>
          <p:cNvSpPr/>
          <p:nvPr/>
        </p:nvSpPr>
        <p:spPr>
          <a:xfrm rot="-5400000">
            <a:off x="5750550" y="147097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5" name="Google Shape;185;p27"/>
          <p:cNvSpPr/>
          <p:nvPr/>
        </p:nvSpPr>
        <p:spPr>
          <a:xfrm rot="-5400000">
            <a:off x="5466150" y="14709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6" name="Google Shape;186;p27"/>
          <p:cNvSpPr/>
          <p:nvPr/>
        </p:nvSpPr>
        <p:spPr>
          <a:xfrm rot="-5400000">
            <a:off x="5181750" y="14709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7" name="Google Shape;187;p27"/>
          <p:cNvSpPr/>
          <p:nvPr/>
        </p:nvSpPr>
        <p:spPr>
          <a:xfrm rot="-5400000">
            <a:off x="4897350" y="1470975"/>
            <a:ext cx="531900" cy="284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8" name="Google Shape;188;p27"/>
          <p:cNvSpPr/>
          <p:nvPr/>
        </p:nvSpPr>
        <p:spPr>
          <a:xfrm rot="-5400000">
            <a:off x="4612950" y="147097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9" name="Google Shape;189;p27"/>
          <p:cNvSpPr/>
          <p:nvPr/>
        </p:nvSpPr>
        <p:spPr>
          <a:xfrm rot="-5400000">
            <a:off x="4328550" y="14709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90" name="Google Shape;190;p27"/>
          <p:cNvSpPr/>
          <p:nvPr/>
        </p:nvSpPr>
        <p:spPr>
          <a:xfrm rot="-5400000">
            <a:off x="4044150" y="14709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91" name="Google Shape;191;p27"/>
          <p:cNvSpPr/>
          <p:nvPr/>
        </p:nvSpPr>
        <p:spPr>
          <a:xfrm rot="-5400000">
            <a:off x="3759750" y="1470975"/>
            <a:ext cx="531900" cy="284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92" name="Google Shape;192;p27"/>
          <p:cNvSpPr/>
          <p:nvPr/>
        </p:nvSpPr>
        <p:spPr>
          <a:xfrm rot="-5400000">
            <a:off x="3475350" y="147097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93" name="Google Shape;193;p27"/>
          <p:cNvSpPr/>
          <p:nvPr/>
        </p:nvSpPr>
        <p:spPr>
          <a:xfrm rot="-5400000">
            <a:off x="3190950" y="14709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94" name="Google Shape;194;p27"/>
          <p:cNvSpPr/>
          <p:nvPr/>
        </p:nvSpPr>
        <p:spPr>
          <a:xfrm rot="-5400000">
            <a:off x="2547000" y="1111425"/>
            <a:ext cx="531900" cy="10035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buffer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corruption occurs when user-controlled data manages to spread into data that </a:t>
            </a:r>
            <a:r>
              <a:rPr i="1" lang="en"/>
              <a:t>shouldn't</a:t>
            </a:r>
            <a:r>
              <a:rPr lang="en"/>
              <a:t> be user controlled (through a memory error).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overwrite </a:t>
            </a:r>
            <a:r>
              <a:rPr i="1" lang="en"/>
              <a:t>control data</a:t>
            </a:r>
            <a:r>
              <a:rPr lang="en"/>
              <a:t> (i.e., a return address), you can use this to redirect control flow elsewhere.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you can also redirect it to </a:t>
            </a:r>
            <a:r>
              <a:rPr i="1" lang="en"/>
              <a:t>your injected code</a:t>
            </a:r>
            <a:r>
              <a:rPr lang="en"/>
              <a:t>.</a:t>
            </a:r>
            <a:endParaRPr/>
          </a:p>
        </p:txBody>
      </p:sp>
      <p:sp>
        <p:nvSpPr>
          <p:cNvPr id="200" name="Google Shape;200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2: Mixing Control Information and Data </a:t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760200" y="1871950"/>
            <a:ext cx="13581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.text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2641225" y="1871959"/>
            <a:ext cx="18603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heap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5024400" y="1871959"/>
            <a:ext cx="242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2118300" y="1871959"/>
            <a:ext cx="522900" cy="53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4501500" y="1871959"/>
            <a:ext cx="522900" cy="53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6926400" y="187195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7072175" y="1871959"/>
            <a:ext cx="335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6741050" y="187195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6555700" y="187195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6370350" y="187195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3901200" y="1871950"/>
            <a:ext cx="284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3384875" y="1871950"/>
            <a:ext cx="284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3669575" y="1871950"/>
            <a:ext cx="231600" cy="53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6138750" y="1871950"/>
            <a:ext cx="231600" cy="53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6449800" y="1871950"/>
            <a:ext cx="105900" cy="53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6648375" y="1871950"/>
            <a:ext cx="105900" cy="53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760200" y="3338875"/>
            <a:ext cx="1318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.text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2601900" y="3338884"/>
            <a:ext cx="18603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heap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4985075" y="3338884"/>
            <a:ext cx="242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2078975" y="3338884"/>
            <a:ext cx="522900" cy="53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4462175" y="3338884"/>
            <a:ext cx="522900" cy="53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2" name="Google Shape;222;p28"/>
          <p:cNvSpPr/>
          <p:nvPr/>
        </p:nvSpPr>
        <p:spPr>
          <a:xfrm>
            <a:off x="6887075" y="3338884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7032850" y="3338884"/>
            <a:ext cx="335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6701725" y="3338884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6516375" y="3338884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6331025" y="3338884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3861875" y="3338875"/>
            <a:ext cx="284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3345550" y="3338875"/>
            <a:ext cx="284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3630250" y="3338875"/>
            <a:ext cx="231600" cy="53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6099425" y="3338875"/>
            <a:ext cx="231600" cy="53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6410475" y="3338875"/>
            <a:ext cx="105900" cy="53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6609050" y="3338875"/>
            <a:ext cx="105900" cy="53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33" name="Google Shape;233;p28"/>
          <p:cNvCxnSpPr>
            <a:stCxn id="232" idx="0"/>
            <a:endCxn id="217" idx="0"/>
          </p:cNvCxnSpPr>
          <p:nvPr/>
        </p:nvCxnSpPr>
        <p:spPr>
          <a:xfrm rot="5400000">
            <a:off x="4040450" y="717925"/>
            <a:ext cx="600" cy="5242500"/>
          </a:xfrm>
          <a:prstGeom prst="curvedConnector3">
            <a:avLst>
              <a:gd fmla="val -28466667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4" name="Google Shape;234;p28"/>
          <p:cNvSpPr/>
          <p:nvPr/>
        </p:nvSpPr>
        <p:spPr>
          <a:xfrm>
            <a:off x="760175" y="4390050"/>
            <a:ext cx="1318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.text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2601900" y="4390059"/>
            <a:ext cx="18603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heap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6" name="Google Shape;236;p28"/>
          <p:cNvSpPr/>
          <p:nvPr/>
        </p:nvSpPr>
        <p:spPr>
          <a:xfrm>
            <a:off x="4985075" y="4390059"/>
            <a:ext cx="242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2078975" y="4390059"/>
            <a:ext cx="522900" cy="53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4462175" y="4390059"/>
            <a:ext cx="522900" cy="53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6887075" y="439005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7032850" y="4390059"/>
            <a:ext cx="335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6701725" y="439005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6516375" y="439005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6331025" y="4390059"/>
            <a:ext cx="1059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3861875" y="4390050"/>
            <a:ext cx="284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3345550" y="4390050"/>
            <a:ext cx="284700" cy="53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3630250" y="4390050"/>
            <a:ext cx="231600" cy="53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6099425" y="4390050"/>
            <a:ext cx="231600" cy="53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6410475" y="4390050"/>
            <a:ext cx="105900" cy="53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6609050" y="4390050"/>
            <a:ext cx="105900" cy="53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50" name="Google Shape;250;p28"/>
          <p:cNvCxnSpPr>
            <a:stCxn id="249" idx="0"/>
            <a:endCxn id="247" idx="0"/>
          </p:cNvCxnSpPr>
          <p:nvPr/>
        </p:nvCxnSpPr>
        <p:spPr>
          <a:xfrm rot="5400000">
            <a:off x="6438350" y="4167000"/>
            <a:ext cx="600" cy="446700"/>
          </a:xfrm>
          <a:prstGeom prst="curvedConnector3">
            <a:avLst>
              <a:gd fmla="val -396875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Disaster strikes!</a:t>
            </a:r>
            <a:endParaRPr/>
          </a:p>
        </p:txBody>
      </p:sp>
      <p:sp>
        <p:nvSpPr>
          <p:cNvPr id="256" name="Google Shape;256;p29"/>
          <p:cNvSpPr txBox="1"/>
          <p:nvPr>
            <p:ph idx="1" type="body"/>
          </p:nvPr>
        </p:nvSpPr>
        <p:spPr>
          <a:xfrm>
            <a:off x="457200" y="1200150"/>
            <a:ext cx="3415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 1988, Robert Teppan Morris launches the first documented "buffer overflow" attack.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Accidentally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brought down the entire internet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whole internet</a:t>
            </a:r>
            <a:r>
              <a:rPr lang="en" sz="1400"/>
              <a:t> was taken apart and rebooted to fix it.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Morris was the first person convicted under the 1986 Computer Fraud and Abuse Act.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Now a CS professor at MIT, cofounder of Y-Combinator.</a:t>
            </a:r>
            <a:endParaRPr sz="1400"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429" y="748625"/>
            <a:ext cx="4961842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3: Mixing Data and Metadata</a:t>
            </a:r>
            <a:endParaRPr/>
          </a:p>
        </p:txBody>
      </p:sp>
      <p:sp>
        <p:nvSpPr>
          <p:cNvPr id="263" name="Google Shape;263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Consider: strings are null-terminated in C.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char name[10] = "Yan";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The variable holds 10 bytes: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3 of these bytes are data ("Yan"), and one (the first NULL byte) implicitly encodes the length of the data, through its position.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Consider: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read(0, name, sizeof(name));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What if there are NULL bytes in the input?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there are </a:t>
            </a:r>
            <a:r>
              <a:rPr i="1" lang="en"/>
              <a:t>no</a:t>
            </a:r>
            <a:r>
              <a:rPr lang="en"/>
              <a:t> NULL bytes in the input?</a:t>
            </a:r>
            <a:endParaRPr/>
          </a:p>
        </p:txBody>
      </p:sp>
      <p:graphicFrame>
        <p:nvGraphicFramePr>
          <p:cNvPr id="264" name="Google Shape;264;p30"/>
          <p:cNvGraphicFramePr/>
          <p:nvPr/>
        </p:nvGraphicFramePr>
        <p:xfrm>
          <a:off x="3419366" y="2001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{A7F27B4D-0020-484A-8314-4121FFCBC335}</a:tableStyleId>
              </a:tblPr>
              <a:tblGrid>
                <a:gridCol w="313225"/>
                <a:gridCol w="313225"/>
                <a:gridCol w="313225"/>
                <a:gridCol w="313225"/>
                <a:gridCol w="313225"/>
                <a:gridCol w="313225"/>
                <a:gridCol w="313225"/>
                <a:gridCol w="313225"/>
                <a:gridCol w="313225"/>
                <a:gridCol w="313225"/>
              </a:tblGrid>
              <a:tr h="290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Y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\0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\0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\0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\0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\0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\0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\0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5" name="Google Shape;265;p30"/>
          <p:cNvGraphicFramePr/>
          <p:nvPr/>
        </p:nvGraphicFramePr>
        <p:xfrm>
          <a:off x="913566" y="46708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{A7F27B4D-0020-484A-8314-4121FFCBC335}</a:tableStyleId>
              </a:tblPr>
              <a:tblGrid>
                <a:gridCol w="313225"/>
                <a:gridCol w="313225"/>
                <a:gridCol w="313225"/>
                <a:gridCol w="313225"/>
                <a:gridCol w="313225"/>
                <a:gridCol w="313225"/>
                <a:gridCol w="313225"/>
                <a:gridCol w="313225"/>
                <a:gridCol w="313225"/>
                <a:gridCol w="313225"/>
              </a:tblGrid>
              <a:tr h="290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Y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_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6" name="Google Shape;266;p30"/>
          <p:cNvGraphicFramePr/>
          <p:nvPr/>
        </p:nvGraphicFramePr>
        <p:xfrm>
          <a:off x="913566" y="41263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{A7F27B4D-0020-484A-8314-4121FFCBC335}</a:tableStyleId>
              </a:tblPr>
              <a:tblGrid>
                <a:gridCol w="313225"/>
                <a:gridCol w="313225"/>
                <a:gridCol w="313225"/>
                <a:gridCol w="313225"/>
                <a:gridCol w="313225"/>
                <a:gridCol w="313225"/>
                <a:gridCol w="313225"/>
                <a:gridCol w="313225"/>
                <a:gridCol w="313225"/>
                <a:gridCol w="313225"/>
              </a:tblGrid>
              <a:tr h="290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Y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\0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_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4: Initialization and Cleanup</a:t>
            </a:r>
            <a:endParaRPr/>
          </a:p>
        </p:txBody>
      </p:sp>
      <p:sp>
        <p:nvSpPr>
          <p:cNvPr id="272" name="Google Shape;272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don't clean before/up after yourself, C won't do it for you!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Initialization: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void my_function()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char my_variable[8];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// what is the value of my_variable here?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Cleanup:</a:t>
            </a:r>
            <a:endParaRPr/>
          </a:p>
        </p:txBody>
      </p:sp>
      <p:sp>
        <p:nvSpPr>
          <p:cNvPr id="273" name="Google Shape;273;p31"/>
          <p:cNvSpPr/>
          <p:nvPr/>
        </p:nvSpPr>
        <p:spPr>
          <a:xfrm>
            <a:off x="990600" y="4053050"/>
            <a:ext cx="5929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4" name="Google Shape;274;p31"/>
          <p:cNvSpPr/>
          <p:nvPr/>
        </p:nvSpPr>
        <p:spPr>
          <a:xfrm rot="-5400000">
            <a:off x="6034950" y="4176725"/>
            <a:ext cx="531900" cy="284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5" name="Google Shape;275;p31"/>
          <p:cNvSpPr/>
          <p:nvPr/>
        </p:nvSpPr>
        <p:spPr>
          <a:xfrm rot="-5400000">
            <a:off x="5750550" y="417672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6" name="Google Shape;276;p31"/>
          <p:cNvSpPr/>
          <p:nvPr/>
        </p:nvSpPr>
        <p:spPr>
          <a:xfrm rot="-5400000">
            <a:off x="5466150" y="417672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7" name="Google Shape;277;p31"/>
          <p:cNvSpPr/>
          <p:nvPr/>
        </p:nvSpPr>
        <p:spPr>
          <a:xfrm rot="-5400000">
            <a:off x="5181750" y="417672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8" name="Google Shape;278;p31"/>
          <p:cNvSpPr/>
          <p:nvPr/>
        </p:nvSpPr>
        <p:spPr>
          <a:xfrm rot="-5400000">
            <a:off x="4897350" y="4176725"/>
            <a:ext cx="531900" cy="284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9" name="Google Shape;279;p31"/>
          <p:cNvSpPr/>
          <p:nvPr/>
        </p:nvSpPr>
        <p:spPr>
          <a:xfrm rot="-5400000">
            <a:off x="4612950" y="417672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0" name="Google Shape;280;p31"/>
          <p:cNvSpPr/>
          <p:nvPr/>
        </p:nvSpPr>
        <p:spPr>
          <a:xfrm rot="-5400000">
            <a:off x="4328550" y="417672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1" name="Google Shape;281;p31"/>
          <p:cNvSpPr/>
          <p:nvPr/>
        </p:nvSpPr>
        <p:spPr>
          <a:xfrm rot="-5400000">
            <a:off x="4044150" y="417672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2" name="Google Shape;282;p31"/>
          <p:cNvSpPr/>
          <p:nvPr/>
        </p:nvSpPr>
        <p:spPr>
          <a:xfrm rot="-5400000">
            <a:off x="3759750" y="4176725"/>
            <a:ext cx="531900" cy="28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3" name="Google Shape;283;p31"/>
          <p:cNvSpPr/>
          <p:nvPr/>
        </p:nvSpPr>
        <p:spPr>
          <a:xfrm rot="-5400000">
            <a:off x="3475350" y="4176725"/>
            <a:ext cx="531900" cy="28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4" name="Google Shape;284;p31"/>
          <p:cNvSpPr/>
          <p:nvPr/>
        </p:nvSpPr>
        <p:spPr>
          <a:xfrm rot="-5400000">
            <a:off x="3190950" y="4176725"/>
            <a:ext cx="531900" cy="28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 Regular"/>
                <a:ea typeface="Roboto Mono Regular"/>
                <a:cs typeface="Roboto Mono Regular"/>
                <a:sym typeface="Roboto Mono Regular"/>
              </a:rPr>
              <a:t>my_variable</a:t>
            </a:r>
            <a:endParaRPr sz="5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