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Tahoma"/>
      <p:regular r:id="rId21"/>
      <p:bold r:id="rId22"/>
    </p:embeddedFont>
    <p:embeddedFont>
      <p:font typeface="Roboto Light"/>
      <p:regular r:id="rId23"/>
      <p:bold r:id="rId24"/>
      <p:italic r:id="rId25"/>
      <p:boldItalic r:id="rId26"/>
    </p:embeddedFont>
    <p:embeddedFont>
      <p:font typeface="Oswald"/>
      <p:regular r:id="rId27"/>
      <p:bold r:id="rId28"/>
    </p:embeddedFont>
    <p:embeddedFont>
      <p:font typeface="Roboto Mono"/>
      <p:regular r:id="rId29"/>
      <p:bold r:id="rId30"/>
      <p:italic r:id="rId31"/>
      <p:boldItalic r:id="rId32"/>
    </p:embeddedFont>
    <p:embeddedFont>
      <p:font typeface="Roboto Mono Regular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Tahoma-bold.fntdata"/><Relationship Id="rId21" Type="http://schemas.openxmlformats.org/officeDocument/2006/relationships/font" Target="fonts/Tahoma-regular.fntdata"/><Relationship Id="rId24" Type="http://schemas.openxmlformats.org/officeDocument/2006/relationships/font" Target="fonts/RobotoLight-bold.fntdata"/><Relationship Id="rId23" Type="http://schemas.openxmlformats.org/officeDocument/2006/relationships/font" Target="fonts/Roboto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Light-boldItalic.fntdata"/><Relationship Id="rId25" Type="http://schemas.openxmlformats.org/officeDocument/2006/relationships/font" Target="fonts/RobotoLight-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-italic.fntdata"/><Relationship Id="rId30" Type="http://schemas.openxmlformats.org/officeDocument/2006/relationships/font" Target="fonts/RobotoMono-bold.fntdata"/><Relationship Id="rId11" Type="http://schemas.openxmlformats.org/officeDocument/2006/relationships/slide" Target="slides/slide6.xml"/><Relationship Id="rId33" Type="http://schemas.openxmlformats.org/officeDocument/2006/relationships/font" Target="fonts/RobotoMonoRegular-regular.fntdata"/><Relationship Id="rId10" Type="http://schemas.openxmlformats.org/officeDocument/2006/relationships/slide" Target="slides/slide5.xml"/><Relationship Id="rId32" Type="http://schemas.openxmlformats.org/officeDocument/2006/relationships/font" Target="fonts/RobotoMono-boldItalic.fntdata"/><Relationship Id="rId13" Type="http://schemas.openxmlformats.org/officeDocument/2006/relationships/slide" Target="slides/slide8.xml"/><Relationship Id="rId35" Type="http://schemas.openxmlformats.org/officeDocument/2006/relationships/font" Target="fonts/RobotoMonoRegular-italic.fntdata"/><Relationship Id="rId12" Type="http://schemas.openxmlformats.org/officeDocument/2006/relationships/slide" Target="slides/slide7.xml"/><Relationship Id="rId34" Type="http://schemas.openxmlformats.org/officeDocument/2006/relationships/font" Target="fonts/RobotoMonoRegular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RobotoMonoRegular-boldItalic.fntdata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4c488fc39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64c488fc39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9a0362460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9a0362460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4c488fc39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4c488fc39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4c488fc39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4c488fc39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4c488fc39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4c488fc39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a03624604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a03624604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a036246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a036246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9a0362460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9a0362460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9b5eeb1f4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9b5eeb1f4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4c488fc39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64c488fc39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Memory Errors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Smashing the Stack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262" name="Google Shape;262;p3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01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int main(int argc, char **argv, char **envp)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02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{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03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print_quoted(argv[1]);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04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return 0;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05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}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06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void print_quoted(char *s)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07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{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08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printf(quote(s));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09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return;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}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11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char * quote(char *s) {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12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char output[16];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13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sprintf(output, "\"%s\"", s);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14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return output;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15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}</a:t>
            </a:r>
            <a:endParaRPr b="1"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16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void win() { sendfile(1, open("/flag", O_RDONLY), 0, 128)); }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63" name="Google Shape;263;p32"/>
          <p:cNvSpPr/>
          <p:nvPr/>
        </p:nvSpPr>
        <p:spPr>
          <a:xfrm>
            <a:off x="508625" y="4319100"/>
            <a:ext cx="58977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4" name="Google Shape;264;p32"/>
          <p:cNvSpPr/>
          <p:nvPr/>
        </p:nvSpPr>
        <p:spPr>
          <a:xfrm rot="-5400000">
            <a:off x="5998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65" name="Google Shape;265;p32"/>
          <p:cNvSpPr/>
          <p:nvPr/>
        </p:nvSpPr>
        <p:spPr>
          <a:xfrm rot="-5400000">
            <a:off x="5713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envp[3]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66" name="Google Shape;266;p32"/>
          <p:cNvSpPr/>
          <p:nvPr/>
        </p:nvSpPr>
        <p:spPr>
          <a:xfrm rot="-5400000">
            <a:off x="5429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envp[2]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67" name="Google Shape;267;p32"/>
          <p:cNvSpPr/>
          <p:nvPr/>
        </p:nvSpPr>
        <p:spPr>
          <a:xfrm rot="-5400000">
            <a:off x="51450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68" name="Google Shape;268;p32"/>
          <p:cNvSpPr/>
          <p:nvPr/>
        </p:nvSpPr>
        <p:spPr>
          <a:xfrm rot="-5400000">
            <a:off x="48606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69" name="Google Shape;269;p32"/>
          <p:cNvSpPr/>
          <p:nvPr/>
        </p:nvSpPr>
        <p:spPr>
          <a:xfrm rot="-5400000">
            <a:off x="4576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0" name="Google Shape;270;p32"/>
          <p:cNvSpPr/>
          <p:nvPr/>
        </p:nvSpPr>
        <p:spPr>
          <a:xfrm rot="-5400000">
            <a:off x="4291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1" name="Google Shape;271;p32"/>
          <p:cNvSpPr/>
          <p:nvPr/>
        </p:nvSpPr>
        <p:spPr>
          <a:xfrm rot="-5400000">
            <a:off x="4007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2" name="Google Shape;272;p32"/>
          <p:cNvSpPr/>
          <p:nvPr/>
        </p:nvSpPr>
        <p:spPr>
          <a:xfrm rot="-5400000">
            <a:off x="37230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*_start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3" name="Google Shape;273;p32"/>
          <p:cNvSpPr/>
          <p:nvPr/>
        </p:nvSpPr>
        <p:spPr>
          <a:xfrm rot="-5400000">
            <a:off x="34386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_libc_start_main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variables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4" name="Google Shape;274;p32"/>
          <p:cNvSpPr/>
          <p:nvPr/>
        </p:nvSpPr>
        <p:spPr>
          <a:xfrm rot="-5400000">
            <a:off x="31542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*_libc_start_main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5" name="Google Shape;275;p32"/>
          <p:cNvSpPr/>
          <p:nvPr/>
        </p:nvSpPr>
        <p:spPr>
          <a:xfrm rot="-5400000">
            <a:off x="28698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*main(04)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6" name="Google Shape;276;p32"/>
          <p:cNvSpPr/>
          <p:nvPr/>
        </p:nvSpPr>
        <p:spPr>
          <a:xfrm rot="-5400000">
            <a:off x="25854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*print_quoted(09)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7" name="Google Shape;277;p32"/>
          <p:cNvSpPr/>
          <p:nvPr/>
        </p:nvSpPr>
        <p:spPr>
          <a:xfrm rot="-5400000">
            <a:off x="2160375" y="4302225"/>
            <a:ext cx="531900" cy="565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ATTACKER INPUT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78" name="Google Shape;278;p32"/>
          <p:cNvSpPr/>
          <p:nvPr/>
        </p:nvSpPr>
        <p:spPr>
          <a:xfrm>
            <a:off x="277321" y="4007900"/>
            <a:ext cx="231300" cy="18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2"/>
          <p:cNvSpPr/>
          <p:nvPr/>
        </p:nvSpPr>
        <p:spPr>
          <a:xfrm rot="-5400000">
            <a:off x="2585450" y="4442775"/>
            <a:ext cx="531900" cy="2844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*win(16)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corruption: ✓</a:t>
            </a:r>
            <a:endParaRPr/>
          </a:p>
        </p:txBody>
      </p:sp>
      <p:sp>
        <p:nvSpPr>
          <p:cNvPr id="285" name="Google Shape;285;p3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takeaway is that once we corrupt memory, we can do some subset of: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Modify non-control data to our benefit.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Modify control data to redirect execution to other parts of the program ("win" function).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Modify non-control data to inject our own code (shellcode!), and modify control data to redirect execution to it!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 start with #2.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int main(int argc, char **argv, char **envp)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02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{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03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print_quoted(argv[1]);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04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return 0;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05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}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06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void print_quoted(char *s)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07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{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08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printf(quote(s));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09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return;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}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11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char * quote(char *s) {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12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char output[16];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13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sprintf(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output, 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"\"%s\"", s);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14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return output;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15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}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26" name="Google Shape;126;p24"/>
          <p:cNvSpPr/>
          <p:nvPr/>
        </p:nvSpPr>
        <p:spPr>
          <a:xfrm>
            <a:off x="508625" y="4319100"/>
            <a:ext cx="58977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7" name="Google Shape;127;p24"/>
          <p:cNvSpPr/>
          <p:nvPr/>
        </p:nvSpPr>
        <p:spPr>
          <a:xfrm rot="-5400000">
            <a:off x="5998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28" name="Google Shape;128;p24"/>
          <p:cNvSpPr/>
          <p:nvPr/>
        </p:nvSpPr>
        <p:spPr>
          <a:xfrm rot="-5400000">
            <a:off x="5713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envp[3]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29" name="Google Shape;129;p24"/>
          <p:cNvSpPr/>
          <p:nvPr/>
        </p:nvSpPr>
        <p:spPr>
          <a:xfrm rot="-5400000">
            <a:off x="5429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envp[2]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30" name="Google Shape;130;p24"/>
          <p:cNvSpPr/>
          <p:nvPr/>
        </p:nvSpPr>
        <p:spPr>
          <a:xfrm rot="-5400000">
            <a:off x="51450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31" name="Google Shape;131;p24"/>
          <p:cNvSpPr/>
          <p:nvPr/>
        </p:nvSpPr>
        <p:spPr>
          <a:xfrm rot="-5400000">
            <a:off x="48606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</a:t>
            </a: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[0</a:t>
            </a: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32" name="Google Shape;132;p24"/>
          <p:cNvSpPr/>
          <p:nvPr/>
        </p:nvSpPr>
        <p:spPr>
          <a:xfrm rot="-5400000">
            <a:off x="4576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33" name="Google Shape;133;p24"/>
          <p:cNvSpPr/>
          <p:nvPr/>
        </p:nvSpPr>
        <p:spPr>
          <a:xfrm rot="-5400000">
            <a:off x="4291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</a:t>
            </a: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34" name="Google Shape;134;p24"/>
          <p:cNvSpPr/>
          <p:nvPr/>
        </p:nvSpPr>
        <p:spPr>
          <a:xfrm rot="-5400000">
            <a:off x="4007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</a:t>
            </a: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35" name="Google Shape;135;p24"/>
          <p:cNvSpPr/>
          <p:nvPr/>
        </p:nvSpPr>
        <p:spPr>
          <a:xfrm rot="-5400000">
            <a:off x="37230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*_start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36" name="Google Shape;136;p24"/>
          <p:cNvSpPr/>
          <p:nvPr/>
        </p:nvSpPr>
        <p:spPr>
          <a:xfrm rot="-5400000">
            <a:off x="34386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_libc_start_main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variables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37" name="Google Shape;137;p24"/>
          <p:cNvSpPr/>
          <p:nvPr/>
        </p:nvSpPr>
        <p:spPr>
          <a:xfrm rot="-5400000">
            <a:off x="31542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*_libc_start_main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38" name="Google Shape;138;p24"/>
          <p:cNvSpPr/>
          <p:nvPr/>
        </p:nvSpPr>
        <p:spPr>
          <a:xfrm rot="-5400000">
            <a:off x="28698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*main(04)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39" name="Google Shape;139;p24"/>
          <p:cNvSpPr/>
          <p:nvPr/>
        </p:nvSpPr>
        <p:spPr>
          <a:xfrm rot="-5400000">
            <a:off x="25854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*print_quoted(09)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40" name="Google Shape;140;p24"/>
          <p:cNvSpPr/>
          <p:nvPr/>
        </p:nvSpPr>
        <p:spPr>
          <a:xfrm rot="-5400000">
            <a:off x="17322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*quote(14)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41" name="Google Shape;141;p24"/>
          <p:cNvSpPr/>
          <p:nvPr/>
        </p:nvSpPr>
        <p:spPr>
          <a:xfrm rot="-5400000">
            <a:off x="2160375" y="4302225"/>
            <a:ext cx="531900" cy="56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output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42" name="Google Shape;142;p24"/>
          <p:cNvSpPr/>
          <p:nvPr/>
        </p:nvSpPr>
        <p:spPr>
          <a:xfrm>
            <a:off x="277321" y="3463325"/>
            <a:ext cx="231300" cy="18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01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int main(int argc, char **argv, char **envp)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02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{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03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print_quoted(argv[1]);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04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return 0;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05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}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06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void print_quoted(char *s)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07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{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08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printf(quote(s));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09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return;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}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11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char * quote(char *s) {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12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char output[16];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13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sprintf(output, "\"%s\"", s);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14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return output;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15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}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9" name="Google Shape;149;p25"/>
          <p:cNvSpPr/>
          <p:nvPr/>
        </p:nvSpPr>
        <p:spPr>
          <a:xfrm>
            <a:off x="508625" y="4319100"/>
            <a:ext cx="58977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0" name="Google Shape;150;p25"/>
          <p:cNvSpPr/>
          <p:nvPr/>
        </p:nvSpPr>
        <p:spPr>
          <a:xfrm rot="-5400000">
            <a:off x="5998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51" name="Google Shape;151;p25"/>
          <p:cNvSpPr/>
          <p:nvPr/>
        </p:nvSpPr>
        <p:spPr>
          <a:xfrm rot="-5400000">
            <a:off x="5713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envp[3]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52" name="Google Shape;152;p25"/>
          <p:cNvSpPr/>
          <p:nvPr/>
        </p:nvSpPr>
        <p:spPr>
          <a:xfrm rot="-5400000">
            <a:off x="5429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envp[2]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53" name="Google Shape;153;p25"/>
          <p:cNvSpPr/>
          <p:nvPr/>
        </p:nvSpPr>
        <p:spPr>
          <a:xfrm rot="-5400000">
            <a:off x="51450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54" name="Google Shape;154;p25"/>
          <p:cNvSpPr/>
          <p:nvPr/>
        </p:nvSpPr>
        <p:spPr>
          <a:xfrm rot="-5400000">
            <a:off x="48606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55" name="Google Shape;155;p25"/>
          <p:cNvSpPr/>
          <p:nvPr/>
        </p:nvSpPr>
        <p:spPr>
          <a:xfrm rot="-5400000">
            <a:off x="4576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56" name="Google Shape;156;p25"/>
          <p:cNvSpPr/>
          <p:nvPr/>
        </p:nvSpPr>
        <p:spPr>
          <a:xfrm rot="-5400000">
            <a:off x="4291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57" name="Google Shape;157;p25"/>
          <p:cNvSpPr/>
          <p:nvPr/>
        </p:nvSpPr>
        <p:spPr>
          <a:xfrm rot="-5400000">
            <a:off x="4007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58" name="Google Shape;158;p25"/>
          <p:cNvSpPr/>
          <p:nvPr/>
        </p:nvSpPr>
        <p:spPr>
          <a:xfrm rot="-5400000">
            <a:off x="37230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*_start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59" name="Google Shape;159;p25"/>
          <p:cNvSpPr/>
          <p:nvPr/>
        </p:nvSpPr>
        <p:spPr>
          <a:xfrm rot="-5400000">
            <a:off x="34386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_libc_start_main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variables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60" name="Google Shape;160;p25"/>
          <p:cNvSpPr/>
          <p:nvPr/>
        </p:nvSpPr>
        <p:spPr>
          <a:xfrm rot="-5400000">
            <a:off x="31542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*_libc_start_main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61" name="Google Shape;161;p25"/>
          <p:cNvSpPr/>
          <p:nvPr/>
        </p:nvSpPr>
        <p:spPr>
          <a:xfrm rot="-5400000">
            <a:off x="28698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*main(04)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62" name="Google Shape;162;p25"/>
          <p:cNvSpPr/>
          <p:nvPr/>
        </p:nvSpPr>
        <p:spPr>
          <a:xfrm rot="-5400000">
            <a:off x="25854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*print_quoted(09)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63" name="Google Shape;163;p25"/>
          <p:cNvSpPr/>
          <p:nvPr/>
        </p:nvSpPr>
        <p:spPr>
          <a:xfrm rot="-5400000">
            <a:off x="17322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*quote(14)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64" name="Google Shape;164;p25"/>
          <p:cNvSpPr/>
          <p:nvPr/>
        </p:nvSpPr>
        <p:spPr>
          <a:xfrm rot="-5400000">
            <a:off x="2160375" y="4302225"/>
            <a:ext cx="531900" cy="56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output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65" name="Google Shape;165;p25"/>
          <p:cNvSpPr/>
          <p:nvPr/>
        </p:nvSpPr>
        <p:spPr>
          <a:xfrm>
            <a:off x="277321" y="3463325"/>
            <a:ext cx="231300" cy="18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5"/>
          <p:cNvSpPr/>
          <p:nvPr/>
        </p:nvSpPr>
        <p:spPr>
          <a:xfrm rot="-5400000">
            <a:off x="1310350" y="4302225"/>
            <a:ext cx="531900" cy="56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sprintf internal state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01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int main(int argc, char **argv, char **envp)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02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{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03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print_quoted(argv[1]);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04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return 0;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05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}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06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void print_quoted(char *s)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07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{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08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printf(quote(s));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09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return;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}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11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char * quote(char *s) {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12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char output[16];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13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sprintf(output, "\"%s\"", s);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14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return output;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15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}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3" name="Google Shape;173;p26"/>
          <p:cNvSpPr/>
          <p:nvPr/>
        </p:nvSpPr>
        <p:spPr>
          <a:xfrm>
            <a:off x="508625" y="4319100"/>
            <a:ext cx="58977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4" name="Google Shape;174;p26"/>
          <p:cNvSpPr/>
          <p:nvPr/>
        </p:nvSpPr>
        <p:spPr>
          <a:xfrm rot="-5400000">
            <a:off x="5998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75" name="Google Shape;175;p26"/>
          <p:cNvSpPr/>
          <p:nvPr/>
        </p:nvSpPr>
        <p:spPr>
          <a:xfrm rot="-5400000">
            <a:off x="5713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envp[3]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76" name="Google Shape;176;p26"/>
          <p:cNvSpPr/>
          <p:nvPr/>
        </p:nvSpPr>
        <p:spPr>
          <a:xfrm rot="-5400000">
            <a:off x="5429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envp[2]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77" name="Google Shape;177;p26"/>
          <p:cNvSpPr/>
          <p:nvPr/>
        </p:nvSpPr>
        <p:spPr>
          <a:xfrm rot="-5400000">
            <a:off x="51450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78" name="Google Shape;178;p26"/>
          <p:cNvSpPr/>
          <p:nvPr/>
        </p:nvSpPr>
        <p:spPr>
          <a:xfrm rot="-5400000">
            <a:off x="48606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79" name="Google Shape;179;p26"/>
          <p:cNvSpPr/>
          <p:nvPr/>
        </p:nvSpPr>
        <p:spPr>
          <a:xfrm rot="-5400000">
            <a:off x="4576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80" name="Google Shape;180;p26"/>
          <p:cNvSpPr/>
          <p:nvPr/>
        </p:nvSpPr>
        <p:spPr>
          <a:xfrm rot="-5400000">
            <a:off x="4291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81" name="Google Shape;181;p26"/>
          <p:cNvSpPr/>
          <p:nvPr/>
        </p:nvSpPr>
        <p:spPr>
          <a:xfrm rot="-5400000">
            <a:off x="4007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82" name="Google Shape;182;p26"/>
          <p:cNvSpPr/>
          <p:nvPr/>
        </p:nvSpPr>
        <p:spPr>
          <a:xfrm rot="-5400000">
            <a:off x="37230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*_start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83" name="Google Shape;183;p26"/>
          <p:cNvSpPr/>
          <p:nvPr/>
        </p:nvSpPr>
        <p:spPr>
          <a:xfrm rot="-5400000">
            <a:off x="34386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_libc_start_main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variables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84" name="Google Shape;184;p26"/>
          <p:cNvSpPr/>
          <p:nvPr/>
        </p:nvSpPr>
        <p:spPr>
          <a:xfrm rot="-5400000">
            <a:off x="31542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*_libc_start_main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85" name="Google Shape;185;p26"/>
          <p:cNvSpPr/>
          <p:nvPr/>
        </p:nvSpPr>
        <p:spPr>
          <a:xfrm rot="-5400000">
            <a:off x="28698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*main(04)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86" name="Google Shape;186;p26"/>
          <p:cNvSpPr/>
          <p:nvPr/>
        </p:nvSpPr>
        <p:spPr>
          <a:xfrm rot="-5400000">
            <a:off x="25854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*print_quoted(09)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87" name="Google Shape;187;p26"/>
          <p:cNvSpPr/>
          <p:nvPr/>
        </p:nvSpPr>
        <p:spPr>
          <a:xfrm rot="-5400000">
            <a:off x="17322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*quote(14)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88" name="Google Shape;188;p26"/>
          <p:cNvSpPr/>
          <p:nvPr/>
        </p:nvSpPr>
        <p:spPr>
          <a:xfrm rot="-5400000">
            <a:off x="2160375" y="4302225"/>
            <a:ext cx="531900" cy="56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output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89" name="Google Shape;189;p26"/>
          <p:cNvSpPr/>
          <p:nvPr/>
        </p:nvSpPr>
        <p:spPr>
          <a:xfrm>
            <a:off x="277321" y="3463325"/>
            <a:ext cx="231300" cy="18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6"/>
          <p:cNvSpPr/>
          <p:nvPr/>
        </p:nvSpPr>
        <p:spPr>
          <a:xfrm rot="-5400000">
            <a:off x="2303000" y="4156425"/>
            <a:ext cx="531900" cy="857100"/>
          </a:xfrm>
          <a:prstGeom prst="rect">
            <a:avLst/>
          </a:prstGeom>
          <a:solidFill>
            <a:srgbClr val="FFE599">
              <a:alpha val="64709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ATTACKER INPUT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Placing Blame</a:t>
            </a:r>
            <a:endParaRPr/>
          </a:p>
        </p:txBody>
      </p:sp>
      <p:sp>
        <p:nvSpPr>
          <p:cNvPr id="196" name="Google Shape;196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causes at play here: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Lazy/insecure programming practices (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gets</a:t>
            </a:r>
            <a:r>
              <a:rPr lang="en"/>
              <a:t>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strcpy</a:t>
            </a:r>
            <a:r>
              <a:rPr lang="en"/>
              <a:t>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scanf</a:t>
            </a:r>
            <a:r>
              <a:rPr lang="en"/>
              <a:t>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sprintf</a:t>
            </a:r>
            <a:r>
              <a:rPr lang="en"/>
              <a:t>, etc). Here,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sprintf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Passing pointers around without their size. Even if we wanted to use a safe function (such as snprintf), there was not enough information!</a:t>
            </a:r>
            <a:endParaRPr/>
          </a:p>
        </p:txBody>
      </p:sp>
      <p:sp>
        <p:nvSpPr>
          <p:cNvPr id="197" name="Google Shape;197;p27"/>
          <p:cNvSpPr txBox="1"/>
          <p:nvPr>
            <p:ph idx="1" type="body"/>
          </p:nvPr>
        </p:nvSpPr>
        <p:spPr>
          <a:xfrm>
            <a:off x="533400" y="3129450"/>
            <a:ext cx="3455100" cy="17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latin typeface="Roboto Mono"/>
                <a:ea typeface="Roboto Mono"/>
                <a:cs typeface="Roboto Mono"/>
                <a:sym typeface="Roboto Mono"/>
              </a:rPr>
              <a:t>01</a:t>
            </a: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 int main(int argc, char **argv, char **envp)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latin typeface="Roboto Mono"/>
                <a:ea typeface="Roboto Mono"/>
                <a:cs typeface="Roboto Mono"/>
                <a:sym typeface="Roboto Mono"/>
              </a:rPr>
              <a:t>02</a:t>
            </a: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 {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latin typeface="Roboto Mono"/>
                <a:ea typeface="Roboto Mono"/>
                <a:cs typeface="Roboto Mono"/>
                <a:sym typeface="Roboto Mono"/>
              </a:rPr>
              <a:t>03</a:t>
            </a: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    print_quoted(argv[1]);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latin typeface="Roboto Mono"/>
                <a:ea typeface="Roboto Mono"/>
                <a:cs typeface="Roboto Mono"/>
                <a:sym typeface="Roboto Mono"/>
              </a:rPr>
              <a:t>04</a:t>
            </a: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    return 0;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latin typeface="Roboto Mono"/>
                <a:ea typeface="Roboto Mono"/>
                <a:cs typeface="Roboto Mono"/>
                <a:sym typeface="Roboto Mono"/>
              </a:rPr>
              <a:t>05</a:t>
            </a: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 }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latin typeface="Roboto Mono"/>
                <a:ea typeface="Roboto Mono"/>
                <a:cs typeface="Roboto Mono"/>
                <a:sym typeface="Roboto Mono"/>
              </a:rPr>
              <a:t>06</a:t>
            </a: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 void print_quoted(char *s)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latin typeface="Roboto Mono"/>
                <a:ea typeface="Roboto Mono"/>
                <a:cs typeface="Roboto Mono"/>
                <a:sym typeface="Roboto Mono"/>
              </a:rPr>
              <a:t>07</a:t>
            </a: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 {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latin typeface="Roboto Mono"/>
                <a:ea typeface="Roboto Mono"/>
                <a:cs typeface="Roboto Mono"/>
                <a:sym typeface="Roboto Mono"/>
              </a:rPr>
              <a:t>08</a:t>
            </a: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    printf(quote(s));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latin typeface="Roboto Mono"/>
                <a:ea typeface="Roboto Mono"/>
                <a:cs typeface="Roboto Mono"/>
                <a:sym typeface="Roboto Mono"/>
              </a:rPr>
              <a:t>09</a:t>
            </a: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    return;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 }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latin typeface="Roboto Mono"/>
                <a:ea typeface="Roboto Mono"/>
                <a:cs typeface="Roboto Mono"/>
                <a:sym typeface="Roboto Mono"/>
              </a:rPr>
              <a:t>11</a:t>
            </a: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 char * quote(char *s) {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latin typeface="Roboto Mono"/>
                <a:ea typeface="Roboto Mono"/>
                <a:cs typeface="Roboto Mono"/>
                <a:sym typeface="Roboto Mono"/>
              </a:rPr>
              <a:t>12</a:t>
            </a: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    char output[16];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latin typeface="Roboto Mono"/>
                <a:ea typeface="Roboto Mono"/>
                <a:cs typeface="Roboto Mono"/>
                <a:sym typeface="Roboto Mono"/>
              </a:rPr>
              <a:t>13</a:t>
            </a: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    sprintf(output, "\"%s\"", s);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">
                <a:latin typeface="Roboto Mono"/>
                <a:ea typeface="Roboto Mono"/>
                <a:cs typeface="Roboto Mono"/>
                <a:sym typeface="Roboto Mono"/>
              </a:rPr>
              <a:t>14</a:t>
            </a: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    return output;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 Mono"/>
                <a:ea typeface="Roboto Mono"/>
                <a:cs typeface="Roboto Mono"/>
                <a:sym typeface="Roboto Mono"/>
              </a:rPr>
              <a:t>15</a:t>
            </a: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 }</a:t>
            </a:r>
            <a:endParaRPr b="1" sz="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latin typeface="Roboto Mono"/>
                <a:ea typeface="Roboto Mono"/>
                <a:cs typeface="Roboto Mono"/>
                <a:sym typeface="Roboto Mono"/>
              </a:rPr>
              <a:t>16</a:t>
            </a: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 void win() { sendfile(1, open("/flag", O_RDONLY), 0, 128)); }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corruption: ?</a:t>
            </a:r>
            <a:endParaRPr/>
          </a:p>
        </p:txBody>
      </p:sp>
      <p:sp>
        <p:nvSpPr>
          <p:cNvPr id="203" name="Google Shape;203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presence of memory corruption vulnerabilities, what can we corrupt?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Memory that doesn't influence anything. (Boring)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Memory that is used in a 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value</a:t>
            </a:r>
            <a:r>
              <a:rPr lang="en" sz="1400"/>
              <a:t> to influence mathematical operations, conditional jumps, etc (such as the win variable).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Memory that is used as a 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read pointer</a:t>
            </a:r>
            <a:r>
              <a:rPr lang="en" sz="1400"/>
              <a:t> (or offset), allowing us to force the program to access arbitrary memory.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Memory that is used as a 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write pointer</a:t>
            </a:r>
            <a:r>
              <a:rPr lang="en" sz="1400"/>
              <a:t> (or offset), allowing us to force the program to overwrite arbitrary memory.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Memory that is used as a 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code pointer</a:t>
            </a:r>
            <a:r>
              <a:rPr lang="en" sz="1400"/>
              <a:t> (or offset), allowing us to redirect program execution!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Typically, you use one or more vulnerabilities to achieve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of these effects.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Return pointer overwrites</a:t>
            </a:r>
            <a:endParaRPr/>
          </a:p>
        </p:txBody>
      </p:sp>
      <p:sp>
        <p:nvSpPr>
          <p:cNvPr id="209" name="Google Shape;209;p2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Ultimate power: overwriting the return address of a function during program execution to control what is executed next.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Lets you jump to arbitrary functions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else can you do?</a:t>
            </a:r>
            <a:r>
              <a:rPr lang="en"/>
              <a:t> (much more on this next module!)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Lets you jump to arbitrary </a:t>
            </a:r>
            <a:r>
              <a:rPr i="1" lang="en" sz="1400"/>
              <a:t>instructions</a:t>
            </a:r>
            <a:r>
              <a:rPr lang="en" sz="1400"/>
              <a:t>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Lets you </a:t>
            </a:r>
            <a:r>
              <a:rPr i="1" lang="en" sz="1400"/>
              <a:t>chain functionality</a:t>
            </a:r>
            <a:r>
              <a:rPr lang="en" sz="1400"/>
              <a:t>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(On x86 and amd64) lets you jump </a:t>
            </a:r>
            <a:r>
              <a:rPr i="1" lang="en" sz="1400"/>
              <a:t>between</a:t>
            </a:r>
            <a:r>
              <a:rPr lang="en" sz="1400"/>
              <a:t> instructions...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215" name="Google Shape;215;p3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01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int main(int argc, char **argv, char **envp)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02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{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03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print_quoted(argv[1]);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04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return 0;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05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}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06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void print_quoted(char *s)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07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{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08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printf(quote(s));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09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return;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}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11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char * quote(char *s) {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12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char output[16];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13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sprintf(output, "\"%s\"", s);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14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return output;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15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}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6" name="Google Shape;216;p30"/>
          <p:cNvSpPr/>
          <p:nvPr/>
        </p:nvSpPr>
        <p:spPr>
          <a:xfrm>
            <a:off x="508625" y="4319100"/>
            <a:ext cx="58977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7" name="Google Shape;217;p30"/>
          <p:cNvSpPr/>
          <p:nvPr/>
        </p:nvSpPr>
        <p:spPr>
          <a:xfrm rot="-5400000">
            <a:off x="5998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18" name="Google Shape;218;p30"/>
          <p:cNvSpPr/>
          <p:nvPr/>
        </p:nvSpPr>
        <p:spPr>
          <a:xfrm rot="-5400000">
            <a:off x="5713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envp[3]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19" name="Google Shape;219;p30"/>
          <p:cNvSpPr/>
          <p:nvPr/>
        </p:nvSpPr>
        <p:spPr>
          <a:xfrm rot="-5400000">
            <a:off x="5429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envp[2]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20" name="Google Shape;220;p30"/>
          <p:cNvSpPr/>
          <p:nvPr/>
        </p:nvSpPr>
        <p:spPr>
          <a:xfrm rot="-5400000">
            <a:off x="51450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21" name="Google Shape;221;p30"/>
          <p:cNvSpPr/>
          <p:nvPr/>
        </p:nvSpPr>
        <p:spPr>
          <a:xfrm rot="-5400000">
            <a:off x="48606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22" name="Google Shape;222;p30"/>
          <p:cNvSpPr/>
          <p:nvPr/>
        </p:nvSpPr>
        <p:spPr>
          <a:xfrm rot="-5400000">
            <a:off x="4576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23" name="Google Shape;223;p30"/>
          <p:cNvSpPr/>
          <p:nvPr/>
        </p:nvSpPr>
        <p:spPr>
          <a:xfrm rot="-5400000">
            <a:off x="4291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24" name="Google Shape;224;p30"/>
          <p:cNvSpPr/>
          <p:nvPr/>
        </p:nvSpPr>
        <p:spPr>
          <a:xfrm rot="-5400000">
            <a:off x="4007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25" name="Google Shape;225;p30"/>
          <p:cNvSpPr/>
          <p:nvPr/>
        </p:nvSpPr>
        <p:spPr>
          <a:xfrm rot="-5400000">
            <a:off x="37230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*_start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26" name="Google Shape;226;p30"/>
          <p:cNvSpPr/>
          <p:nvPr/>
        </p:nvSpPr>
        <p:spPr>
          <a:xfrm rot="-5400000">
            <a:off x="34386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_libc_start_main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variables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27" name="Google Shape;227;p30"/>
          <p:cNvSpPr/>
          <p:nvPr/>
        </p:nvSpPr>
        <p:spPr>
          <a:xfrm rot="-5400000">
            <a:off x="31542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*_libc_start_main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28" name="Google Shape;228;p30"/>
          <p:cNvSpPr/>
          <p:nvPr/>
        </p:nvSpPr>
        <p:spPr>
          <a:xfrm rot="-5400000">
            <a:off x="28698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*main(04)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29" name="Google Shape;229;p30"/>
          <p:cNvSpPr/>
          <p:nvPr/>
        </p:nvSpPr>
        <p:spPr>
          <a:xfrm rot="-5400000">
            <a:off x="25854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*print_quoted(09)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30" name="Google Shape;230;p30"/>
          <p:cNvSpPr/>
          <p:nvPr/>
        </p:nvSpPr>
        <p:spPr>
          <a:xfrm rot="-5400000">
            <a:off x="17322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*quote(14)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31" name="Google Shape;231;p30"/>
          <p:cNvSpPr/>
          <p:nvPr/>
        </p:nvSpPr>
        <p:spPr>
          <a:xfrm rot="-5400000">
            <a:off x="2160375" y="4302225"/>
            <a:ext cx="531900" cy="56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output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32" name="Google Shape;232;p30"/>
          <p:cNvSpPr/>
          <p:nvPr/>
        </p:nvSpPr>
        <p:spPr>
          <a:xfrm>
            <a:off x="277321" y="3463325"/>
            <a:ext cx="231300" cy="18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0"/>
          <p:cNvSpPr/>
          <p:nvPr/>
        </p:nvSpPr>
        <p:spPr>
          <a:xfrm rot="-5400000">
            <a:off x="2303000" y="4156425"/>
            <a:ext cx="531900" cy="857100"/>
          </a:xfrm>
          <a:prstGeom prst="rect">
            <a:avLst/>
          </a:prstGeom>
          <a:solidFill>
            <a:srgbClr val="FFE599">
              <a:alpha val="64709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ATTACKER INPUT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239" name="Google Shape;239;p3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01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int main(int argc, char **argv, char **envp)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02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{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03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print_quoted(argv[1]);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04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return 0;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05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}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06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void print_quoted(char *s)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07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{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08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printf(quote(s));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09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return;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}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11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char * quote(char *s) {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12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char output[16];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13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sprintf(output, "\"%s\"", s);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14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   return output;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15</a:t>
            </a:r>
            <a:r>
              <a:rPr lang="en" sz="1200">
                <a:latin typeface="Roboto Mono Regular"/>
                <a:ea typeface="Roboto Mono Regular"/>
                <a:cs typeface="Roboto Mono Regular"/>
                <a:sym typeface="Roboto Mono Regular"/>
              </a:rPr>
              <a:t> }</a:t>
            </a:r>
            <a:endParaRPr sz="12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0" name="Google Shape;240;p31"/>
          <p:cNvSpPr/>
          <p:nvPr/>
        </p:nvSpPr>
        <p:spPr>
          <a:xfrm>
            <a:off x="508625" y="4319100"/>
            <a:ext cx="58977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1" name="Google Shape;241;p31"/>
          <p:cNvSpPr/>
          <p:nvPr/>
        </p:nvSpPr>
        <p:spPr>
          <a:xfrm rot="-5400000">
            <a:off x="5998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42" name="Google Shape;242;p31"/>
          <p:cNvSpPr/>
          <p:nvPr/>
        </p:nvSpPr>
        <p:spPr>
          <a:xfrm rot="-5400000">
            <a:off x="5713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envp[3]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43" name="Google Shape;243;p31"/>
          <p:cNvSpPr/>
          <p:nvPr/>
        </p:nvSpPr>
        <p:spPr>
          <a:xfrm rot="-5400000">
            <a:off x="5429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envp[2]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44" name="Google Shape;244;p31"/>
          <p:cNvSpPr/>
          <p:nvPr/>
        </p:nvSpPr>
        <p:spPr>
          <a:xfrm rot="-5400000">
            <a:off x="51450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45" name="Google Shape;245;p31"/>
          <p:cNvSpPr/>
          <p:nvPr/>
        </p:nvSpPr>
        <p:spPr>
          <a:xfrm rot="-5400000">
            <a:off x="48606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envp[0]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46" name="Google Shape;246;p31"/>
          <p:cNvSpPr/>
          <p:nvPr/>
        </p:nvSpPr>
        <p:spPr>
          <a:xfrm rot="-5400000">
            <a:off x="45762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NULL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47" name="Google Shape;247;p31"/>
          <p:cNvSpPr/>
          <p:nvPr/>
        </p:nvSpPr>
        <p:spPr>
          <a:xfrm rot="-5400000">
            <a:off x="42918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argv[1]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48" name="Google Shape;248;p31"/>
          <p:cNvSpPr/>
          <p:nvPr/>
        </p:nvSpPr>
        <p:spPr>
          <a:xfrm rot="-5400000">
            <a:off x="4007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argv[0]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49" name="Google Shape;249;p31"/>
          <p:cNvSpPr/>
          <p:nvPr/>
        </p:nvSpPr>
        <p:spPr>
          <a:xfrm rot="-5400000">
            <a:off x="37230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*_start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50" name="Google Shape;250;p31"/>
          <p:cNvSpPr/>
          <p:nvPr/>
        </p:nvSpPr>
        <p:spPr>
          <a:xfrm rot="-5400000">
            <a:off x="3438650" y="4442775"/>
            <a:ext cx="531900" cy="28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_libc_start_main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variables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51" name="Google Shape;251;p31"/>
          <p:cNvSpPr/>
          <p:nvPr/>
        </p:nvSpPr>
        <p:spPr>
          <a:xfrm rot="-5400000">
            <a:off x="31542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*_libc_start_main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52" name="Google Shape;252;p31"/>
          <p:cNvSpPr/>
          <p:nvPr/>
        </p:nvSpPr>
        <p:spPr>
          <a:xfrm rot="-5400000">
            <a:off x="28698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*main(04)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53" name="Google Shape;253;p31"/>
          <p:cNvSpPr/>
          <p:nvPr/>
        </p:nvSpPr>
        <p:spPr>
          <a:xfrm rot="-5400000">
            <a:off x="2585450" y="4442775"/>
            <a:ext cx="531900" cy="284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Roboto Mono Regular"/>
                <a:ea typeface="Roboto Mono Regular"/>
                <a:cs typeface="Roboto Mono Regular"/>
                <a:sym typeface="Roboto Mono Regular"/>
              </a:rPr>
              <a:t>*print_quoted(09)</a:t>
            </a:r>
            <a:endParaRPr sz="3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54" name="Google Shape;254;p31"/>
          <p:cNvSpPr/>
          <p:nvPr/>
        </p:nvSpPr>
        <p:spPr>
          <a:xfrm rot="-5400000">
            <a:off x="2160375" y="4302225"/>
            <a:ext cx="531900" cy="565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ATTACKER INPUT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55" name="Google Shape;255;p31"/>
          <p:cNvSpPr/>
          <p:nvPr/>
        </p:nvSpPr>
        <p:spPr>
          <a:xfrm>
            <a:off x="277321" y="3647450"/>
            <a:ext cx="231300" cy="18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1"/>
          <p:cNvSpPr/>
          <p:nvPr/>
        </p:nvSpPr>
        <p:spPr>
          <a:xfrm rot="-5400000">
            <a:off x="2585450" y="4442775"/>
            <a:ext cx="531900" cy="28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ATTACKER RETURN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