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5143500" cx="9144000"/>
  <p:notesSz cx="6858000" cy="9144000"/>
  <p:embeddedFontLst>
    <p:embeddedFont>
      <p:font typeface="Roboto"/>
      <p:regular r:id="rId11"/>
      <p:bold r:id="rId12"/>
      <p:italic r:id="rId13"/>
      <p:boldItalic r:id="rId14"/>
    </p:embeddedFont>
    <p:embeddedFont>
      <p:font typeface="Tahoma"/>
      <p:regular r:id="rId15"/>
      <p:bold r:id="rId16"/>
    </p:embeddedFont>
    <p:embeddedFont>
      <p:font typeface="Roboto Light"/>
      <p:regular r:id="rId17"/>
      <p:bold r:id="rId18"/>
      <p:italic r:id="rId19"/>
      <p:boldItalic r:id="rId20"/>
    </p:embeddedFont>
    <p:embeddedFont>
      <p:font typeface="Oswald"/>
      <p:regular r:id="rId21"/>
      <p:bold r:id="rId22"/>
    </p:embeddedFont>
    <p:embeddedFont>
      <p:font typeface="Roboto Mono Regular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Light-boldItalic.fntdata"/><Relationship Id="rId22" Type="http://schemas.openxmlformats.org/officeDocument/2006/relationships/font" Target="fonts/Oswald-bold.fntdata"/><Relationship Id="rId21" Type="http://schemas.openxmlformats.org/officeDocument/2006/relationships/font" Target="fonts/Oswald-regular.fntdata"/><Relationship Id="rId24" Type="http://schemas.openxmlformats.org/officeDocument/2006/relationships/font" Target="fonts/RobotoMonoRegular-bold.fntdata"/><Relationship Id="rId23" Type="http://schemas.openxmlformats.org/officeDocument/2006/relationships/font" Target="fonts/RobotoMonoRegular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MonoRegular-boldItalic.fntdata"/><Relationship Id="rId25" Type="http://schemas.openxmlformats.org/officeDocument/2006/relationships/font" Target="fonts/RobotoMonoRegula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font" Target="fonts/Roboto-regular.fntdata"/><Relationship Id="rId10" Type="http://schemas.openxmlformats.org/officeDocument/2006/relationships/slide" Target="slides/slide5.xml"/><Relationship Id="rId13" Type="http://schemas.openxmlformats.org/officeDocument/2006/relationships/font" Target="fonts/Roboto-italic.fntdata"/><Relationship Id="rId12" Type="http://schemas.openxmlformats.org/officeDocument/2006/relationships/font" Target="fonts/Roboto-bold.fntdata"/><Relationship Id="rId15" Type="http://schemas.openxmlformats.org/officeDocument/2006/relationships/font" Target="fonts/Tahoma-regular.fntdata"/><Relationship Id="rId14" Type="http://schemas.openxmlformats.org/officeDocument/2006/relationships/font" Target="fonts/Roboto-boldItalic.fntdata"/><Relationship Id="rId17" Type="http://schemas.openxmlformats.org/officeDocument/2006/relationships/font" Target="fonts/RobotoLight-regular.fntdata"/><Relationship Id="rId16" Type="http://schemas.openxmlformats.org/officeDocument/2006/relationships/font" Target="fonts/Tahoma-bold.fntdata"/><Relationship Id="rId19" Type="http://schemas.openxmlformats.org/officeDocument/2006/relationships/font" Target="fonts/RobotoLight-italic.fntdata"/><Relationship Id="rId18" Type="http://schemas.openxmlformats.org/officeDocument/2006/relationships/font" Target="fonts/RobotoLight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41d74a1f48_1_17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41d74a1f48_1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9a8ea0238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9a8ea0238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9a8ea0238e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9a8ea0238e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41d74a1f48_1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41d74a1f48_1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>
                <a:solidFill>
                  <a:schemeClr val="dk2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itle">
  <p:cSld name="TITLE_ONLY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4" name="Google Shape;44;p11"/>
          <p:cNvSpPr txBox="1"/>
          <p:nvPr>
            <p:ph idx="1" type="subTitle"/>
          </p:nvPr>
        </p:nvSpPr>
        <p:spPr>
          <a:xfrm>
            <a:off x="685800" y="2179341"/>
            <a:ext cx="7772400" cy="784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swald"/>
              <a:buNone/>
              <a:defRPr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7" name="Google Shape;4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ancy Section Title">
  <p:cSld name="CUSTOM">
    <p:bg>
      <p:bgPr>
        <a:solidFill>
          <a:srgbClr val="351C75"/>
        </a:solidFill>
      </p:bgPr>
    </p:bg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219700" y="2287400"/>
            <a:ext cx="6523800" cy="56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>
                <a:solidFill>
                  <a:srgbClr val="FFFFFF"/>
                </a:solidFill>
              </a:defRPr>
            </a:lvl9pPr>
          </a:lstStyle>
          <a:p/>
        </p:txBody>
      </p:sp>
      <p:sp>
        <p:nvSpPr>
          <p:cNvPr id="50" name="Google Shape;50;p13"/>
          <p:cNvSpPr txBox="1"/>
          <p:nvPr>
            <p:ph idx="2" type="title"/>
          </p:nvPr>
        </p:nvSpPr>
        <p:spPr>
          <a:xfrm>
            <a:off x="219700" y="499975"/>
            <a:ext cx="6523800" cy="178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1" name="Google Shape;51;p13"/>
          <p:cNvSpPr txBox="1"/>
          <p:nvPr>
            <p:ph idx="3" type="title"/>
          </p:nvPr>
        </p:nvSpPr>
        <p:spPr>
          <a:xfrm>
            <a:off x="219700" y="2856225"/>
            <a:ext cx="6523800" cy="178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2400">
                <a:solidFill>
                  <a:srgbClr val="B7B7B7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Ideas">
  <p:cSld name="CUSTOM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4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5" name="Google Shape;55;p14"/>
          <p:cNvSpPr txBox="1"/>
          <p:nvPr>
            <p:ph idx="2" type="title"/>
          </p:nvPr>
        </p:nvSpPr>
        <p:spPr>
          <a:xfrm>
            <a:off x="537475" y="305568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6" name="Google Shape;56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Ideas">
  <p:cSld name="CUSTOM_1_2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/>
          <p:nvPr>
            <p:ph type="title"/>
          </p:nvPr>
        </p:nvSpPr>
        <p:spPr>
          <a:xfrm>
            <a:off x="537475" y="618338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59" name="Google Shape;59;p15"/>
          <p:cNvSpPr txBox="1"/>
          <p:nvPr>
            <p:ph idx="2" type="title"/>
          </p:nvPr>
        </p:nvSpPr>
        <p:spPr>
          <a:xfrm>
            <a:off x="537475" y="33494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" name="Google Shape;61;p15"/>
          <p:cNvSpPr txBox="1"/>
          <p:nvPr>
            <p:ph idx="3" type="title"/>
          </p:nvPr>
        </p:nvSpPr>
        <p:spPr>
          <a:xfrm>
            <a:off x="537475" y="1983875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 algn="r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ral Idea">
  <p:cSld name="CUSTOM_1_1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/>
          <p:nvPr>
            <p:ph type="title"/>
          </p:nvPr>
        </p:nvSpPr>
        <p:spPr>
          <a:xfrm>
            <a:off x="537475" y="868313"/>
            <a:ext cx="8069100" cy="137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0" sz="30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64" name="Google Shape;64;p1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aper Card">
  <p:cSld name="CUSTOM_2">
    <p:bg>
      <p:bgPr>
        <a:solidFill>
          <a:srgbClr val="EFEFEF"/>
        </a:solid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KinM98rrT.png" id="66" name="Google Shape;66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12450" y="1101425"/>
            <a:ext cx="6784150" cy="294065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17"/>
          <p:cNvSpPr txBox="1"/>
          <p:nvPr>
            <p:ph type="title"/>
          </p:nvPr>
        </p:nvSpPr>
        <p:spPr>
          <a:xfrm>
            <a:off x="1359335" y="1236350"/>
            <a:ext cx="6455700" cy="3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0" sz="1800"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 b="0" sz="1800"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 b="0" sz="1800"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 b="0" sz="1800"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 b="0" sz="1800"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 b="0" sz="1800"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 b="0" sz="1800"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 b="0" sz="1800"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 b="0" sz="1800"/>
            </a:lvl9pPr>
          </a:lstStyle>
          <a:p/>
        </p:txBody>
      </p:sp>
      <p:sp>
        <p:nvSpPr>
          <p:cNvPr id="68" name="Google Shape;68;p17"/>
          <p:cNvSpPr txBox="1"/>
          <p:nvPr>
            <p:ph idx="1" type="body"/>
          </p:nvPr>
        </p:nvSpPr>
        <p:spPr>
          <a:xfrm>
            <a:off x="1359326" y="1528736"/>
            <a:ext cx="6455700" cy="221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60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4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400"/>
            </a:lvl9pPr>
          </a:lstStyle>
          <a:p/>
        </p:txBody>
      </p:sp>
      <p:sp>
        <p:nvSpPr>
          <p:cNvPr id="69" name="Google Shape;69;p1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lendar">
  <p:cSld name="CUSTOM_3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" name="Google Shape;71;p18"/>
          <p:cNvCxnSpPr/>
          <p:nvPr/>
        </p:nvCxnSpPr>
        <p:spPr>
          <a:xfrm>
            <a:off x="3048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2" name="Google Shape;72;p18"/>
          <p:cNvCxnSpPr/>
          <p:nvPr/>
        </p:nvCxnSpPr>
        <p:spPr>
          <a:xfrm>
            <a:off x="6096000" y="0"/>
            <a:ext cx="0" cy="514260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3" name="Google Shape;73;p18"/>
          <p:cNvCxnSpPr/>
          <p:nvPr/>
        </p:nvCxnSpPr>
        <p:spPr>
          <a:xfrm>
            <a:off x="0" y="128587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4" name="Google Shape;74;p18"/>
          <p:cNvCxnSpPr/>
          <p:nvPr/>
        </p:nvCxnSpPr>
        <p:spPr>
          <a:xfrm>
            <a:off x="0" y="3857625"/>
            <a:ext cx="91458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75" name="Google Shape;75;p18"/>
          <p:cNvCxnSpPr/>
          <p:nvPr/>
        </p:nvCxnSpPr>
        <p:spPr>
          <a:xfrm>
            <a:off x="0" y="25717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76" name="Google Shape;76;p18"/>
          <p:cNvSpPr txBox="1"/>
          <p:nvPr/>
        </p:nvSpPr>
        <p:spPr>
          <a:xfrm>
            <a:off x="1751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January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7" name="Google Shape;77;p18"/>
          <p:cNvSpPr txBox="1"/>
          <p:nvPr/>
        </p:nvSpPr>
        <p:spPr>
          <a:xfrm>
            <a:off x="47994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February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8" name="Google Shape;78;p18"/>
          <p:cNvSpPr txBox="1"/>
          <p:nvPr/>
        </p:nvSpPr>
        <p:spPr>
          <a:xfrm>
            <a:off x="7849200" y="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March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79" name="Google Shape;79;p18"/>
          <p:cNvSpPr txBox="1"/>
          <p:nvPr/>
        </p:nvSpPr>
        <p:spPr>
          <a:xfrm>
            <a:off x="1751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April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80;p18"/>
          <p:cNvSpPr txBox="1"/>
          <p:nvPr/>
        </p:nvSpPr>
        <p:spPr>
          <a:xfrm>
            <a:off x="47994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May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1" name="Google Shape;81;p18"/>
          <p:cNvSpPr txBox="1"/>
          <p:nvPr/>
        </p:nvSpPr>
        <p:spPr>
          <a:xfrm>
            <a:off x="7849200" y="128587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June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2" name="Google Shape;82;p18"/>
          <p:cNvSpPr txBox="1"/>
          <p:nvPr/>
        </p:nvSpPr>
        <p:spPr>
          <a:xfrm>
            <a:off x="1751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July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3" name="Google Shape;83;p18"/>
          <p:cNvSpPr txBox="1"/>
          <p:nvPr/>
        </p:nvSpPr>
        <p:spPr>
          <a:xfrm>
            <a:off x="47994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August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4" name="Google Shape;84;p18"/>
          <p:cNvSpPr txBox="1"/>
          <p:nvPr/>
        </p:nvSpPr>
        <p:spPr>
          <a:xfrm>
            <a:off x="7849200" y="2571750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September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5" name="Google Shape;85;p18"/>
          <p:cNvSpPr txBox="1"/>
          <p:nvPr/>
        </p:nvSpPr>
        <p:spPr>
          <a:xfrm>
            <a:off x="1751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October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6" name="Google Shape;86;p18"/>
          <p:cNvSpPr txBox="1"/>
          <p:nvPr/>
        </p:nvSpPr>
        <p:spPr>
          <a:xfrm>
            <a:off x="47994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November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87;p18"/>
          <p:cNvSpPr txBox="1"/>
          <p:nvPr/>
        </p:nvSpPr>
        <p:spPr>
          <a:xfrm>
            <a:off x="7849200" y="3857625"/>
            <a:ext cx="1296600" cy="43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Oswald"/>
                <a:ea typeface="Oswald"/>
                <a:cs typeface="Oswald"/>
                <a:sym typeface="Oswald"/>
              </a:rPr>
              <a:t>December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riller Source">
  <p:cSld name="TITLE_ONLY_2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0" name="Google Shape;90;p1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1" name="Google Shape;91;p19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username = input()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username == "service":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cmd_code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cmd_code == 7: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crash()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"Unknown command".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passcode = atoi(input())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if passcode &lt; 10000: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print "Invalid passcode!"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else: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	auth(username, passcode)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	print "Exiting..."</a:t>
            </a:r>
            <a:endParaRPr sz="120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exit()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toi source">
  <p:cSld name="TITLE_ONLY_2_1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0"/>
          <p:cNvSpPr txBox="1"/>
          <p:nvPr>
            <p:ph type="title"/>
          </p:nvPr>
        </p:nvSpPr>
        <p:spPr>
          <a:xfrm>
            <a:off x="3432825" y="205975"/>
            <a:ext cx="5253900" cy="85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 algn="r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94" name="Google Shape;94;p2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5" name="Google Shape;95;p20"/>
          <p:cNvSpPr txBox="1"/>
          <p:nvPr/>
        </p:nvSpPr>
        <p:spPr>
          <a:xfrm>
            <a:off x="223425" y="308250"/>
            <a:ext cx="3209400" cy="451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def atoi(s):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n = 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for c in s: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if   c == '0': n = n*10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'1': n = n*10 + 1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'2': n = n*10 + 2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'3': n = n*10 + 3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'4': n = n*10 + 4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'5': n = n*10 + 5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'6': n = n*10 + 6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'7': n = n*10 + 7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'8': n = n*10 + 8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elif c == '9': n = n*10 + 9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  else: break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 return n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Analysis Options">
  <p:cSld name="TITLE_AND_TWO_COLUMNS_1_1_1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98" name="Google Shape;98;p21"/>
          <p:cNvSpPr txBox="1"/>
          <p:nvPr/>
        </p:nvSpPr>
        <p:spPr>
          <a:xfrm>
            <a:off x="2508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Specification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should hold about the program?</a:t>
            </a: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Logical Properties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Absence of Crashes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Type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Efficiency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Memory Safety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/>
              <a:t>Information Disclosure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Authentication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</p:txBody>
      </p:sp>
      <p:sp>
        <p:nvSpPr>
          <p:cNvPr id="99" name="Google Shape;99;p21"/>
          <p:cNvSpPr txBox="1"/>
          <p:nvPr/>
        </p:nvSpPr>
        <p:spPr>
          <a:xfrm>
            <a:off x="6063675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Technique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How will we achieve the goal?</a:t>
            </a:r>
            <a:br>
              <a:rPr lang="en" sz="1800"/>
            </a:br>
            <a:br>
              <a:rPr lang="en" sz="1800"/>
            </a:b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Manual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Symbolic Execution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Abstract Interpretation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Fuzzing</a:t>
            </a:r>
            <a:endParaRPr sz="1800"/>
          </a:p>
        </p:txBody>
      </p:sp>
      <p:sp>
        <p:nvSpPr>
          <p:cNvPr id="100" name="Google Shape;100;p21"/>
          <p:cNvSpPr txBox="1"/>
          <p:nvPr/>
        </p:nvSpPr>
        <p:spPr>
          <a:xfrm>
            <a:off x="3157350" y="241575"/>
            <a:ext cx="2829300" cy="468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Goal</a:t>
            </a:r>
            <a:endParaRPr sz="3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What do we want to achieve regarding the specification?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Verification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Testing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Transformation</a:t>
            </a:r>
            <a:endParaRPr sz="1800"/>
          </a:p>
        </p:txBody>
      </p:sp>
      <p:cxnSp>
        <p:nvCxnSpPr>
          <p:cNvPr id="101" name="Google Shape;101;p21"/>
          <p:cNvCxnSpPr/>
          <p:nvPr/>
        </p:nvCxnSpPr>
        <p:spPr>
          <a:xfrm>
            <a:off x="3080325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2" name="Google Shape;102;p21"/>
          <p:cNvCxnSpPr/>
          <p:nvPr/>
        </p:nvCxnSpPr>
        <p:spPr>
          <a:xfrm>
            <a:off x="5986650" y="309100"/>
            <a:ext cx="0" cy="4684500"/>
          </a:xfrm>
          <a:prstGeom prst="straightConnector1">
            <a:avLst/>
          </a:prstGeom>
          <a:noFill/>
          <a:ln cap="flat" cmpd="sng" w="38100">
            <a:solidFill>
              <a:srgbClr val="000000"/>
            </a:solidFill>
            <a:prstDash val="dash"/>
            <a:round/>
            <a:headEnd len="med" w="med" type="none"/>
            <a:tailEnd len="med" w="med" type="none"/>
          </a:ln>
        </p:spPr>
      </p:cxnSp>
      <p:cxnSp>
        <p:nvCxnSpPr>
          <p:cNvPr id="103" name="Google Shape;103;p21"/>
          <p:cNvCxnSpPr/>
          <p:nvPr/>
        </p:nvCxnSpPr>
        <p:spPr>
          <a:xfrm rot="10800000">
            <a:off x="346650" y="2154518"/>
            <a:ext cx="8450700" cy="0"/>
          </a:xfrm>
          <a:prstGeom prst="straightConnector1">
            <a:avLst/>
          </a:prstGeom>
          <a:noFill/>
          <a:ln cap="flat" cmpd="sng" w="9525">
            <a:solidFill>
              <a:srgbClr val="000000"/>
            </a:solidFill>
            <a:prstDash val="dot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_Four_Boxes">
  <p:cSld name="Custom_Four_Boxes"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2"/>
          <p:cNvSpPr txBox="1"/>
          <p:nvPr>
            <p:ph idx="11" type="ftr"/>
          </p:nvPr>
        </p:nvSpPr>
        <p:spPr>
          <a:xfrm>
            <a:off x="1333500" y="4912520"/>
            <a:ext cx="6477000" cy="223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6" name="Google Shape;106;p22"/>
          <p:cNvSpPr txBox="1"/>
          <p:nvPr>
            <p:ph idx="12" type="sldNum"/>
          </p:nvPr>
        </p:nvSpPr>
        <p:spPr>
          <a:xfrm>
            <a:off x="8102430" y="4914900"/>
            <a:ext cx="762000" cy="21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98989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07" name="Google Shape;107;p22"/>
          <p:cNvSpPr txBox="1"/>
          <p:nvPr>
            <p:ph idx="1" type="body"/>
          </p:nvPr>
        </p:nvSpPr>
        <p:spPr>
          <a:xfrm>
            <a:off x="457202" y="80010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8" name="Google Shape;108;p22"/>
          <p:cNvSpPr txBox="1"/>
          <p:nvPr>
            <p:ph idx="2" type="body"/>
          </p:nvPr>
        </p:nvSpPr>
        <p:spPr>
          <a:xfrm>
            <a:off x="4645481" y="800100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09" name="Google Shape;109;p22"/>
          <p:cNvSpPr txBox="1"/>
          <p:nvPr>
            <p:ph idx="3" type="body"/>
          </p:nvPr>
        </p:nvSpPr>
        <p:spPr>
          <a:xfrm>
            <a:off x="4645477" y="2641146"/>
            <a:ext cx="41175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sp>
        <p:nvSpPr>
          <p:cNvPr id="110" name="Google Shape;110;p22"/>
          <p:cNvSpPr txBox="1"/>
          <p:nvPr>
            <p:ph idx="4" type="body"/>
          </p:nvPr>
        </p:nvSpPr>
        <p:spPr>
          <a:xfrm>
            <a:off x="454481" y="2647270"/>
            <a:ext cx="4033200" cy="1771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indent="-330200" lvl="1" marL="914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indent="-317500" lvl="2" marL="13716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indent="-311150" lvl="3" marL="18288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indent="-311150" lvl="4" marL="2286000" marR="0" rtl="0" algn="l">
              <a:spcBef>
                <a:spcPts val="26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Char char="•"/>
              <a:defRPr b="0" i="0" sz="13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/>
        </p:txBody>
      </p:sp>
      <p:cxnSp>
        <p:nvCxnSpPr>
          <p:cNvPr id="111" name="Google Shape;111;p22"/>
          <p:cNvCxnSpPr/>
          <p:nvPr/>
        </p:nvCxnSpPr>
        <p:spPr>
          <a:xfrm>
            <a:off x="381000" y="630076"/>
            <a:ext cx="8382000" cy="1200"/>
          </a:xfrm>
          <a:prstGeom prst="straightConnector1">
            <a:avLst/>
          </a:prstGeom>
          <a:noFill/>
          <a:ln cap="flat" cmpd="sng" w="22225">
            <a:solidFill>
              <a:srgbClr val="0F5E90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12" name="Google Shape;112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4414" y="97655"/>
            <a:ext cx="814078" cy="491304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22"/>
          <p:cNvSpPr txBox="1"/>
          <p:nvPr>
            <p:ph type="ctrTitle"/>
          </p:nvPr>
        </p:nvSpPr>
        <p:spPr>
          <a:xfrm>
            <a:off x="1619250" y="113564"/>
            <a:ext cx="7143600" cy="459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Tahoma"/>
              <a:buNone/>
              <a:defRPr b="0" i="0" sz="24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2" type="body"/>
          </p:nvPr>
        </p:nvSpPr>
        <p:spPr>
          <a:xfrm>
            <a:off x="4692274" y="1200150"/>
            <a:ext cx="39945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lumns">
  <p:cSld name="TITLE_AND_TWO_COLUMNS_1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idx="1" type="body"/>
          </p:nvPr>
        </p:nvSpPr>
        <p:spPr>
          <a:xfrm>
            <a:off x="457200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692275" y="241575"/>
            <a:ext cx="39945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hree Columns">
  <p:cSld name="TITLE_AND_TWO_COLUMNS_1_1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idx="1" type="body"/>
          </p:nvPr>
        </p:nvSpPr>
        <p:spPr>
          <a:xfrm>
            <a:off x="2508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2" type="body"/>
          </p:nvPr>
        </p:nvSpPr>
        <p:spPr>
          <a:xfrm>
            <a:off x="6063675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9" name="Google Shape;29;p6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0" name="Google Shape;30;p6"/>
          <p:cNvSpPr txBox="1"/>
          <p:nvPr>
            <p:ph idx="3" type="body"/>
          </p:nvPr>
        </p:nvSpPr>
        <p:spPr>
          <a:xfrm>
            <a:off x="3157350" y="241575"/>
            <a:ext cx="2829300" cy="4684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3" name="Google Shape;33;p7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/>
          <p:nvPr>
            <p:ph idx="1" type="body"/>
          </p:nvPr>
        </p:nvSpPr>
        <p:spPr>
          <a:xfrm>
            <a:off x="457200" y="4406309"/>
            <a:ext cx="8229600" cy="51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rtl="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/>
        </p:txBody>
      </p:sp>
      <p:sp>
        <p:nvSpPr>
          <p:cNvPr id="36" name="Google Shape;36;p8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ody Only">
  <p:cSld name="TITLE_AND_BODY_1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/>
          <p:nvPr>
            <p:ph idx="1" type="body"/>
          </p:nvPr>
        </p:nvSpPr>
        <p:spPr>
          <a:xfrm>
            <a:off x="457200" y="233438"/>
            <a:ext cx="8229600" cy="467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●"/>
              <a:defRPr sz="1800"/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1" name="Google Shape;41;p10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11.xml"/><Relationship Id="rId22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21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Light"/>
              <a:buChar char="●"/>
              <a:defRPr sz="1800"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●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○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Light"/>
              <a:buChar char="■"/>
              <a:defRPr>
                <a:solidFill>
                  <a:schemeClr val="dk1"/>
                </a:solidFill>
                <a:latin typeface="Roboto Light"/>
                <a:ea typeface="Roboto Light"/>
                <a:cs typeface="Roboto Light"/>
                <a:sym typeface="Roboto Ligh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56791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 algn="r">
              <a:buNone/>
              <a:defRPr sz="13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3"/>
          <p:cNvSpPr txBox="1"/>
          <p:nvPr>
            <p:ph type="ctrTitle"/>
          </p:nvPr>
        </p:nvSpPr>
        <p:spPr>
          <a:xfrm>
            <a:off x="685800" y="1583342"/>
            <a:ext cx="7772400" cy="1159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Module: Memory Errors</a:t>
            </a:r>
            <a:endParaRPr/>
          </a:p>
        </p:txBody>
      </p:sp>
      <p:sp>
        <p:nvSpPr>
          <p:cNvPr id="119" name="Google Shape;119;p23"/>
          <p:cNvSpPr txBox="1"/>
          <p:nvPr>
            <p:ph idx="1" type="subTitle"/>
          </p:nvPr>
        </p:nvSpPr>
        <p:spPr>
          <a:xfrm>
            <a:off x="685800" y="2840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Causes of Corruption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Yan Shoshitaishvili</a:t>
            </a:r>
            <a:endParaRPr sz="10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Arizona State University</a:t>
            </a:r>
            <a:endParaRPr sz="10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Classic Buffer Overflow</a:t>
            </a:r>
            <a:endParaRPr/>
          </a:p>
        </p:txBody>
      </p:sp>
      <p:sp>
        <p:nvSpPr>
          <p:cNvPr id="125" name="Google Shape;125;p24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Because C does not implicitly track buffer sizes, simple overwrites are common.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Smallest possible example: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int main(int argc, char **argv, char **envp)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char small_buffer[16];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   read(0, small_buffer, 128);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Let's look at a demo!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Signedness Mixups</a:t>
            </a:r>
            <a:endParaRPr/>
          </a:p>
        </p:txBody>
      </p:sp>
      <p:sp>
        <p:nvSpPr>
          <p:cNvPr id="131" name="Google Shape;131;p25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standard C library uses </a:t>
            </a:r>
            <a:r>
              <a:rPr i="1" lang="en" sz="1600"/>
              <a:t>unsigned integers</a:t>
            </a:r>
            <a:r>
              <a:rPr lang="en" sz="1600"/>
              <a:t> for sizes (i.e., the last argument to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read</a:t>
            </a:r>
            <a:r>
              <a:rPr lang="en" sz="1600"/>
              <a:t>, memcmp, strncpy, and others). The default integer types (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short</a:t>
            </a:r>
            <a:r>
              <a:rPr lang="en" sz="1600"/>
              <a:t>,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int</a:t>
            </a:r>
            <a:r>
              <a:rPr lang="en" sz="1600"/>
              <a:t>, </a:t>
            </a:r>
            <a:r>
              <a:rPr lang="en" sz="1600">
                <a:latin typeface="Consolas"/>
                <a:ea typeface="Consolas"/>
                <a:cs typeface="Consolas"/>
                <a:sym typeface="Consolas"/>
              </a:rPr>
              <a:t>long</a:t>
            </a:r>
            <a:r>
              <a:rPr lang="en" sz="1600"/>
              <a:t>) are </a:t>
            </a:r>
            <a:r>
              <a:rPr i="1" lang="en" sz="1600"/>
              <a:t>signed</a:t>
            </a:r>
            <a:r>
              <a:rPr lang="en" sz="1600"/>
              <a:t>.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int main() {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int size;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	char buf[16];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	scanf("%i", &amp;size);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	if (size &gt; 16) exit(1);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	read(0, buf, size);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 sz="16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Why is this a problem? Recall twos compliment:</a:t>
            </a:r>
            <a:endParaRPr sz="1600"/>
          </a:p>
          <a:p>
            <a:pPr indent="-292100" lvl="0" marL="457200" rtl="0" algn="l">
              <a:spcBef>
                <a:spcPts val="100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0xffffffff == -1</a:t>
            </a:r>
            <a:r>
              <a:rPr lang="en" sz="1000"/>
              <a:t>,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0xfffffffe == -2</a:t>
            </a:r>
            <a:r>
              <a:rPr lang="en" sz="1000"/>
              <a:t>, etc</a:t>
            </a:r>
            <a:endParaRPr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signedness mostly matters during </a:t>
            </a:r>
            <a:r>
              <a:rPr i="1" lang="en" sz="1000"/>
              <a:t>conditional jumps</a:t>
            </a:r>
            <a:endParaRPr i="1" sz="10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cmp eax, 16; jae too_big</a:t>
            </a:r>
            <a:endParaRPr sz="1000"/>
          </a:p>
          <a:p>
            <a:pPr indent="-279400" lvl="0" marL="914400" rtl="0" algn="l"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i="1" lang="en" sz="800"/>
              <a:t>unsigned</a:t>
            </a:r>
            <a:r>
              <a:rPr lang="en" sz="800"/>
              <a:t> comparison</a:t>
            </a:r>
            <a:endParaRPr sz="800"/>
          </a:p>
          <a:p>
            <a:pPr indent="-279400" lvl="0" marL="914400" rtl="0" algn="l"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eax = 0xffffffff</a:t>
            </a:r>
            <a:r>
              <a:rPr lang="en" sz="800"/>
              <a:t> will result in checking 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0xffffffff &gt; 16</a:t>
            </a:r>
            <a:r>
              <a:rPr lang="en" sz="800"/>
              <a:t> and a jump</a:t>
            </a:r>
            <a:endParaRPr sz="800"/>
          </a:p>
          <a:p>
            <a:pPr indent="-292100" lvl="0" marL="457200" rtl="0" algn="l">
              <a:spcBef>
                <a:spcPts val="0"/>
              </a:spcBef>
              <a:spcAft>
                <a:spcPts val="0"/>
              </a:spcAft>
              <a:buSzPts val="1000"/>
              <a:buAutoNum type="arabicPeriod"/>
            </a:pPr>
            <a:r>
              <a:rPr lang="en" sz="1000"/>
              <a:t> </a:t>
            </a:r>
            <a:r>
              <a:rPr lang="en" sz="1000">
                <a:latin typeface="Consolas"/>
                <a:ea typeface="Consolas"/>
                <a:cs typeface="Consolas"/>
                <a:sym typeface="Consolas"/>
              </a:rPr>
              <a:t>cmp eax, 16; jge too_big</a:t>
            </a:r>
            <a:endParaRPr sz="1000">
              <a:latin typeface="Consolas"/>
              <a:ea typeface="Consolas"/>
              <a:cs typeface="Consolas"/>
              <a:sym typeface="Consolas"/>
            </a:endParaRPr>
          </a:p>
          <a:p>
            <a:pPr indent="-279400" lvl="0" marL="914400" rtl="0" algn="l"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i="1" lang="en" sz="800"/>
              <a:t>signed</a:t>
            </a:r>
            <a:r>
              <a:rPr lang="en" sz="800"/>
              <a:t> comparison</a:t>
            </a:r>
            <a:endParaRPr sz="800">
              <a:latin typeface="Roboto Mono Regular"/>
              <a:ea typeface="Roboto Mono Regular"/>
              <a:cs typeface="Roboto Mono Regular"/>
              <a:sym typeface="Roboto Mono Regular"/>
            </a:endParaRPr>
          </a:p>
          <a:p>
            <a:pPr indent="-279400" lvl="0" marL="914400" rtl="0" algn="l">
              <a:spcBef>
                <a:spcPts val="0"/>
              </a:spcBef>
              <a:spcAft>
                <a:spcPts val="0"/>
              </a:spcAft>
              <a:buSzPts val="800"/>
              <a:buChar char="-"/>
            </a:pP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eax = 0xffffffff</a:t>
            </a:r>
            <a:r>
              <a:rPr lang="en" sz="800"/>
              <a:t> will result in checking </a:t>
            </a:r>
            <a:r>
              <a:rPr lang="en" sz="800">
                <a:latin typeface="Consolas"/>
                <a:ea typeface="Consolas"/>
                <a:cs typeface="Consolas"/>
                <a:sym typeface="Consolas"/>
              </a:rPr>
              <a:t>-1 &gt; 16</a:t>
            </a:r>
            <a:r>
              <a:rPr lang="en" sz="800"/>
              <a:t>, and no jump</a:t>
            </a:r>
            <a:endParaRPr sz="800"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600"/>
              <a:t>Guess which one is used in this code?</a:t>
            </a:r>
            <a:endParaRPr sz="16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Integer Overflows</a:t>
            </a:r>
            <a:endParaRPr/>
          </a:p>
        </p:txBody>
      </p:sp>
      <p:sp>
        <p:nvSpPr>
          <p:cNvPr id="137" name="Google Shape;137;p26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When developers try to calculate sizes, mistakes can occur...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Consider:</a:t>
            </a:r>
            <a:endParaRPr/>
          </a:p>
          <a:p>
            <a:pPr indent="-342900" lvl="0" marL="457200" rtl="0" algn="l">
              <a:spcBef>
                <a:spcPts val="100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What's the maximum value that a 32-bit integer can take?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"/>
              <a:t>What happens when you increment that?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int main() {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unsigned int size;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	scanf("%i", &amp;size);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	char *buf = alloca(size+1);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	int n = read(0, buf, size);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	buf[n] = '\0';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}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7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Cause: Off-by-one Errors</a:t>
            </a:r>
            <a:endParaRPr/>
          </a:p>
        </p:txBody>
      </p:sp>
      <p:sp>
        <p:nvSpPr>
          <p:cNvPr id="143" name="Google Shape;143;p27"/>
          <p:cNvSpPr txBox="1"/>
          <p:nvPr>
            <p:ph idx="1" type="body"/>
          </p:nvPr>
        </p:nvSpPr>
        <p:spPr>
          <a:xfrm>
            <a:off x="457200" y="1200150"/>
            <a:ext cx="82296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Consider: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int a[3] = { 1, 2, 3 };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	for (int i = 0; i </a:t>
            </a:r>
            <a:r>
              <a:rPr lang="en" sz="1200">
                <a:highlight>
                  <a:srgbClr val="EA9999"/>
                </a:highlight>
                <a:latin typeface="Consolas"/>
                <a:ea typeface="Consolas"/>
                <a:cs typeface="Consolas"/>
                <a:sym typeface="Consolas"/>
              </a:rPr>
              <a:t>&lt;=</a:t>
            </a:r>
            <a:r>
              <a:rPr lang="en" sz="1200">
                <a:latin typeface="Consolas"/>
                <a:ea typeface="Consolas"/>
                <a:cs typeface="Consolas"/>
                <a:sym typeface="Consolas"/>
              </a:rPr>
              <a:t> 3; i++) a[i] = 0;</a:t>
            </a:r>
            <a:endParaRPr sz="1200"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Off-by-one errors can cause small amounts of memory corruption.</a:t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Depending on what you corrupt in memory, this can be disastrous.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144" name="Google Shape;144;p27"/>
          <p:cNvSpPr/>
          <p:nvPr/>
        </p:nvSpPr>
        <p:spPr>
          <a:xfrm>
            <a:off x="990600" y="26427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45" name="Google Shape;145;p27"/>
          <p:cNvSpPr/>
          <p:nvPr/>
        </p:nvSpPr>
        <p:spPr>
          <a:xfrm rot="-5400000">
            <a:off x="6034950" y="27663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6" name="Google Shape;146;p27"/>
          <p:cNvSpPr/>
          <p:nvPr/>
        </p:nvSpPr>
        <p:spPr>
          <a:xfrm rot="-5400000">
            <a:off x="5750550" y="27663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7" name="Google Shape;147;p27"/>
          <p:cNvSpPr/>
          <p:nvPr/>
        </p:nvSpPr>
        <p:spPr>
          <a:xfrm rot="-5400000">
            <a:off x="5466150" y="27663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8" name="Google Shape;148;p27"/>
          <p:cNvSpPr/>
          <p:nvPr/>
        </p:nvSpPr>
        <p:spPr>
          <a:xfrm rot="-5400000">
            <a:off x="5181750" y="27663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49" name="Google Shape;149;p27"/>
          <p:cNvSpPr/>
          <p:nvPr/>
        </p:nvSpPr>
        <p:spPr>
          <a:xfrm rot="-5400000">
            <a:off x="4897350" y="27663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0" name="Google Shape;150;p27"/>
          <p:cNvSpPr/>
          <p:nvPr/>
        </p:nvSpPr>
        <p:spPr>
          <a:xfrm rot="-5400000">
            <a:off x="4612950" y="27663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1" name="Google Shape;151;p27"/>
          <p:cNvSpPr/>
          <p:nvPr/>
        </p:nvSpPr>
        <p:spPr>
          <a:xfrm rot="-5400000">
            <a:off x="4328550" y="27663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2" name="Google Shape;152;p27"/>
          <p:cNvSpPr/>
          <p:nvPr/>
        </p:nvSpPr>
        <p:spPr>
          <a:xfrm rot="-5400000">
            <a:off x="4044150" y="27663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3" name="Google Shape;153;p27"/>
          <p:cNvSpPr/>
          <p:nvPr/>
        </p:nvSpPr>
        <p:spPr>
          <a:xfrm rot="-5400000">
            <a:off x="3759750" y="27663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4" name="Google Shape;154;p27"/>
          <p:cNvSpPr/>
          <p:nvPr/>
        </p:nvSpPr>
        <p:spPr>
          <a:xfrm rot="-5400000">
            <a:off x="3475350" y="27663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5" name="Google Shape;155;p27"/>
          <p:cNvSpPr/>
          <p:nvPr/>
        </p:nvSpPr>
        <p:spPr>
          <a:xfrm rot="-5400000">
            <a:off x="3190950" y="27663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6" name="Google Shape;156;p27"/>
          <p:cNvSpPr/>
          <p:nvPr/>
        </p:nvSpPr>
        <p:spPr>
          <a:xfrm rot="-5400000">
            <a:off x="2547000" y="2406825"/>
            <a:ext cx="531900" cy="1003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buffer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7" name="Google Shape;157;p27"/>
          <p:cNvSpPr/>
          <p:nvPr/>
        </p:nvSpPr>
        <p:spPr>
          <a:xfrm rot="-5400000">
            <a:off x="2591250" y="2362575"/>
            <a:ext cx="531900" cy="1092000"/>
          </a:xfrm>
          <a:prstGeom prst="rect">
            <a:avLst/>
          </a:prstGeom>
          <a:solidFill>
            <a:srgbClr val="FF0000">
              <a:alpha val="5019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58" name="Google Shape;158;p27"/>
          <p:cNvSpPr/>
          <p:nvPr/>
        </p:nvSpPr>
        <p:spPr>
          <a:xfrm>
            <a:off x="990600" y="3861900"/>
            <a:ext cx="7162800" cy="535800"/>
          </a:xfrm>
          <a:prstGeom prst="rect">
            <a:avLst/>
          </a:prstGeom>
          <a:solidFill>
            <a:srgbClr val="EFEFEF"/>
          </a:solidFill>
          <a:ln cap="flat" cmpd="sng" w="9525">
            <a:solidFill>
              <a:srgbClr val="66666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stack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159" name="Google Shape;159;p27"/>
          <p:cNvSpPr/>
          <p:nvPr/>
        </p:nvSpPr>
        <p:spPr>
          <a:xfrm rot="-5400000">
            <a:off x="6034950" y="39855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0" name="Google Shape;160;p27"/>
          <p:cNvSpPr/>
          <p:nvPr/>
        </p:nvSpPr>
        <p:spPr>
          <a:xfrm rot="-5400000">
            <a:off x="5750550" y="39855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1" name="Google Shape;161;p27"/>
          <p:cNvSpPr/>
          <p:nvPr/>
        </p:nvSpPr>
        <p:spPr>
          <a:xfrm rot="-5400000">
            <a:off x="5466150" y="3985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2" name="Google Shape;162;p27"/>
          <p:cNvSpPr/>
          <p:nvPr/>
        </p:nvSpPr>
        <p:spPr>
          <a:xfrm rot="-5400000">
            <a:off x="5181750" y="3985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3" name="Google Shape;163;p27"/>
          <p:cNvSpPr/>
          <p:nvPr/>
        </p:nvSpPr>
        <p:spPr>
          <a:xfrm rot="-5400000">
            <a:off x="4897350" y="39855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4" name="Google Shape;164;p27"/>
          <p:cNvSpPr/>
          <p:nvPr/>
        </p:nvSpPr>
        <p:spPr>
          <a:xfrm rot="-5400000">
            <a:off x="4612950" y="39855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5" name="Google Shape;165;p27"/>
          <p:cNvSpPr/>
          <p:nvPr/>
        </p:nvSpPr>
        <p:spPr>
          <a:xfrm rot="-5400000">
            <a:off x="4328550" y="3985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6" name="Google Shape;166;p27"/>
          <p:cNvSpPr/>
          <p:nvPr/>
        </p:nvSpPr>
        <p:spPr>
          <a:xfrm rot="-5400000">
            <a:off x="4044150" y="3985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7" name="Google Shape;167;p27"/>
          <p:cNvSpPr/>
          <p:nvPr/>
        </p:nvSpPr>
        <p:spPr>
          <a:xfrm rot="-5400000">
            <a:off x="3759750" y="3985575"/>
            <a:ext cx="531900" cy="2844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return address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8" name="Google Shape;168;p27"/>
          <p:cNvSpPr/>
          <p:nvPr/>
        </p:nvSpPr>
        <p:spPr>
          <a:xfrm rot="-5400000">
            <a:off x="3475350" y="3985575"/>
            <a:ext cx="531900" cy="284400"/>
          </a:xfrm>
          <a:prstGeom prst="rect">
            <a:avLst/>
          </a:prstGeom>
          <a:solidFill>
            <a:srgbClr val="FF9900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saved rbp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69" name="Google Shape;169;p27"/>
          <p:cNvSpPr/>
          <p:nvPr/>
        </p:nvSpPr>
        <p:spPr>
          <a:xfrm rot="-5400000">
            <a:off x="3190950" y="3985575"/>
            <a:ext cx="531900" cy="2844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variable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0" name="Google Shape;170;p27"/>
          <p:cNvSpPr/>
          <p:nvPr/>
        </p:nvSpPr>
        <p:spPr>
          <a:xfrm rot="-5400000">
            <a:off x="2547000" y="3626025"/>
            <a:ext cx="531900" cy="1003500"/>
          </a:xfrm>
          <a:prstGeom prst="rect">
            <a:avLst/>
          </a:prstGeom>
          <a:solidFill>
            <a:srgbClr val="FFE599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latin typeface="Roboto Mono Regular"/>
                <a:ea typeface="Roboto Mono Regular"/>
                <a:cs typeface="Roboto Mono Regular"/>
                <a:sym typeface="Roboto Mono Regular"/>
              </a:rPr>
              <a:t>local buffer</a:t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  <p:sp>
        <p:nvSpPr>
          <p:cNvPr id="171" name="Google Shape;171;p27"/>
          <p:cNvSpPr/>
          <p:nvPr/>
        </p:nvSpPr>
        <p:spPr>
          <a:xfrm rot="-5400000">
            <a:off x="3226050" y="3950475"/>
            <a:ext cx="531900" cy="354600"/>
          </a:xfrm>
          <a:prstGeom prst="rect">
            <a:avLst/>
          </a:prstGeom>
          <a:solidFill>
            <a:srgbClr val="FF0000">
              <a:alpha val="50199"/>
            </a:srgbClr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latin typeface="Roboto Mono Regular"/>
              <a:ea typeface="Roboto Mono Regular"/>
              <a:cs typeface="Roboto Mono Regular"/>
              <a:sym typeface="Roboto Mono Regula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ideashvili 2017.08b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