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Roboto"/>
      <p:regular r:id="rId10"/>
      <p:bold r:id="rId11"/>
      <p:italic r:id="rId12"/>
      <p:boldItalic r:id="rId13"/>
    </p:embeddedFont>
    <p:embeddedFont>
      <p:font typeface="Tahoma"/>
      <p:regular r:id="rId14"/>
      <p:bold r:id="rId15"/>
    </p:embeddedFont>
    <p:embeddedFont>
      <p:font typeface="Roboto Light"/>
      <p:regular r:id="rId16"/>
      <p:bold r:id="rId17"/>
      <p:italic r:id="rId18"/>
      <p:boldItalic r:id="rId19"/>
    </p:embeddedFont>
    <p:embeddedFont>
      <p:font typeface="Oswald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regular.fntdata"/><Relationship Id="rId11" Type="http://schemas.openxmlformats.org/officeDocument/2006/relationships/font" Target="fonts/Roboto-bold.fntdata"/><Relationship Id="rId10" Type="http://schemas.openxmlformats.org/officeDocument/2006/relationships/font" Target="fonts/Roboto-regular.fntdata"/><Relationship Id="rId21" Type="http://schemas.openxmlformats.org/officeDocument/2006/relationships/font" Target="fonts/Oswald-bold.fntdata"/><Relationship Id="rId13" Type="http://schemas.openxmlformats.org/officeDocument/2006/relationships/font" Target="fonts/Roboto-boldItalic.fntdata"/><Relationship Id="rId12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Tahoma-bold.fntdata"/><Relationship Id="rId14" Type="http://schemas.openxmlformats.org/officeDocument/2006/relationships/font" Target="fonts/Tahoma-regular.fntdata"/><Relationship Id="rId17" Type="http://schemas.openxmlformats.org/officeDocument/2006/relationships/font" Target="fonts/RobotoLight-bold.fntdata"/><Relationship Id="rId16" Type="http://schemas.openxmlformats.org/officeDocument/2006/relationships/font" Target="fonts/RobotoLigh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Light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Ligh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cc8b831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cc8b831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367cdd1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5367cdd1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367cdd11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367cdd11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11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5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66" name="Google Shape;6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7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8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2" name="Google Shape;72;p18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3" name="Google Shape;73;p18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4" name="Google Shape;74;p18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5" name="Google Shape;75;p18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6" name="Google Shape;76;p18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8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8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8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8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8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9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0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1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" name="Google Shape;99;p21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100" name="Google Shape;100;p21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101" name="Google Shape;101;p21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21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21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Four_Boxes">
  <p:cSld name="Custom_Four_Boxe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idx="11" type="ftr"/>
          </p:nvPr>
        </p:nvSpPr>
        <p:spPr>
          <a:xfrm>
            <a:off x="1333500" y="4912520"/>
            <a:ext cx="64770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8102430" y="4914900"/>
            <a:ext cx="7620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457202" y="80010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4645481" y="800100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3" type="body"/>
          </p:nvPr>
        </p:nvSpPr>
        <p:spPr>
          <a:xfrm>
            <a:off x="4645477" y="2641146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4" type="body"/>
          </p:nvPr>
        </p:nvSpPr>
        <p:spPr>
          <a:xfrm>
            <a:off x="454481" y="264727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cxnSp>
        <p:nvCxnSpPr>
          <p:cNvPr id="111" name="Google Shape;111;p22"/>
          <p:cNvCxnSpPr/>
          <p:nvPr/>
        </p:nvCxnSpPr>
        <p:spPr>
          <a:xfrm>
            <a:off x="381000" y="630076"/>
            <a:ext cx="8382000" cy="1200"/>
          </a:xfrm>
          <a:prstGeom prst="straightConnector1">
            <a:avLst/>
          </a:prstGeom>
          <a:noFill/>
          <a:ln cap="flat" cmpd="sng" w="22225">
            <a:solidFill>
              <a:srgbClr val="0F5E9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2" name="Google Shape;11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414" y="97655"/>
            <a:ext cx="814078" cy="49130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>
            <p:ph type="ctrTitle"/>
          </p:nvPr>
        </p:nvSpPr>
        <p:spPr>
          <a:xfrm>
            <a:off x="1619250" y="113564"/>
            <a:ext cx="71436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6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Module: Memory Errors</a:t>
            </a:r>
            <a:endParaRPr/>
          </a:p>
        </p:txBody>
      </p:sp>
      <p:sp>
        <p:nvSpPr>
          <p:cNvPr id="119" name="Google Shape;119;p23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Causes of Disclosure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Yan Shoshitaishvili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Arizona State University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Cause: Buffer Overread</a:t>
            </a:r>
            <a:endParaRPr/>
          </a:p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Analogous to a buffer overflow!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int main(int argc, char **argv, char **envp)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 char small_buffer[16] = {0};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 write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(1, small_buffer, 128);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written?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Cause: Termination Problems</a:t>
            </a:r>
            <a:endParaRPr/>
          </a:p>
        </p:txBody>
      </p:sp>
      <p:sp>
        <p:nvSpPr>
          <p:cNvPr id="131" name="Google Shape;131;p2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Like many things in C, strings do not have explicit size metadata in memory.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solve this, they are </a:t>
            </a:r>
            <a:r>
              <a:rPr i="1" lang="en"/>
              <a:t>null-terminated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	char name[4] = "Yan";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	// stored as hex </a:t>
            </a:r>
            <a:r>
              <a:rPr b="1" lang="en" sz="1200">
                <a:latin typeface="Consolas"/>
                <a:ea typeface="Consolas"/>
                <a:cs typeface="Consolas"/>
                <a:sym typeface="Consolas"/>
              </a:rPr>
              <a:t>59 61 6e 00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Problem: people often forget the null byte (note the conceptual relationship to off-by-one)!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	int main() {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char name[10] = {0};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char flag[64];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read(open("/flag", 0), flag, 64);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		printf("Name: ");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		read(0, name, 10);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		printf("Hello %s!\n", name);</a:t>
            </a:r>
            <a:endParaRPr sz="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	}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Cause: Uninitialized Data</a:t>
            </a:r>
            <a:endParaRPr/>
          </a:p>
        </p:txBody>
      </p:sp>
      <p:sp>
        <p:nvSpPr>
          <p:cNvPr id="137" name="Google Shape;137;p26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Recall that C will not clean up for you!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	int main() { foo(); bar(); }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	void foo() { char foo_buffer[64]; read(open("/flag", 0), foo_buffer, 64); }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	void bar() { char bar_buffer[64]; write(1, bar_buffer, 64); }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Alert! Compiler optimizations can ruin your day: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int main() { foo(); bar(); }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void foo() {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char foo_buffer[64];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read(open("/flag", 0), foo_buffer, 64);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memset(foo_buffer, 0, 64);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void bar() { char bar_buffer[64]; write(1, bar_buffer, 64); }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Let's see that with optimization...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