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Roboto Ligh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RobotoLight-italic.fntdata"/><Relationship Id="rId16" Type="http://schemas.openxmlformats.org/officeDocument/2006/relationships/font" Target="fonts/Roboto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RobotoLigh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e426375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e426375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9e42637549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9e42637549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9e42637549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9e42637549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9e42637549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9e42637549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 6: Exploitation Scenarios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Control Flow Hijack to Shellcode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corruption occurs when user-controlled data manages to spread into data that </a:t>
            </a:r>
            <a:r>
              <a:rPr i="1" lang="en"/>
              <a:t>shouldn't</a:t>
            </a:r>
            <a:r>
              <a:rPr lang="en"/>
              <a:t> be user controlled (through a memory error).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 overwrite </a:t>
            </a:r>
            <a:r>
              <a:rPr i="1" lang="en"/>
              <a:t>control data</a:t>
            </a:r>
            <a:r>
              <a:rPr lang="en"/>
              <a:t> (i.e., a return address), you can use this to redirect control flow elsewhere.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 you can also redirect it to </a:t>
            </a:r>
            <a:r>
              <a:rPr i="1" lang="en"/>
              <a:t>your injected code</a:t>
            </a:r>
            <a:r>
              <a:rPr lang="en"/>
              <a:t>.</a:t>
            </a:r>
            <a:endParaRPr/>
          </a:p>
        </p:txBody>
      </p:sp>
      <p:sp>
        <p:nvSpPr>
          <p:cNvPr id="97" name="Google Shape;97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Recall:</a:t>
            </a:r>
            <a:r>
              <a:rPr lang="en"/>
              <a:t> Mixing Control Information and Data </a:t>
            </a:r>
            <a:endParaRPr/>
          </a:p>
        </p:txBody>
      </p:sp>
      <p:sp>
        <p:nvSpPr>
          <p:cNvPr id="98" name="Google Shape;98;p19"/>
          <p:cNvSpPr/>
          <p:nvPr/>
        </p:nvSpPr>
        <p:spPr>
          <a:xfrm>
            <a:off x="760200" y="1871950"/>
            <a:ext cx="13581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.text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9" name="Google Shape;99;p19"/>
          <p:cNvSpPr/>
          <p:nvPr/>
        </p:nvSpPr>
        <p:spPr>
          <a:xfrm>
            <a:off x="2641225" y="1871959"/>
            <a:ext cx="18603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heap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" name="Google Shape;100;p19"/>
          <p:cNvSpPr/>
          <p:nvPr/>
        </p:nvSpPr>
        <p:spPr>
          <a:xfrm>
            <a:off x="5024400" y="1871959"/>
            <a:ext cx="24228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stack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" name="Google Shape;101;p19"/>
          <p:cNvSpPr/>
          <p:nvPr/>
        </p:nvSpPr>
        <p:spPr>
          <a:xfrm>
            <a:off x="2118300" y="1871959"/>
            <a:ext cx="522900" cy="53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2" name="Google Shape;102;p19"/>
          <p:cNvSpPr/>
          <p:nvPr/>
        </p:nvSpPr>
        <p:spPr>
          <a:xfrm>
            <a:off x="4501500" y="1871959"/>
            <a:ext cx="522900" cy="53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6926400" y="18719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7072175" y="1871959"/>
            <a:ext cx="335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6741050" y="18719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6" name="Google Shape;106;p19"/>
          <p:cNvSpPr/>
          <p:nvPr/>
        </p:nvSpPr>
        <p:spPr>
          <a:xfrm>
            <a:off x="6555700" y="18719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7" name="Google Shape;107;p19"/>
          <p:cNvSpPr/>
          <p:nvPr/>
        </p:nvSpPr>
        <p:spPr>
          <a:xfrm>
            <a:off x="6370350" y="18719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8" name="Google Shape;108;p19"/>
          <p:cNvSpPr/>
          <p:nvPr/>
        </p:nvSpPr>
        <p:spPr>
          <a:xfrm>
            <a:off x="3901200" y="1871950"/>
            <a:ext cx="284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9" name="Google Shape;109;p19"/>
          <p:cNvSpPr/>
          <p:nvPr/>
        </p:nvSpPr>
        <p:spPr>
          <a:xfrm>
            <a:off x="3384875" y="1871950"/>
            <a:ext cx="284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0" name="Google Shape;110;p19"/>
          <p:cNvSpPr/>
          <p:nvPr/>
        </p:nvSpPr>
        <p:spPr>
          <a:xfrm>
            <a:off x="3669575" y="1871950"/>
            <a:ext cx="231600" cy="5358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1" name="Google Shape;111;p19"/>
          <p:cNvSpPr/>
          <p:nvPr/>
        </p:nvSpPr>
        <p:spPr>
          <a:xfrm>
            <a:off x="6138750" y="1871950"/>
            <a:ext cx="231600" cy="5358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2" name="Google Shape;112;p19"/>
          <p:cNvSpPr/>
          <p:nvPr/>
        </p:nvSpPr>
        <p:spPr>
          <a:xfrm>
            <a:off x="6449800" y="1871950"/>
            <a:ext cx="105900" cy="535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3" name="Google Shape;113;p19"/>
          <p:cNvSpPr/>
          <p:nvPr/>
        </p:nvSpPr>
        <p:spPr>
          <a:xfrm>
            <a:off x="6648375" y="1871950"/>
            <a:ext cx="105900" cy="535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4" name="Google Shape;114;p19"/>
          <p:cNvSpPr/>
          <p:nvPr/>
        </p:nvSpPr>
        <p:spPr>
          <a:xfrm>
            <a:off x="760200" y="3338875"/>
            <a:ext cx="13188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.text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5" name="Google Shape;115;p19"/>
          <p:cNvSpPr/>
          <p:nvPr/>
        </p:nvSpPr>
        <p:spPr>
          <a:xfrm>
            <a:off x="2601900" y="3338884"/>
            <a:ext cx="18603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heap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6" name="Google Shape;116;p19"/>
          <p:cNvSpPr/>
          <p:nvPr/>
        </p:nvSpPr>
        <p:spPr>
          <a:xfrm>
            <a:off x="4985075" y="3338884"/>
            <a:ext cx="24228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stack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7" name="Google Shape;117;p19"/>
          <p:cNvSpPr/>
          <p:nvPr/>
        </p:nvSpPr>
        <p:spPr>
          <a:xfrm>
            <a:off x="2078975" y="3338884"/>
            <a:ext cx="522900" cy="53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8" name="Google Shape;118;p19"/>
          <p:cNvSpPr/>
          <p:nvPr/>
        </p:nvSpPr>
        <p:spPr>
          <a:xfrm>
            <a:off x="4462175" y="3338884"/>
            <a:ext cx="522900" cy="53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9" name="Google Shape;119;p19"/>
          <p:cNvSpPr/>
          <p:nvPr/>
        </p:nvSpPr>
        <p:spPr>
          <a:xfrm>
            <a:off x="6887075" y="3338884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0" name="Google Shape;120;p19"/>
          <p:cNvSpPr/>
          <p:nvPr/>
        </p:nvSpPr>
        <p:spPr>
          <a:xfrm>
            <a:off x="7032850" y="3338884"/>
            <a:ext cx="335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1" name="Google Shape;121;p19"/>
          <p:cNvSpPr/>
          <p:nvPr/>
        </p:nvSpPr>
        <p:spPr>
          <a:xfrm>
            <a:off x="6701725" y="3338884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6516375" y="3338884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3" name="Google Shape;123;p19"/>
          <p:cNvSpPr/>
          <p:nvPr/>
        </p:nvSpPr>
        <p:spPr>
          <a:xfrm>
            <a:off x="6331025" y="3338884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4" name="Google Shape;124;p19"/>
          <p:cNvSpPr/>
          <p:nvPr/>
        </p:nvSpPr>
        <p:spPr>
          <a:xfrm>
            <a:off x="3861875" y="3338875"/>
            <a:ext cx="284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5" name="Google Shape;125;p19"/>
          <p:cNvSpPr/>
          <p:nvPr/>
        </p:nvSpPr>
        <p:spPr>
          <a:xfrm>
            <a:off x="3345550" y="3338875"/>
            <a:ext cx="284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6" name="Google Shape;126;p19"/>
          <p:cNvSpPr/>
          <p:nvPr/>
        </p:nvSpPr>
        <p:spPr>
          <a:xfrm>
            <a:off x="3630250" y="3338875"/>
            <a:ext cx="231600" cy="5358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7" name="Google Shape;127;p19"/>
          <p:cNvSpPr/>
          <p:nvPr/>
        </p:nvSpPr>
        <p:spPr>
          <a:xfrm>
            <a:off x="6099425" y="3338875"/>
            <a:ext cx="231600" cy="5358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8" name="Google Shape;128;p19"/>
          <p:cNvSpPr/>
          <p:nvPr/>
        </p:nvSpPr>
        <p:spPr>
          <a:xfrm>
            <a:off x="6410475" y="3338875"/>
            <a:ext cx="105900" cy="535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9" name="Google Shape;129;p19"/>
          <p:cNvSpPr/>
          <p:nvPr/>
        </p:nvSpPr>
        <p:spPr>
          <a:xfrm>
            <a:off x="6609050" y="3338875"/>
            <a:ext cx="105900" cy="535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30" name="Google Shape;130;p19"/>
          <p:cNvCxnSpPr>
            <a:stCxn id="129" idx="0"/>
            <a:endCxn id="114" idx="0"/>
          </p:cNvCxnSpPr>
          <p:nvPr/>
        </p:nvCxnSpPr>
        <p:spPr>
          <a:xfrm rot="5400000">
            <a:off x="4040450" y="717925"/>
            <a:ext cx="600" cy="5242500"/>
          </a:xfrm>
          <a:prstGeom prst="curvedConnector3">
            <a:avLst>
              <a:gd fmla="val -28466667" name="adj1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1" name="Google Shape;131;p19"/>
          <p:cNvSpPr/>
          <p:nvPr/>
        </p:nvSpPr>
        <p:spPr>
          <a:xfrm>
            <a:off x="760175" y="4390050"/>
            <a:ext cx="13188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.text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2" name="Google Shape;132;p19"/>
          <p:cNvSpPr/>
          <p:nvPr/>
        </p:nvSpPr>
        <p:spPr>
          <a:xfrm>
            <a:off x="2601900" y="4390059"/>
            <a:ext cx="18603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heap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4985075" y="4390059"/>
            <a:ext cx="2422800" cy="535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stack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4" name="Google Shape;134;p19"/>
          <p:cNvSpPr/>
          <p:nvPr/>
        </p:nvSpPr>
        <p:spPr>
          <a:xfrm>
            <a:off x="2078975" y="4390059"/>
            <a:ext cx="522900" cy="53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4462175" y="4390059"/>
            <a:ext cx="522900" cy="535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6887075" y="43900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7" name="Google Shape;137;p19"/>
          <p:cNvSpPr/>
          <p:nvPr/>
        </p:nvSpPr>
        <p:spPr>
          <a:xfrm>
            <a:off x="7032850" y="4390059"/>
            <a:ext cx="335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6701725" y="43900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9" name="Google Shape;139;p19"/>
          <p:cNvSpPr/>
          <p:nvPr/>
        </p:nvSpPr>
        <p:spPr>
          <a:xfrm>
            <a:off x="6516375" y="43900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6331025" y="4390059"/>
            <a:ext cx="1059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1" name="Google Shape;141;p19"/>
          <p:cNvSpPr/>
          <p:nvPr/>
        </p:nvSpPr>
        <p:spPr>
          <a:xfrm>
            <a:off x="3861875" y="4390050"/>
            <a:ext cx="284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2" name="Google Shape;142;p19"/>
          <p:cNvSpPr/>
          <p:nvPr/>
        </p:nvSpPr>
        <p:spPr>
          <a:xfrm>
            <a:off x="3345550" y="4390050"/>
            <a:ext cx="284700" cy="5358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3" name="Google Shape;143;p19"/>
          <p:cNvSpPr/>
          <p:nvPr/>
        </p:nvSpPr>
        <p:spPr>
          <a:xfrm>
            <a:off x="3630250" y="4390050"/>
            <a:ext cx="231600" cy="5358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4" name="Google Shape;144;p19"/>
          <p:cNvSpPr/>
          <p:nvPr/>
        </p:nvSpPr>
        <p:spPr>
          <a:xfrm>
            <a:off x="6099425" y="4390050"/>
            <a:ext cx="231600" cy="5358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6410475" y="4390050"/>
            <a:ext cx="105900" cy="535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6" name="Google Shape;146;p19"/>
          <p:cNvSpPr/>
          <p:nvPr/>
        </p:nvSpPr>
        <p:spPr>
          <a:xfrm>
            <a:off x="6609050" y="4390050"/>
            <a:ext cx="105900" cy="535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47" name="Google Shape;147;p19"/>
          <p:cNvCxnSpPr>
            <a:stCxn id="146" idx="0"/>
            <a:endCxn id="144" idx="0"/>
          </p:cNvCxnSpPr>
          <p:nvPr/>
        </p:nvCxnSpPr>
        <p:spPr>
          <a:xfrm rot="5400000">
            <a:off x="6438350" y="4167000"/>
            <a:ext cx="600" cy="446700"/>
          </a:xfrm>
          <a:prstGeom prst="curvedConnector3">
            <a:avLst>
              <a:gd fmla="val -39687500" name="adj1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Recall: our example from the Shellcoding Module</a:t>
            </a:r>
            <a:endParaRPr/>
          </a:p>
        </p:txBody>
      </p:sp>
      <p:sp>
        <p:nvSpPr>
          <p:cNvPr id="153" name="Google Shape;153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void bye1() { puts("Goodbye!"); }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void bye2() { puts("Farewell!"); }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void hello(char *name, void (*bye_func)())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printf("Hello %s!\n", name);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bye_func();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int main(int argc, char **argv)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char name[1024];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gets(name);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srand(time(0));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if (rand() % 2) hello(bye1, name);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else hello(name, bye2);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Compile with: gcc -fno-stack-protector -z execstack -o hello hello.c</a:t>
            </a:r>
            <a:endParaRPr sz="11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Run with: setarch x86_64 -R ./hello</a:t>
            </a:r>
            <a:endParaRPr sz="11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 and fix the bug!</a:t>
            </a:r>
            <a:endParaRPr/>
          </a:p>
        </p:txBody>
      </p:sp>
      <p:sp>
        <p:nvSpPr>
          <p:cNvPr id="159" name="Google Shape;15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void bye1() { puts("Goodbye!"); }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void bye2() { puts("Farewell!"); }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void hello(char *name, void (*bye_func)())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printf("Hello %s!\n", name);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bye_func();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int main(int argc, char **argv)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char name[1024];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gets(name);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srand(time(0));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if (rand() % 2) hello(</a:t>
            </a:r>
            <a:r>
              <a:rPr b="1" lang="en" sz="1100">
                <a:latin typeface="Consolas"/>
                <a:ea typeface="Consolas"/>
                <a:cs typeface="Consolas"/>
                <a:sym typeface="Consolas"/>
              </a:rPr>
              <a:t>name, bye1</a:t>
            </a: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else hello(name, bye2);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Compile with: gcc </a:t>
            </a:r>
            <a:r>
              <a:rPr lang="en" sz="11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-fno-stack-protector </a:t>
            </a:r>
            <a:r>
              <a:rPr lang="en" sz="11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-z execstack -o hello hello.c</a:t>
            </a:r>
            <a:endParaRPr sz="11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Run with: setarch x86_64 -R ./hello</a:t>
            </a:r>
            <a:endParaRPr sz="11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Still vulnerable!</a:t>
            </a:r>
            <a:endParaRPr/>
          </a:p>
        </p:txBody>
      </p:sp>
      <p:sp>
        <p:nvSpPr>
          <p:cNvPr id="165" name="Google Shape;165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int main(int argc, char **argv)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char name[1024];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gets(name);</a:t>
            </a: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srand(time(0));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if (rand() % 2) hello(name, bye1);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	else hello(name, bye2);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100"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1100">
                <a:latin typeface="Consolas"/>
                <a:ea typeface="Consolas"/>
                <a:cs typeface="Consolas"/>
                <a:sym typeface="Consolas"/>
              </a:rPr>
            </a:br>
            <a:endParaRPr sz="11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Stack-based buffer overflow caused by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gets</a:t>
            </a:r>
            <a:r>
              <a:rPr lang="en"/>
              <a:t>. How do we exploit this?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