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  <p:embeddedFont>
      <p:font typeface="Roboto Light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  <p:embeddedFont>
      <p:font typeface="Roboto Mono"/>
      <p:regular r:id="rId32"/>
      <p:bold r:id="rId33"/>
      <p:italic r:id="rId34"/>
      <p:boldItalic r:id="rId35"/>
    </p:embeddedFont>
    <p:embeddedFont>
      <p:font typeface="Roboto Mono Regula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Tahoma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Light-regular.fntdata"/><Relationship Id="rId25" Type="http://schemas.openxmlformats.org/officeDocument/2006/relationships/font" Target="fonts/Tahoma-bold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33" Type="http://schemas.openxmlformats.org/officeDocument/2006/relationships/font" Target="fonts/RobotoMono-bold.fntdata"/><Relationship Id="rId10" Type="http://schemas.openxmlformats.org/officeDocument/2006/relationships/slide" Target="slides/slide4.xml"/><Relationship Id="rId32" Type="http://schemas.openxmlformats.org/officeDocument/2006/relationships/font" Target="fonts/RobotoMono-regular.fntdata"/><Relationship Id="rId13" Type="http://schemas.openxmlformats.org/officeDocument/2006/relationships/slide" Target="slides/slide7.xml"/><Relationship Id="rId35" Type="http://schemas.openxmlformats.org/officeDocument/2006/relationships/font" Target="fonts/RobotoMono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Mono-italic.fntdata"/><Relationship Id="rId15" Type="http://schemas.openxmlformats.org/officeDocument/2006/relationships/slide" Target="slides/slide9.xml"/><Relationship Id="rId37" Type="http://schemas.openxmlformats.org/officeDocument/2006/relationships/font" Target="fonts/RobotoMonoRegular-bold.fntdata"/><Relationship Id="rId14" Type="http://schemas.openxmlformats.org/officeDocument/2006/relationships/slide" Target="slides/slide8.xml"/><Relationship Id="rId36" Type="http://schemas.openxmlformats.org/officeDocument/2006/relationships/font" Target="fonts/RobotoMonoRegular-regular.fntdata"/><Relationship Id="rId17" Type="http://schemas.openxmlformats.org/officeDocument/2006/relationships/slide" Target="slides/slide11.xml"/><Relationship Id="rId39" Type="http://schemas.openxmlformats.org/officeDocument/2006/relationships/font" Target="fonts/RobotoMonoRegular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MonoRegular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5eb403d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5eb403d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d5d0e846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d5d0e846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d5d0e846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d5d0e846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d5d0e846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d5d0e846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d5d0e846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d5d0e846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355bd7e67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355bd7e67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659c17e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659c17e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659c17eb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659c17eb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659c17eb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659c17eb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659c17eb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659c17eb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659c17eb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659c17eb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bd7441d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bd7441d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d5d0e846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d5d0e846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Oriented Programming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reuse in AMD64</a:t>
            </a:r>
            <a:endParaRPr/>
          </a:p>
        </p:txBody>
      </p:sp>
      <p:sp>
        <p:nvSpPr>
          <p:cNvPr id="315" name="Google Shape;315;p5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is not lost!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begin with, recall the memory errors module: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01 int main()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02    char name[16];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03    read(0, name, 128);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04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05 int win()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06    sendfile(1, open("/flag", 0), 0, 1024);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07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can jump to functions in the code! </a:t>
            </a:r>
            <a:endParaRPr/>
          </a:p>
        </p:txBody>
      </p:sp>
      <p:sp>
        <p:nvSpPr>
          <p:cNvPr id="316" name="Google Shape;316;p53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7" name="Google Shape;317;p53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18" name="Google Shape;318;p53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19" name="Google Shape;319;p53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0" name="Google Shape;320;p53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1" name="Google Shape;321;p53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2" name="Google Shape;322;p53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3" name="Google Shape;323;p53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4" name="Google Shape;324;p53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5" name="Google Shape;325;p53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6" name="Google Shape;326;p53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27" name="Google Shape;327;p53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Mono"/>
                <a:ea typeface="Roboto Mono"/>
                <a:cs typeface="Roboto Mono"/>
                <a:sym typeface="Roboto Mono"/>
              </a:rPr>
              <a:t>*win(05)</a:t>
            </a:r>
            <a:endParaRPr b="1" sz="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8" name="Google Shape;328;p53"/>
          <p:cNvSpPr/>
          <p:nvPr/>
        </p:nvSpPr>
        <p:spPr>
          <a:xfrm rot="-5400000">
            <a:off x="2729300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reuse in AMD64</a:t>
            </a:r>
            <a:endParaRPr/>
          </a:p>
        </p:txBody>
      </p:sp>
      <p:sp>
        <p:nvSpPr>
          <p:cNvPr id="334" name="Google Shape;334;p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further: recall later levels of babymem: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01 int main()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02    char name[16];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03    read(0, name, 128);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04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05 int win(int tricky)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06    if (tricky != 1337) return;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07    sendfile(1, open("/flag", 0), 0, 1024);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08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can jump into the middle of functions in the code!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4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6" name="Google Shape;336;p54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37" name="Google Shape;337;p54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38" name="Google Shape;338;p54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39" name="Google Shape;339;p54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40" name="Google Shape;340;p54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41" name="Google Shape;341;p54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42" name="Google Shape;342;p54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43" name="Google Shape;343;p54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44" name="Google Shape;344;p54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45" name="Google Shape;345;p54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46" name="Google Shape;346;p54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Mono"/>
                <a:ea typeface="Roboto Mono"/>
                <a:cs typeface="Roboto Mono"/>
                <a:sym typeface="Roboto Mono"/>
              </a:rPr>
              <a:t>*win(07)</a:t>
            </a:r>
            <a:endParaRPr b="1" sz="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7" name="Google Shape;347;p54"/>
          <p:cNvSpPr/>
          <p:nvPr/>
        </p:nvSpPr>
        <p:spPr>
          <a:xfrm rot="-5400000">
            <a:off x="2729300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348" name="Google Shape;348;p54"/>
          <p:cNvCxnSpPr/>
          <p:nvPr/>
        </p:nvCxnSpPr>
        <p:spPr>
          <a:xfrm rot="10800000">
            <a:off x="1188000" y="2837700"/>
            <a:ext cx="2157300" cy="15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reuse in AMD64</a:t>
            </a:r>
            <a:endParaRPr/>
          </a:p>
        </p:txBody>
      </p:sp>
      <p:sp>
        <p:nvSpPr>
          <p:cNvPr id="354" name="Google Shape;354;p55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5" name="Google Shape;355;p55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56" name="Google Shape;356;p55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57" name="Google Shape;357;p55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58" name="Google Shape;358;p55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59" name="Google Shape;359;p55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60" name="Google Shape;360;p55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61" name="Google Shape;361;p55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62" name="Google Shape;362;p55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63" name="Google Shape;363;p55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64" name="Google Shape;364;p55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65" name="Google Shape;365;p55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Mono"/>
                <a:ea typeface="Roboto Mono"/>
                <a:cs typeface="Roboto Mono"/>
                <a:sym typeface="Roboto Mono"/>
              </a:rPr>
              <a:t>1337002</a:t>
            </a:r>
            <a:endParaRPr b="1" sz="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6" name="Google Shape;366;p55"/>
          <p:cNvSpPr/>
          <p:nvPr/>
        </p:nvSpPr>
        <p:spPr>
          <a:xfrm rot="-5400000">
            <a:off x="2729300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AAAA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367" name="Google Shape;367;p55"/>
          <p:cNvCxnSpPr/>
          <p:nvPr/>
        </p:nvCxnSpPr>
        <p:spPr>
          <a:xfrm rot="10800000">
            <a:off x="2880900" y="1879200"/>
            <a:ext cx="464400" cy="24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5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going! Recall jitspraying in toddler1!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0x1337000        49 bc 31 c0 b0 3c 0f 05 90 90        mov r15, 0x9090050f3cb0c031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jump to 0x1337002, you will execute: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0x1337002        31 c0        xor eax eax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0x1337003        b0 3c        mov al, 60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0x1337004        0f 05        syscall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0x1337005        90           nop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0x1337006        90           nop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can jump into the middle of functions in the code!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Oriented Programming</a:t>
            </a:r>
            <a:endParaRPr/>
          </a:p>
        </p:txBody>
      </p:sp>
      <p:sp>
        <p:nvSpPr>
          <p:cNvPr id="374" name="Google Shape;374;p5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generalization of Return-to-libc is Return Oriented Programming.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These capabilities, when an attacker is able to overwrite return addresses on the stack, are extremely powerful.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Now, you will master them!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The "No-eXecute" bit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Modern architectures support memory permissions: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PROT_READ</a:t>
            </a:r>
            <a:r>
              <a:rPr lang="en"/>
              <a:t> allows the process to read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PROT_WRITE</a:t>
            </a:r>
            <a:r>
              <a:rPr lang="en"/>
              <a:t> allows the process to write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PROT_EXEC</a:t>
            </a:r>
            <a:r>
              <a:rPr lang="en"/>
              <a:t> allows the process to execute memory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Intuition: </a:t>
            </a:r>
            <a:r>
              <a:rPr i="1" lang="en"/>
              <a:t>normally</a:t>
            </a:r>
            <a:r>
              <a:rPr lang="en"/>
              <a:t>, all code is located in .text segments of the loaded ELF files. There is no need to execute code located on the stack or in the heap.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By default in modern systems, the stack and the heap are </a:t>
            </a:r>
            <a:r>
              <a:rPr i="1" lang="en"/>
              <a:t>not</a:t>
            </a:r>
            <a:r>
              <a:rPr lang="en"/>
              <a:t> executable.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absence of Code </a:t>
            </a:r>
            <a:r>
              <a:rPr i="1" lang="en"/>
              <a:t>Injection</a:t>
            </a:r>
            <a:r>
              <a:rPr lang="en"/>
              <a:t>, we turn to Code </a:t>
            </a:r>
            <a:r>
              <a:rPr i="1" lang="en"/>
              <a:t>Reuse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Blast from the past: Return-to-libc</a:t>
            </a:r>
            <a:endParaRPr/>
          </a:p>
        </p:txBody>
      </p:sp>
      <p:sp>
        <p:nvSpPr>
          <p:cNvPr id="235" name="Google Shape;235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can we deal with a non-executable stack?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the old times (32-bit x86), arguments were passed on the stack. During a stack-based buffer overflow, we could overwrite the return address *and* the arguments.</a:t>
            </a:r>
            <a:endParaRPr/>
          </a:p>
        </p:txBody>
      </p:sp>
      <p:sp>
        <p:nvSpPr>
          <p:cNvPr id="236" name="Google Shape;236;p47"/>
          <p:cNvSpPr/>
          <p:nvPr/>
        </p:nvSpPr>
        <p:spPr>
          <a:xfrm>
            <a:off x="457200" y="3439375"/>
            <a:ext cx="82296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7"/>
          <p:cNvSpPr/>
          <p:nvPr/>
        </p:nvSpPr>
        <p:spPr>
          <a:xfrm>
            <a:off x="457200" y="3439375"/>
            <a:ext cx="20451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vuln buffer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8" name="Google Shape;238;p47"/>
          <p:cNvSpPr/>
          <p:nvPr/>
        </p:nvSpPr>
        <p:spPr>
          <a:xfrm>
            <a:off x="25023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9" name="Google Shape;239;p47"/>
          <p:cNvSpPr/>
          <p:nvPr/>
        </p:nvSpPr>
        <p:spPr>
          <a:xfrm>
            <a:off x="32040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return address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0" name="Google Shape;240;p47"/>
          <p:cNvSpPr/>
          <p:nvPr/>
        </p:nvSpPr>
        <p:spPr>
          <a:xfrm>
            <a:off x="39057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vuln arg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1" name="Google Shape;241;p47"/>
          <p:cNvSpPr/>
          <p:nvPr/>
        </p:nvSpPr>
        <p:spPr>
          <a:xfrm>
            <a:off x="46074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vuln arg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2" name="Google Shape;242;p47"/>
          <p:cNvSpPr/>
          <p:nvPr/>
        </p:nvSpPr>
        <p:spPr>
          <a:xfrm>
            <a:off x="53091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vuln arg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3" name="Google Shape;243;p47"/>
          <p:cNvSpPr/>
          <p:nvPr/>
        </p:nvSpPr>
        <p:spPr>
          <a:xfrm>
            <a:off x="6010800" y="3439375"/>
            <a:ext cx="26760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caller stack frame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Blast from the past: Return-to-libc</a:t>
            </a:r>
            <a:endParaRPr/>
          </a:p>
        </p:txBody>
      </p:sp>
      <p:sp>
        <p:nvSpPr>
          <p:cNvPr id="249" name="Google Shape;249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can we deal with a non-executable stack?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the old times (32-bit x86), arguments were passed on the stack. During a stack-based buffer overflow, we could overwrite the return address *and* the arguments.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vuln() returns, it will call system("/bin/sh").</a:t>
            </a:r>
            <a:endParaRPr/>
          </a:p>
        </p:txBody>
      </p:sp>
      <p:sp>
        <p:nvSpPr>
          <p:cNvPr id="250" name="Google Shape;250;p48"/>
          <p:cNvSpPr/>
          <p:nvPr/>
        </p:nvSpPr>
        <p:spPr>
          <a:xfrm>
            <a:off x="457200" y="3439375"/>
            <a:ext cx="82296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8"/>
          <p:cNvSpPr/>
          <p:nvPr/>
        </p:nvSpPr>
        <p:spPr>
          <a:xfrm>
            <a:off x="457200" y="3439375"/>
            <a:ext cx="20451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AAAAAAAAAAAAAAAAAAAAAAA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48"/>
          <p:cNvSpPr/>
          <p:nvPr/>
        </p:nvSpPr>
        <p:spPr>
          <a:xfrm>
            <a:off x="25023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saved ebp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3" name="Google Shape;253;p48"/>
          <p:cNvSpPr/>
          <p:nvPr/>
        </p:nvSpPr>
        <p:spPr>
          <a:xfrm>
            <a:off x="32040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system() address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4" name="Google Shape;254;p48"/>
          <p:cNvSpPr/>
          <p:nvPr/>
        </p:nvSpPr>
        <p:spPr>
          <a:xfrm>
            <a:off x="46074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address of "/bin/sh"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48"/>
          <p:cNvSpPr/>
          <p:nvPr/>
        </p:nvSpPr>
        <p:spPr>
          <a:xfrm>
            <a:off x="39057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fake return addr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6" name="Google Shape;256;p48"/>
          <p:cNvSpPr/>
          <p:nvPr/>
        </p:nvSpPr>
        <p:spPr>
          <a:xfrm>
            <a:off x="5309100" y="3439375"/>
            <a:ext cx="7017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AAAAAA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7" name="Google Shape;257;p48"/>
          <p:cNvSpPr/>
          <p:nvPr/>
        </p:nvSpPr>
        <p:spPr>
          <a:xfrm>
            <a:off x="6010800" y="3439375"/>
            <a:ext cx="26760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AAAAAAAAAAAAAAAAAAAAAAAAAA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Blast from the past: Return-to-libc</a:t>
            </a:r>
            <a:endParaRPr/>
          </a:p>
        </p:txBody>
      </p:sp>
      <p:sp>
        <p:nvSpPr>
          <p:cNvPr id="263" name="Google Shape;263;p49"/>
          <p:cNvSpPr txBox="1"/>
          <p:nvPr>
            <p:ph idx="1" type="body"/>
          </p:nvPr>
        </p:nvSpPr>
        <p:spPr>
          <a:xfrm>
            <a:off x="457200" y="1200150"/>
            <a:ext cx="4772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Discovered in 1997 by Solar Designer.</a:t>
            </a:r>
            <a:endParaRPr/>
          </a:p>
        </p:txBody>
      </p:sp>
      <p:pic>
        <p:nvPicPr>
          <p:cNvPr id="264" name="Google Shape;264;p49"/>
          <p:cNvPicPr preferRelativeResize="0"/>
          <p:nvPr/>
        </p:nvPicPr>
        <p:blipFill rotWithShape="1">
          <a:blip r:embed="rId3">
            <a:alphaModFix/>
          </a:blip>
          <a:srcRect b="0" l="26474" r="31813" t="5544"/>
          <a:stretch/>
        </p:blipFill>
        <p:spPr>
          <a:xfrm>
            <a:off x="5734850" y="0"/>
            <a:ext cx="34091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a blast from the past?</a:t>
            </a:r>
            <a:endParaRPr/>
          </a:p>
        </p:txBody>
      </p:sp>
      <p:sp>
        <p:nvSpPr>
          <p:cNvPr id="270" name="Google Shape;270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Modern architectures don't take arguments on the stack...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Game over?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reuse in AMD64</a:t>
            </a:r>
            <a:endParaRPr/>
          </a:p>
        </p:txBody>
      </p:sp>
      <p:sp>
        <p:nvSpPr>
          <p:cNvPr id="276" name="Google Shape;276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is not lost!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begin with, recall the memory errors module: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01 int main()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02    char name[16];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03    read(0, name, 128);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04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05 int win()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06    sendfile(1, open("/flag", 0), 0, 1024);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07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can jump to functions in the code!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1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8" name="Google Shape;278;p51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9" name="Google Shape;279;p51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0" name="Google Shape;280;p51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1" name="Google Shape;281;p51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2" name="Google Shape;282;p51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3" name="Google Shape;283;p51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4" name="Google Shape;284;p51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5" name="Google Shape;285;p51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6" name="Google Shape;286;p51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7" name="Google Shape;287;p51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8" name="Google Shape;288;p51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9" name="Google Shape;289;p51"/>
          <p:cNvSpPr/>
          <p:nvPr/>
        </p:nvSpPr>
        <p:spPr>
          <a:xfrm rot="-5400000">
            <a:off x="2729300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name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reuse in AMD64</a:t>
            </a:r>
            <a:endParaRPr/>
          </a:p>
        </p:txBody>
      </p:sp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is not lost!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begin with, recall the memory errors module: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01 int main()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02    char name[16];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03    read(0, name, 128);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04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05 int win()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06    sendfile(1, open("/flag", 0), 0, 1024);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07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can jump to functions in the code!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2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7" name="Google Shape;297;p52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8" name="Google Shape;298;p52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9" name="Google Shape;299;p52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0" name="Google Shape;300;p52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1" name="Google Shape;301;p52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2" name="Google Shape;302;p52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3" name="Google Shape;303;p52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4" name="Google Shape;304;p52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5" name="Google Shape;305;p52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6" name="Google Shape;306;p52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7" name="Google Shape;307;p52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8" name="Google Shape;308;p52"/>
          <p:cNvSpPr/>
          <p:nvPr/>
        </p:nvSpPr>
        <p:spPr>
          <a:xfrm rot="-5400000">
            <a:off x="2729300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name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9" name="Google Shape;309;p52"/>
          <p:cNvSpPr/>
          <p:nvPr/>
        </p:nvSpPr>
        <p:spPr>
          <a:xfrm rot="-5400000">
            <a:off x="2869250" y="4158975"/>
            <a:ext cx="531900" cy="852000"/>
          </a:xfrm>
          <a:prstGeom prst="rect">
            <a:avLst/>
          </a:prstGeom>
          <a:solidFill>
            <a:srgbClr val="FFE599">
              <a:alpha val="64709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ATTACK</a:t>
            </a:r>
            <a:endParaRPr b="1" sz="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