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4"/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Tahoma"/>
      <p:regular r:id="rId20"/>
      <p:bold r:id="rId21"/>
    </p:embeddedFont>
    <p:embeddedFont>
      <p:font typeface="Roboto Light"/>
      <p:regular r:id="rId22"/>
      <p:bold r:id="rId23"/>
      <p:italic r:id="rId24"/>
      <p:boldItalic r:id="rId25"/>
    </p:embeddedFont>
    <p:embeddedFont>
      <p:font typeface="Oswald"/>
      <p:regular r:id="rId26"/>
      <p:bold r:id="rId27"/>
    </p:embeddedFont>
    <p:embeddedFont>
      <p:font typeface="Roboto Mono"/>
      <p:regular r:id="rId28"/>
      <p:bold r:id="rId29"/>
      <p:italic r:id="rId30"/>
      <p:boldItalic r:id="rId31"/>
    </p:embeddedFont>
    <p:embeddedFont>
      <p:font typeface="Roboto Mono Regular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22" Type="http://schemas.openxmlformats.org/officeDocument/2006/relationships/font" Target="fonts/RobotoLight-regular.fntdata"/><Relationship Id="rId21" Type="http://schemas.openxmlformats.org/officeDocument/2006/relationships/font" Target="fonts/Tahoma-bold.fntdata"/><Relationship Id="rId24" Type="http://schemas.openxmlformats.org/officeDocument/2006/relationships/font" Target="fonts/RobotoLight-italic.fntdata"/><Relationship Id="rId23" Type="http://schemas.openxmlformats.org/officeDocument/2006/relationships/font" Target="fonts/RobotoLight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swald-regular.fntdata"/><Relationship Id="rId25" Type="http://schemas.openxmlformats.org/officeDocument/2006/relationships/font" Target="fonts/RobotoLight-boldItalic.fntdata"/><Relationship Id="rId28" Type="http://schemas.openxmlformats.org/officeDocument/2006/relationships/font" Target="fonts/RobotoMono-regular.fntdata"/><Relationship Id="rId27" Type="http://schemas.openxmlformats.org/officeDocument/2006/relationships/font" Target="fonts/Oswa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Mon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Mono-boldItalic.fntdata"/><Relationship Id="rId30" Type="http://schemas.openxmlformats.org/officeDocument/2006/relationships/font" Target="fonts/RobotoMono-italic.fntdata"/><Relationship Id="rId11" Type="http://schemas.openxmlformats.org/officeDocument/2006/relationships/slide" Target="slides/slide5.xml"/><Relationship Id="rId33" Type="http://schemas.openxmlformats.org/officeDocument/2006/relationships/font" Target="fonts/RobotoMonoRegular-bold.fntdata"/><Relationship Id="rId10" Type="http://schemas.openxmlformats.org/officeDocument/2006/relationships/slide" Target="slides/slide4.xml"/><Relationship Id="rId32" Type="http://schemas.openxmlformats.org/officeDocument/2006/relationships/font" Target="fonts/RobotoMonoRegular-regular.fntdata"/><Relationship Id="rId13" Type="http://schemas.openxmlformats.org/officeDocument/2006/relationships/slide" Target="slides/slide7.xml"/><Relationship Id="rId35" Type="http://schemas.openxmlformats.org/officeDocument/2006/relationships/font" Target="fonts/RobotoMonoRegular-boldItalic.fntdata"/><Relationship Id="rId12" Type="http://schemas.openxmlformats.org/officeDocument/2006/relationships/slide" Target="slides/slide6.xml"/><Relationship Id="rId34" Type="http://schemas.openxmlformats.org/officeDocument/2006/relationships/font" Target="fonts/RobotoMonoRegular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5eb403d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5eb403d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d3f9203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d3f9203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d3f92038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9d3f92038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9d3f92038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9d3f92038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9d3f92038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9d3f92038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d3f92038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d3f92038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31668a5d8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31668a5d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6910b0d7f_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6910b0d7f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6910b0d7f_12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46910b0d7f_12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p2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8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33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6" name="Google Shape;15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9" name="Google Shape;159;p35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0" name="Google Shape;160;p35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1" name="Google Shape;161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4" name="Google Shape;164;p36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5" name="Google Shape;16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8" name="Google Shape;168;p37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9" name="Google Shape;169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7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3" name="Google Shape;173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175" name="Google Shape;1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77" name="Google Shape;177;p39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8" name="Google Shape;178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40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40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40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40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40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5" name="Google Shape;185;p40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40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40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40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Google Shape;189;p40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40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3" name="Google Shape;193;p40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40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" name="Google Shape;195;p40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40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9" name="Google Shape;199;p4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41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" name="Google Shape;203;p4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42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43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8" name="Google Shape;208;p43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209" name="Google Shape;209;p43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210" name="Google Shape;210;p43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43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43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en.wikipedia.org/wiki/Weird_machine" TargetMode="External"/><Relationship Id="rId4" Type="http://schemas.openxmlformats.org/officeDocument/2006/relationships/hyperlink" Target="http://beza1e1.tuxen.de/articles/accidentally_turing_complete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 Oriented Programming</a:t>
            </a:r>
            <a:endParaRPr/>
          </a:p>
        </p:txBody>
      </p:sp>
      <p:sp>
        <p:nvSpPr>
          <p:cNvPr id="218" name="Google Shape;218;p4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Binary Lego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150" y="2094550"/>
            <a:ext cx="1546350" cy="9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6700" y="1655775"/>
            <a:ext cx="1831951" cy="183195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5"/>
          <p:cNvSpPr/>
          <p:nvPr/>
        </p:nvSpPr>
        <p:spPr>
          <a:xfrm>
            <a:off x="2601000" y="2442150"/>
            <a:ext cx="259200" cy="2592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45"/>
          <p:cNvSpPr/>
          <p:nvPr/>
        </p:nvSpPr>
        <p:spPr>
          <a:xfrm>
            <a:off x="5280150" y="2442150"/>
            <a:ext cx="259200" cy="2592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8450" y="1655775"/>
            <a:ext cx="2385338" cy="178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150" y="2094550"/>
            <a:ext cx="1546350" cy="9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6700" y="1655775"/>
            <a:ext cx="1831951" cy="183195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6"/>
          <p:cNvSpPr/>
          <p:nvPr/>
        </p:nvSpPr>
        <p:spPr>
          <a:xfrm>
            <a:off x="2601000" y="2442150"/>
            <a:ext cx="259200" cy="2592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46"/>
          <p:cNvSpPr/>
          <p:nvPr/>
        </p:nvSpPr>
        <p:spPr>
          <a:xfrm>
            <a:off x="5280150" y="2442150"/>
            <a:ext cx="259200" cy="2592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46"/>
          <p:cNvSpPr txBox="1"/>
          <p:nvPr/>
        </p:nvSpPr>
        <p:spPr>
          <a:xfrm rot="-732709">
            <a:off x="2945704" y="1468838"/>
            <a:ext cx="2440830" cy="2221998"/>
          </a:xfrm>
          <a:prstGeom prst="rect">
            <a:avLst/>
          </a:prstGeom>
          <a:solidFill>
            <a:srgbClr val="DD2323">
              <a:alpha val="215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AAAAAAAAAAAAAAAAAAAAAAAAAAAAAAAAAAAAAAAAAAAAAAAAAAAAAAAAAAAAAAAAAAAAAAAAAAAAAAAAAAAAAAAAAAAAAAAAAAAAAAAAAAAAAAAAAAAAAAAAAAAAAAAAAAAAAAAAAAAAAAAAAAAAAAAAAAAAAAAAAAAAAAAAAAAAAAAAAAAAAAAAAAAAAAAAAAAAAAAAAAAAAAA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37" name="Google Shape;237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8450" y="1655775"/>
            <a:ext cx="2385338" cy="178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150" y="2094550"/>
            <a:ext cx="1546350" cy="9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6700" y="1655775"/>
            <a:ext cx="1831951" cy="183195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7"/>
          <p:cNvSpPr/>
          <p:nvPr/>
        </p:nvSpPr>
        <p:spPr>
          <a:xfrm>
            <a:off x="2601000" y="2442150"/>
            <a:ext cx="259200" cy="2592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7"/>
          <p:cNvSpPr/>
          <p:nvPr/>
        </p:nvSpPr>
        <p:spPr>
          <a:xfrm>
            <a:off x="5280150" y="2442150"/>
            <a:ext cx="259200" cy="2592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7"/>
          <p:cNvSpPr txBox="1"/>
          <p:nvPr/>
        </p:nvSpPr>
        <p:spPr>
          <a:xfrm rot="-732709">
            <a:off x="2945704" y="1468838"/>
            <a:ext cx="2440830" cy="2221998"/>
          </a:xfrm>
          <a:prstGeom prst="rect">
            <a:avLst/>
          </a:prstGeom>
          <a:solidFill>
            <a:srgbClr val="DD2323">
              <a:alpha val="215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AAAAAAAAAAAAAAAAAAAAAAAAAAAAAAAAAAAAAAAAAAAAAAAAAAAAAAAAAAAAAAAAAAAAAAAAAAAAAAAAAAAAAAAAAAAAAAAAAAAAAAAAAAAAAAAAAAAAAAAAAAAAAAAAAAAAAAAAAAAAAAAAAAAAAAAAAAAAAAAAAAAAAAAAAAAAAAAAAAAAAAAAAAAAAAAAAAAAAAAAAAAAAAA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47" name="Google Shape;247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6750" y="1676875"/>
            <a:ext cx="2386334" cy="17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150" y="2094550"/>
            <a:ext cx="1546350" cy="9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6700" y="1655775"/>
            <a:ext cx="1831951" cy="1831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8"/>
          <p:cNvSpPr/>
          <p:nvPr/>
        </p:nvSpPr>
        <p:spPr>
          <a:xfrm>
            <a:off x="2601000" y="2442150"/>
            <a:ext cx="259200" cy="2592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48"/>
          <p:cNvSpPr/>
          <p:nvPr/>
        </p:nvSpPr>
        <p:spPr>
          <a:xfrm>
            <a:off x="5280150" y="2442150"/>
            <a:ext cx="259200" cy="2592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48"/>
          <p:cNvSpPr txBox="1"/>
          <p:nvPr/>
        </p:nvSpPr>
        <p:spPr>
          <a:xfrm rot="-732709">
            <a:off x="2945704" y="1468838"/>
            <a:ext cx="2440830" cy="2221998"/>
          </a:xfrm>
          <a:prstGeom prst="rect">
            <a:avLst/>
          </a:prstGeom>
          <a:solidFill>
            <a:srgbClr val="DD2323">
              <a:alpha val="215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AAAAAAAAAAAAAAAAAAAAAAAAAAAAAAAAAAAAAAAAAAAAAAAAAAAAAAAAAAAAAAAAAAAAAAAAAAAAAAAAAAAAAAAAAAAAAAAAAAAAAAAAAAAAAAAAAAAAAAAAAAAAAAAAAAAAAAAAAAAAAAAAAAAAAAAAAAAAAAAAAAAAAAAAAAAAAAAAAAAAAAAAAAAAAAAAAAAAAAAAAAAAAAA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57" name="Google Shape;257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6750" y="1676875"/>
            <a:ext cx="2386334" cy="17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8"/>
          <p:cNvSpPr txBox="1"/>
          <p:nvPr/>
        </p:nvSpPr>
        <p:spPr>
          <a:xfrm>
            <a:off x="861675" y="488700"/>
            <a:ext cx="12393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Bytes in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.text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section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9" name="Google Shape;259;p48"/>
          <p:cNvSpPr txBox="1"/>
          <p:nvPr/>
        </p:nvSpPr>
        <p:spPr>
          <a:xfrm>
            <a:off x="3328650" y="488700"/>
            <a:ext cx="15882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The Stack, with stored return addresses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0" name="Google Shape;260;p48"/>
          <p:cNvSpPr txBox="1"/>
          <p:nvPr/>
        </p:nvSpPr>
        <p:spPr>
          <a:xfrm>
            <a:off x="6515925" y="488700"/>
            <a:ext cx="15882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Actions taken by the program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 analogy (on source code)</a:t>
            </a:r>
            <a:endParaRPr/>
          </a:p>
        </p:txBody>
      </p:sp>
      <p:sp>
        <p:nvSpPr>
          <p:cNvPr id="266" name="Google Shape;266;p4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01 int main() {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02    char name[16];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03    read(0, name, 128);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04 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05 int foo() {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06    return open("/flag", 0);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07 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08 int bar() {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09    int x = open("/notflag", 0);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10    sendfile(1, x, 0, 1024);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11 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7" name="Google Shape;267;p49"/>
          <p:cNvSpPr/>
          <p:nvPr/>
        </p:nvSpPr>
        <p:spPr>
          <a:xfrm>
            <a:off x="508625" y="4319100"/>
            <a:ext cx="58977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8" name="Google Shape;268;p49"/>
          <p:cNvSpPr/>
          <p:nvPr/>
        </p:nvSpPr>
        <p:spPr>
          <a:xfrm rot="-5400000">
            <a:off x="59982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69" name="Google Shape;269;p49"/>
          <p:cNvSpPr/>
          <p:nvPr/>
        </p:nvSpPr>
        <p:spPr>
          <a:xfrm rot="-5400000">
            <a:off x="57138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envp[3]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0" name="Google Shape;270;p49"/>
          <p:cNvSpPr/>
          <p:nvPr/>
        </p:nvSpPr>
        <p:spPr>
          <a:xfrm rot="-5400000">
            <a:off x="5429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envp[2]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1" name="Google Shape;271;p49"/>
          <p:cNvSpPr/>
          <p:nvPr/>
        </p:nvSpPr>
        <p:spPr>
          <a:xfrm rot="-5400000">
            <a:off x="51450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2" name="Google Shape;272;p49"/>
          <p:cNvSpPr/>
          <p:nvPr/>
        </p:nvSpPr>
        <p:spPr>
          <a:xfrm rot="-5400000">
            <a:off x="48606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3" name="Google Shape;273;p49"/>
          <p:cNvSpPr/>
          <p:nvPr/>
        </p:nvSpPr>
        <p:spPr>
          <a:xfrm rot="-5400000">
            <a:off x="45762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4" name="Google Shape;274;p49"/>
          <p:cNvSpPr/>
          <p:nvPr/>
        </p:nvSpPr>
        <p:spPr>
          <a:xfrm rot="-5400000">
            <a:off x="42918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5" name="Google Shape;275;p49"/>
          <p:cNvSpPr/>
          <p:nvPr/>
        </p:nvSpPr>
        <p:spPr>
          <a:xfrm rot="-5400000">
            <a:off x="4007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6" name="Google Shape;276;p49"/>
          <p:cNvSpPr/>
          <p:nvPr/>
        </p:nvSpPr>
        <p:spPr>
          <a:xfrm rot="-5400000">
            <a:off x="37230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*_start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7" name="Google Shape;277;p49"/>
          <p:cNvSpPr/>
          <p:nvPr/>
        </p:nvSpPr>
        <p:spPr>
          <a:xfrm rot="-5400000">
            <a:off x="34386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_libc_start_main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variables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8" name="Google Shape;278;p49"/>
          <p:cNvSpPr/>
          <p:nvPr/>
        </p:nvSpPr>
        <p:spPr>
          <a:xfrm rot="-5400000">
            <a:off x="31542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Roboto Mono"/>
                <a:ea typeface="Roboto Mono"/>
                <a:cs typeface="Roboto Mono"/>
                <a:sym typeface="Roboto Mono"/>
              </a:rPr>
              <a:t>*foo[06]</a:t>
            </a:r>
            <a:endParaRPr b="1" sz="7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9" name="Google Shape;279;p49"/>
          <p:cNvSpPr/>
          <p:nvPr/>
        </p:nvSpPr>
        <p:spPr>
          <a:xfrm rot="-5400000">
            <a:off x="2729300" y="4302225"/>
            <a:ext cx="531900" cy="56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Mono"/>
                <a:ea typeface="Roboto Mono"/>
                <a:cs typeface="Roboto Mono"/>
                <a:sym typeface="Roboto Mono"/>
              </a:rPr>
              <a:t>AAAA</a:t>
            </a:r>
            <a:br>
              <a:rPr b="1" lang="en" sz="800">
                <a:latin typeface="Roboto Mono"/>
                <a:ea typeface="Roboto Mono"/>
                <a:cs typeface="Roboto Mono"/>
                <a:sym typeface="Roboto Mono"/>
              </a:rPr>
            </a:br>
            <a:r>
              <a:rPr b="1" lang="en" sz="800">
                <a:latin typeface="Roboto Mono"/>
                <a:ea typeface="Roboto Mono"/>
                <a:cs typeface="Roboto Mono"/>
                <a:sym typeface="Roboto Mono"/>
              </a:rPr>
              <a:t>AAAA</a:t>
            </a:r>
            <a:endParaRPr b="1" sz="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Mono"/>
                <a:ea typeface="Roboto Mono"/>
                <a:cs typeface="Roboto Mono"/>
                <a:sym typeface="Roboto Mono"/>
              </a:rPr>
              <a:t>AAAA</a:t>
            </a:r>
            <a:endParaRPr b="1" sz="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Mono"/>
                <a:ea typeface="Roboto Mono"/>
                <a:cs typeface="Roboto Mono"/>
                <a:sym typeface="Roboto Mono"/>
              </a:rPr>
              <a:t>AAAA</a:t>
            </a:r>
            <a:endParaRPr b="1" sz="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0" name="Google Shape;280;p49"/>
          <p:cNvSpPr/>
          <p:nvPr/>
        </p:nvSpPr>
        <p:spPr>
          <a:xfrm rot="-5400000">
            <a:off x="34386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Roboto Mono"/>
                <a:ea typeface="Roboto Mono"/>
                <a:cs typeface="Roboto Mono"/>
                <a:sym typeface="Roboto Mono"/>
              </a:rPr>
              <a:t>*bar[10]</a:t>
            </a:r>
            <a:endParaRPr b="1" sz="7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1" name="Google Shape;281;p49"/>
          <p:cNvSpPr/>
          <p:nvPr/>
        </p:nvSpPr>
        <p:spPr>
          <a:xfrm>
            <a:off x="508625" y="3328500"/>
            <a:ext cx="58977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2" name="Google Shape;282;p49"/>
          <p:cNvSpPr/>
          <p:nvPr/>
        </p:nvSpPr>
        <p:spPr>
          <a:xfrm rot="-5400000">
            <a:off x="5998250" y="34521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83" name="Google Shape;283;p49"/>
          <p:cNvSpPr/>
          <p:nvPr/>
        </p:nvSpPr>
        <p:spPr>
          <a:xfrm rot="-5400000">
            <a:off x="5713850" y="34521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envp[3]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84" name="Google Shape;284;p49"/>
          <p:cNvSpPr/>
          <p:nvPr/>
        </p:nvSpPr>
        <p:spPr>
          <a:xfrm rot="-5400000">
            <a:off x="5429450" y="34521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envp[2]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85" name="Google Shape;285;p49"/>
          <p:cNvSpPr/>
          <p:nvPr/>
        </p:nvSpPr>
        <p:spPr>
          <a:xfrm rot="-5400000">
            <a:off x="5145050" y="34521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86" name="Google Shape;286;p49"/>
          <p:cNvSpPr/>
          <p:nvPr/>
        </p:nvSpPr>
        <p:spPr>
          <a:xfrm rot="-5400000">
            <a:off x="4860650" y="34521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87" name="Google Shape;287;p49"/>
          <p:cNvSpPr/>
          <p:nvPr/>
        </p:nvSpPr>
        <p:spPr>
          <a:xfrm rot="-5400000">
            <a:off x="4576250" y="34521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88" name="Google Shape;288;p49"/>
          <p:cNvSpPr/>
          <p:nvPr/>
        </p:nvSpPr>
        <p:spPr>
          <a:xfrm rot="-5400000">
            <a:off x="4291850" y="34521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89" name="Google Shape;289;p49"/>
          <p:cNvSpPr/>
          <p:nvPr/>
        </p:nvSpPr>
        <p:spPr>
          <a:xfrm rot="-5400000">
            <a:off x="4007450" y="34521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90" name="Google Shape;290;p49"/>
          <p:cNvSpPr/>
          <p:nvPr/>
        </p:nvSpPr>
        <p:spPr>
          <a:xfrm rot="-5400000">
            <a:off x="3723050" y="34521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*_start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91" name="Google Shape;291;p49"/>
          <p:cNvSpPr/>
          <p:nvPr/>
        </p:nvSpPr>
        <p:spPr>
          <a:xfrm rot="-5400000">
            <a:off x="3438650" y="34521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_libc_start_main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variables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92" name="Google Shape;292;p49"/>
          <p:cNvSpPr/>
          <p:nvPr/>
        </p:nvSpPr>
        <p:spPr>
          <a:xfrm rot="-5400000">
            <a:off x="3154250" y="34521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*_libc_start_main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93" name="Google Shape;293;p49"/>
          <p:cNvSpPr/>
          <p:nvPr/>
        </p:nvSpPr>
        <p:spPr>
          <a:xfrm rot="-5400000">
            <a:off x="2729300" y="3311625"/>
            <a:ext cx="531900" cy="56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name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94" name="Google Shape;294;p49"/>
          <p:cNvSpPr/>
          <p:nvPr/>
        </p:nvSpPr>
        <p:spPr>
          <a:xfrm>
            <a:off x="3307625" y="3958200"/>
            <a:ext cx="299700" cy="259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ROP by induction</a:t>
            </a:r>
            <a:endParaRPr/>
          </a:p>
        </p:txBody>
      </p:sp>
      <p:sp>
        <p:nvSpPr>
          <p:cNvPr id="300" name="Google Shape;300;p5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Step 0:</a:t>
            </a:r>
            <a:r>
              <a:rPr lang="en"/>
              <a:t> overflow the stack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Step n:</a:t>
            </a:r>
            <a:r>
              <a:rPr lang="en"/>
              <a:t> by controlling the return address, you trigger a </a:t>
            </a:r>
            <a:r>
              <a:rPr i="1" lang="en"/>
              <a:t>gadget</a:t>
            </a:r>
            <a:r>
              <a:rPr lang="en"/>
              <a:t>:</a:t>
            </a:r>
            <a:endParaRPr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0x004005f3: pop rdi ; ret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Step n+1:</a:t>
            </a:r>
            <a:r>
              <a:rPr lang="en"/>
              <a:t> when the gadget returns, </a:t>
            </a:r>
            <a:r>
              <a:rPr i="1" lang="en"/>
              <a:t>it returns to an address you control</a:t>
            </a:r>
            <a:r>
              <a:rPr lang="en"/>
              <a:t> (i.e., the next gadget)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By </a:t>
            </a:r>
            <a:r>
              <a:rPr i="1" lang="en"/>
              <a:t>chaining</a:t>
            </a:r>
            <a:r>
              <a:rPr lang="en"/>
              <a:t> these gadgets, you can perform arbitrary actions in a </a:t>
            </a:r>
            <a:r>
              <a:rPr i="1" lang="en"/>
              <a:t>ropchain</a:t>
            </a:r>
            <a:r>
              <a:rPr lang="en"/>
              <a:t>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Take-away</a:t>
            </a:r>
            <a:r>
              <a:rPr lang="en"/>
              <a:t>: ROP is </a:t>
            </a:r>
            <a:r>
              <a:rPr i="1" lang="en"/>
              <a:t>basically</a:t>
            </a:r>
            <a:r>
              <a:rPr lang="en"/>
              <a:t> shellcode</a:t>
            </a:r>
            <a:endParaRPr/>
          </a:p>
        </p:txBody>
      </p:sp>
      <p:sp>
        <p:nvSpPr>
          <p:cNvPr id="306" name="Google Shape;306;p5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ROP gadget is equivalent to shellcode, but the instructions available to you are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WEIRD</a:t>
            </a:r>
            <a:r>
              <a:rPr lang="en"/>
              <a:t>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Hacker term: Programming the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Weird Machine</a:t>
            </a:r>
            <a:r>
              <a:rPr lang="en"/>
              <a:t> (</a:t>
            </a:r>
            <a:r>
              <a:rPr lang="en" sz="6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https://en.wikipedia.org/wiki/Weird_machine</a:t>
            </a:r>
            <a:r>
              <a:rPr lang="en"/>
              <a:t>), c</a:t>
            </a:r>
            <a:r>
              <a:rPr lang="en"/>
              <a:t>oined in 2009 by Sergey Bratus.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Related concept: accidental turing completeness (</a:t>
            </a:r>
            <a:r>
              <a:rPr lang="en" sz="5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http://beza1e1.tuxen.de/articles/accidentally_turing_complete.html</a:t>
            </a:r>
            <a:r>
              <a:rPr lang="en"/>
              <a:t>).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Fundamentally: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You get to choose from a set of bizarre meta-instructions already in memory.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You chain instructions using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ret</a:t>
            </a:r>
            <a:r>
              <a:rPr lang="en"/>
              <a:t> (and addresses on the stack).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i="1" lang="en"/>
              <a:t>Same lego pieces, new result!</a:t>
            </a:r>
            <a:endParaRPr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2"/>
          <p:cNvSpPr txBox="1"/>
          <p:nvPr>
            <p:ph idx="4294967295"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ROP is FUN!</a:t>
            </a:r>
            <a:endParaRPr/>
          </a:p>
        </p:txBody>
      </p:sp>
      <p:pic>
        <p:nvPicPr>
          <p:cNvPr id="312" name="Google Shape;312;p52"/>
          <p:cNvPicPr preferRelativeResize="0"/>
          <p:nvPr/>
        </p:nvPicPr>
        <p:blipFill rotWithShape="1">
          <a:blip r:embed="rId3">
            <a:alphaModFix/>
          </a:blip>
          <a:srcRect b="11480" l="0" r="0" t="0"/>
          <a:stretch/>
        </p:blipFill>
        <p:spPr>
          <a:xfrm>
            <a:off x="4348200" y="1126675"/>
            <a:ext cx="3775324" cy="334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8100" y="1928578"/>
            <a:ext cx="2286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52"/>
          <p:cNvSpPr/>
          <p:nvPr/>
        </p:nvSpPr>
        <p:spPr>
          <a:xfrm>
            <a:off x="4252500" y="2430000"/>
            <a:ext cx="259200" cy="28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