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Tahoma"/>
      <p:regular r:id="rId22"/>
      <p:bold r:id="rId23"/>
    </p:embeddedFont>
    <p:embeddedFont>
      <p:font typeface="Roboto Light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Tahoma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Light-regular.fntdata"/><Relationship Id="rId23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Light-italic.fntdata"/><Relationship Id="rId25" Type="http://schemas.openxmlformats.org/officeDocument/2006/relationships/font" Target="fonts/RobotoLight-bold.fntdata"/><Relationship Id="rId28" Type="http://schemas.openxmlformats.org/officeDocument/2006/relationships/font" Target="fonts/Oswald-regular.fntdata"/><Relationship Id="rId27" Type="http://schemas.openxmlformats.org/officeDocument/2006/relationships/font" Target="fonts/Roboto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5eb403d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5eb403d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6910b0d7f_12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6910b0d7f_1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6910b0d7f_12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6910b0d7f_1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6910b0d7f_1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6910b0d7f_1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6910b0d7f_1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6910b0d7f_1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6910b0d7f_1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6910b0d7f_1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d3f9204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d3f9204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6910b0d7f_1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6910b0d7f_1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d3f92043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d3f92043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6910b0d7f_1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6910b0d7f_1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d3f92043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d3f92043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zardus/ctf-tool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Oriented Programming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Techniques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Concept: KNOW YOUR ENVIRONMENT</a:t>
            </a:r>
            <a:endParaRPr/>
          </a:p>
        </p:txBody>
      </p:sp>
      <p:sp>
        <p:nvSpPr>
          <p:cNvPr id="296" name="Google Shape;296;p5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ropchain doesn't run in a vacuum! When it starts, there are useful addresses all over the place.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code, stack, heap addresses in registers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code, stack, heap addresses all over the stack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 THEM.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Concept: finding the rop gadgets</a:t>
            </a:r>
            <a:endParaRPr/>
          </a:p>
        </p:txBody>
      </p:sp>
      <p:sp>
        <p:nvSpPr>
          <p:cNvPr id="302" name="Google Shape;302;p5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Many tools available (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https://github.com/zardus/ctf-tools</a:t>
            </a:r>
            <a:r>
              <a:rPr lang="en"/>
              <a:t> has installers for 3!). For example, rp++: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# rp++ --unique -r2 -f /bin/bash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Can also try greater values than 2, but long gadgets become increasingly unstable (side-effects!).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From here, </a:t>
            </a:r>
            <a:r>
              <a:rPr i="1" lang="en"/>
              <a:t>regular expressions are your friends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# rp++ --unique -r2 -f /bin/bash | grep -P "(add|sub|mov) rax, r.."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Concept: resources on the stack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 know where your ropchain is on the stack, you can include resources (such as a "/flag" string) in your chain.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But how do we prevent "/flag" and "/bin/cat" from being interpreted as gadget addresses (obviously, that would crash the program)?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457200" y="2143975"/>
            <a:ext cx="82296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26" name="Google Shape;226;p45"/>
          <p:cNvSpPr/>
          <p:nvPr/>
        </p:nvSpPr>
        <p:spPr>
          <a:xfrm>
            <a:off x="457200" y="2143975"/>
            <a:ext cx="20451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7" name="Google Shape;227;p45"/>
          <p:cNvSpPr/>
          <p:nvPr/>
        </p:nvSpPr>
        <p:spPr>
          <a:xfrm>
            <a:off x="25023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3 address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8" name="Google Shape;228;p45"/>
          <p:cNvSpPr/>
          <p:nvPr/>
        </p:nvSpPr>
        <p:spPr>
          <a:xfrm>
            <a:off x="32040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Consolas"/>
                <a:ea typeface="Consolas"/>
                <a:cs typeface="Consolas"/>
                <a:sym typeface="Consolas"/>
              </a:rPr>
              <a:t>"/flag\0\0\0"</a:t>
            </a:r>
            <a:endParaRPr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9" name="Google Shape;229;p45"/>
          <p:cNvSpPr/>
          <p:nvPr/>
        </p:nvSpPr>
        <p:spPr>
          <a:xfrm>
            <a:off x="46074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5 address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0" name="Google Shape;230;p45"/>
          <p:cNvSpPr/>
          <p:nvPr/>
        </p:nvSpPr>
        <p:spPr>
          <a:xfrm>
            <a:off x="39057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4 address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1" name="Google Shape;231;p45"/>
          <p:cNvSpPr/>
          <p:nvPr/>
        </p:nvSpPr>
        <p:spPr>
          <a:xfrm>
            <a:off x="53091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"/bin/cat"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2" name="Google Shape;232;p45"/>
          <p:cNvSpPr/>
          <p:nvPr/>
        </p:nvSpPr>
        <p:spPr>
          <a:xfrm>
            <a:off x="6010800" y="2143975"/>
            <a:ext cx="26760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3" name="Google Shape;233;p45"/>
          <p:cNvSpPr/>
          <p:nvPr/>
        </p:nvSpPr>
        <p:spPr>
          <a:xfrm>
            <a:off x="18006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address of "/flag" (2 words to the right)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4" name="Google Shape;234;p45"/>
          <p:cNvSpPr/>
          <p:nvPr/>
        </p:nvSpPr>
        <p:spPr>
          <a:xfrm>
            <a:off x="10989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1 address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5" name="Google Shape;235;p45"/>
          <p:cNvSpPr/>
          <p:nvPr/>
        </p:nvSpPr>
        <p:spPr>
          <a:xfrm>
            <a:off x="60108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6 address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6" name="Google Shape;236;p45"/>
          <p:cNvSpPr/>
          <p:nvPr/>
        </p:nvSpPr>
        <p:spPr>
          <a:xfrm>
            <a:off x="67125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7 address (syscall)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Concept: janitorial gadgets</a:t>
            </a:r>
            <a:endParaRPr/>
          </a:p>
        </p:txBody>
      </p:sp>
      <p:sp>
        <p:nvSpPr>
          <p:cNvPr id="242" name="Google Shape;242;p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 of your gadgets will be there simply to unbreak your ropchain, and that is okay!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</a:t>
            </a:r>
            <a:r>
              <a:rPr lang="en"/>
              <a:t>: stack fix-up gadgets!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pop r12; pop rdi; pop rsi; ret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add rsp, 0x40; ret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lets you skip data on your stack.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Concept: storing values into registers</a:t>
            </a:r>
            <a:endParaRPr/>
          </a:p>
        </p:txBody>
      </p:sp>
      <p:sp>
        <p:nvSpPr>
          <p:cNvPr id="248" name="Google Shape;248;p4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store values into registers using register-popping gadgets. For example: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0x400400: pop rax; ret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gadget will pop rax off the stack, then return to gadget 2. Now you've set rax!</a:t>
            </a:r>
            <a:endParaRPr/>
          </a:p>
        </p:txBody>
      </p:sp>
      <p:sp>
        <p:nvSpPr>
          <p:cNvPr id="249" name="Google Shape;249;p47"/>
          <p:cNvSpPr/>
          <p:nvPr/>
        </p:nvSpPr>
        <p:spPr>
          <a:xfrm>
            <a:off x="457200" y="2143975"/>
            <a:ext cx="82296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50" name="Google Shape;250;p47"/>
          <p:cNvSpPr/>
          <p:nvPr/>
        </p:nvSpPr>
        <p:spPr>
          <a:xfrm>
            <a:off x="457200" y="2143975"/>
            <a:ext cx="20451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25023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2 address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2" name="Google Shape;252;p47"/>
          <p:cNvSpPr/>
          <p:nvPr/>
        </p:nvSpPr>
        <p:spPr>
          <a:xfrm>
            <a:off x="32040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"/flag"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3" name="Google Shape;253;p47"/>
          <p:cNvSpPr/>
          <p:nvPr/>
        </p:nvSpPr>
        <p:spPr>
          <a:xfrm>
            <a:off x="46074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4 address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4" name="Google Shape;254;p47"/>
          <p:cNvSpPr/>
          <p:nvPr/>
        </p:nvSpPr>
        <p:spPr>
          <a:xfrm>
            <a:off x="39057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3 address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5" name="Google Shape;255;p47"/>
          <p:cNvSpPr/>
          <p:nvPr/>
        </p:nvSpPr>
        <p:spPr>
          <a:xfrm>
            <a:off x="53091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"/bin/cat"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6" name="Google Shape;256;p47"/>
          <p:cNvSpPr/>
          <p:nvPr/>
        </p:nvSpPr>
        <p:spPr>
          <a:xfrm>
            <a:off x="6010800" y="2143975"/>
            <a:ext cx="26760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7" name="Google Shape;257;p47"/>
          <p:cNvSpPr/>
          <p:nvPr/>
        </p:nvSpPr>
        <p:spPr>
          <a:xfrm>
            <a:off x="18006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desired rax value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8" name="Google Shape;258;p47"/>
          <p:cNvSpPr/>
          <p:nvPr/>
        </p:nvSpPr>
        <p:spPr>
          <a:xfrm>
            <a:off x="10989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1 address (0x400400)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9" name="Google Shape;259;p47"/>
          <p:cNvSpPr/>
          <p:nvPr/>
        </p:nvSpPr>
        <p:spPr>
          <a:xfrm>
            <a:off x="60108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5 address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0" name="Google Shape;260;p47"/>
          <p:cNvSpPr/>
          <p:nvPr/>
        </p:nvSpPr>
        <p:spPr>
          <a:xfrm>
            <a:off x="6712500" y="2143975"/>
            <a:ext cx="701700" cy="5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gadget 6 address (syscall)</a:t>
            </a:r>
            <a:endParaRPr sz="7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Concept: rare and common gadgets</a:t>
            </a:r>
            <a:endParaRPr/>
          </a:p>
        </p:txBody>
      </p:sp>
      <p:sp>
        <p:nvSpPr>
          <p:cNvPr id="266" name="Google Shape;266;p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gadgets are rarer than others. Relatively common ones: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ret</a:t>
            </a:r>
            <a:r>
              <a:rPr lang="en"/>
              <a:t> (at the end of every function)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leave; ret</a:t>
            </a:r>
            <a:r>
              <a:rPr lang="en"/>
              <a:t> (at the end of many functions)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pop REG; ret</a:t>
            </a:r>
            <a:r>
              <a:rPr lang="en"/>
              <a:t> (restoring callee-saved registers before returning)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mov rax, REG; ret</a:t>
            </a:r>
            <a:r>
              <a:rPr lang="en"/>
              <a:t> (setting the return value before returning)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you can jump into the middle of an instruction, instructions don't have to be common to appear in common gadgets!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every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add rsp, 0x08; ret</a:t>
            </a:r>
            <a:r>
              <a:rPr lang="en"/>
              <a:t> also contains a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add esp, 0x08;</a:t>
            </a:r>
            <a:r>
              <a:rPr lang="en"/>
              <a:t> if you jump past the REX ("H") prefix.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Concept: storing addresses into registers</a:t>
            </a:r>
            <a:endParaRPr/>
          </a:p>
        </p:txBody>
      </p:sp>
      <p:sp>
        <p:nvSpPr>
          <p:cNvPr id="272" name="Google Shape;272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one is trickier...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lea</a:t>
            </a:r>
            <a:r>
              <a:rPr lang="en"/>
              <a:t> gadgets that do exactly what you want are rare (long instruction, and mostly used in the beginning or middle of functions, not near a ret).</a:t>
            </a:r>
            <a:endParaRPr sz="6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Alternative #1: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push rsp; pop rax; ret</a:t>
            </a:r>
            <a:r>
              <a:rPr lang="en" sz="1400"/>
              <a:t> (equivalent to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mov rax, rsp</a:t>
            </a:r>
            <a:r>
              <a:rPr lang="en" sz="1400"/>
              <a:t>) will get the stack address into rax.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Alternative #2: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add rax, rsp; ret</a:t>
            </a:r>
            <a:r>
              <a:rPr lang="en" sz="1400"/>
              <a:t> (not perfect, but will conceptually get rsp into rax)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Alternative #3: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xchg rax, rsp; ret</a:t>
            </a:r>
            <a:r>
              <a:rPr lang="en" sz="1400"/>
              <a:t> (swap rax and rsp. DANGEROUS, be careful)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Onc</a:t>
            </a:r>
            <a:r>
              <a:rPr lang="en"/>
              <a:t>e</a:t>
            </a:r>
            <a:r>
              <a:rPr lang="en"/>
              <a:t> you have the stack address, later gadgets can dynamically</a:t>
            </a:r>
            <a:br>
              <a:rPr lang="en"/>
            </a:br>
            <a:r>
              <a:rPr lang="en"/>
              <a:t>compute necessary addresses on the stack instead of having</a:t>
            </a:r>
            <a:br>
              <a:rPr lang="en"/>
            </a:br>
            <a:r>
              <a:rPr lang="en"/>
              <a:t>them hardcoded. Now you (might not) need a stack leak!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Concept: stack pivot</a:t>
            </a:r>
            <a:endParaRPr/>
          </a:p>
        </p:txBody>
      </p:sp>
      <p:sp>
        <p:nvSpPr>
          <p:cNvPr id="278" name="Google Shape;278;p5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Don't like your stack? Too limiting? Try a stack pivot!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xchg rax, rsp; ret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pop rsp; ...; ret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will </a:t>
            </a:r>
            <a:r>
              <a:rPr i="1" lang="en"/>
              <a:t>pivot</a:t>
            </a:r>
            <a:r>
              <a:rPr lang="en"/>
              <a:t> your stack to point elsewhere. That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ret</a:t>
            </a:r>
            <a:r>
              <a:rPr lang="en"/>
              <a:t> will read the return address off of your new stack!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Concept: data transfer</a:t>
            </a:r>
            <a:endParaRPr/>
          </a:p>
        </p:txBody>
      </p:sp>
      <p:sp>
        <p:nvSpPr>
          <p:cNvPr id="284" name="Google Shape;284;p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Shellcode needs to move data around. So do ropchains. One common gadget: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add byte [rcx], al ; pop rbp ; ret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Obviously, this would require a gadget to set rcx (surprisingly rare) and rax (less rare).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ROP Concept: syscalls are rare</a:t>
            </a:r>
            <a:endParaRPr/>
          </a:p>
        </p:txBody>
      </p:sp>
      <p:sp>
        <p:nvSpPr>
          <p:cNvPr id="290" name="Google Shape;290;p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shellcode, you 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syscall</a:t>
            </a:r>
            <a:r>
              <a:rPr lang="en"/>
              <a:t> to invoke system calls. This instruction is quite rare in normal programs (even as a part of other instructions).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might have to call library functions, instead!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Advice: Keep it Simple.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