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Roboto"/>
      <p:regular r:id="rId16"/>
      <p:bold r:id="rId17"/>
      <p:italic r:id="rId18"/>
      <p:boldItalic r:id="rId19"/>
    </p:embeddedFont>
    <p:embeddedFont>
      <p:font typeface="Tahoma"/>
      <p:regular r:id="rId20"/>
      <p:bold r:id="rId21"/>
    </p:embeddedFont>
    <p:embeddedFont>
      <p:font typeface="Roboto Light"/>
      <p:regular r:id="rId22"/>
      <p:bold r:id="rId23"/>
      <p:italic r:id="rId24"/>
      <p:boldItalic r:id="rId25"/>
    </p:embeddedFont>
    <p:embeddedFont>
      <p:font typeface="Oswald"/>
      <p:regular r:id="rId26"/>
      <p:bold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Tahoma-regular.fntdata"/><Relationship Id="rId22" Type="http://schemas.openxmlformats.org/officeDocument/2006/relationships/font" Target="fonts/RobotoLight-regular.fntdata"/><Relationship Id="rId21" Type="http://schemas.openxmlformats.org/officeDocument/2006/relationships/font" Target="fonts/Tahoma-bold.fntdata"/><Relationship Id="rId24" Type="http://schemas.openxmlformats.org/officeDocument/2006/relationships/font" Target="fonts/RobotoLight-italic.fntdata"/><Relationship Id="rId23" Type="http://schemas.openxmlformats.org/officeDocument/2006/relationships/font" Target="fonts/RobotoLight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Oswald-regular.fntdata"/><Relationship Id="rId25" Type="http://schemas.openxmlformats.org/officeDocument/2006/relationships/font" Target="fonts/RobotoLight-boldItalic.fntdata"/><Relationship Id="rId27" Type="http://schemas.openxmlformats.org/officeDocument/2006/relationships/font" Target="fonts/Oswald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Roboto-bold.fntdata"/><Relationship Id="rId16" Type="http://schemas.openxmlformats.org/officeDocument/2006/relationships/font" Target="fonts/Roboto-regular.fntdata"/><Relationship Id="rId19" Type="http://schemas.openxmlformats.org/officeDocument/2006/relationships/font" Target="fonts/Roboto-boldItalic.fntdata"/><Relationship Id="rId18" Type="http://schemas.openxmlformats.org/officeDocument/2006/relationships/font" Target="fonts/Roboto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8662b4d4c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8662b4d4c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a6b613b1a6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a6b613b1a6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47fd1f5b33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47fd1f5b33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a6b613b1a6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a6b613b1a6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a6b613b1a6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a6b613b1a6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47fd1f5b33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47fd1f5b33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47fd1f5b33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47fd1f5b33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a6b613b1a6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a6b613b1a6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a6b613b1a6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a6b613b1a6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a6f15caa97_0_1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a6f15caa97_0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itle">
  <p:cSld name="TITLE_ONLY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1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4" name="Google Shape;44;p11"/>
          <p:cNvSpPr txBox="1"/>
          <p:nvPr>
            <p:ph idx="1" type="subTitle"/>
          </p:nvPr>
        </p:nvSpPr>
        <p:spPr>
          <a:xfrm>
            <a:off x="685800" y="2179341"/>
            <a:ext cx="7772400" cy="7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swald"/>
              <a:buNone/>
              <a:defRPr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7" name="Google Shape;47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ancy Section Title">
  <p:cSld name="CUSTOM">
    <p:bg>
      <p:bgPr>
        <a:solidFill>
          <a:srgbClr val="351C75"/>
        </a:solid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3"/>
          <p:cNvSpPr txBox="1"/>
          <p:nvPr>
            <p:ph type="title"/>
          </p:nvPr>
        </p:nvSpPr>
        <p:spPr>
          <a:xfrm>
            <a:off x="219700" y="2287400"/>
            <a:ext cx="6523800" cy="56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50" name="Google Shape;50;p13"/>
          <p:cNvSpPr txBox="1"/>
          <p:nvPr>
            <p:ph idx="2" type="title"/>
          </p:nvPr>
        </p:nvSpPr>
        <p:spPr>
          <a:xfrm>
            <a:off x="219700" y="499975"/>
            <a:ext cx="6523800" cy="178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9pPr>
          </a:lstStyle>
          <a:p/>
        </p:txBody>
      </p:sp>
      <p:sp>
        <p:nvSpPr>
          <p:cNvPr id="51" name="Google Shape;51;p13"/>
          <p:cNvSpPr txBox="1"/>
          <p:nvPr>
            <p:ph idx="3" type="title"/>
          </p:nvPr>
        </p:nvSpPr>
        <p:spPr>
          <a:xfrm>
            <a:off x="219700" y="2856225"/>
            <a:ext cx="6523800" cy="178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Ideas">
  <p:cSld name="CUSTOM_1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 txBox="1"/>
          <p:nvPr>
            <p:ph type="title"/>
          </p:nvPr>
        </p:nvSpPr>
        <p:spPr>
          <a:xfrm>
            <a:off x="537475" y="868313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5" name="Google Shape;55;p14"/>
          <p:cNvSpPr txBox="1"/>
          <p:nvPr>
            <p:ph idx="2" type="title"/>
          </p:nvPr>
        </p:nvSpPr>
        <p:spPr>
          <a:xfrm>
            <a:off x="537475" y="3055688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6" name="Google Shape;56;p1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Ideas">
  <p:cSld name="CUSTOM_1_2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5"/>
          <p:cNvSpPr txBox="1"/>
          <p:nvPr>
            <p:ph type="title"/>
          </p:nvPr>
        </p:nvSpPr>
        <p:spPr>
          <a:xfrm>
            <a:off x="537475" y="618338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9" name="Google Shape;59;p15"/>
          <p:cNvSpPr txBox="1"/>
          <p:nvPr>
            <p:ph idx="2" type="title"/>
          </p:nvPr>
        </p:nvSpPr>
        <p:spPr>
          <a:xfrm>
            <a:off x="537475" y="3349413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60" name="Google Shape;60;p1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1" name="Google Shape;61;p15"/>
          <p:cNvSpPr txBox="1"/>
          <p:nvPr>
            <p:ph idx="3" type="title"/>
          </p:nvPr>
        </p:nvSpPr>
        <p:spPr>
          <a:xfrm>
            <a:off x="537475" y="1983875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ral Idea">
  <p:cSld name="CUSTOM_1_1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/>
          <p:nvPr>
            <p:ph type="title"/>
          </p:nvPr>
        </p:nvSpPr>
        <p:spPr>
          <a:xfrm>
            <a:off x="537475" y="868313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64" name="Google Shape;64;p1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per Card">
  <p:cSld name="CUSTOM_2">
    <p:bg>
      <p:bgPr>
        <a:solidFill>
          <a:srgbClr val="EFEFEF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KinM98rrT.png" id="66" name="Google Shape;66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212450" y="1101425"/>
            <a:ext cx="6784150" cy="294065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7"/>
          <p:cNvSpPr txBox="1"/>
          <p:nvPr>
            <p:ph type="title"/>
          </p:nvPr>
        </p:nvSpPr>
        <p:spPr>
          <a:xfrm>
            <a:off x="1359335" y="1236350"/>
            <a:ext cx="6455700" cy="3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0" sz="18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b="0" sz="18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b="0" sz="18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b="0" sz="18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b="0" sz="18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b="0" sz="18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b="0" sz="18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b="0" sz="18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b="0" sz="1800"/>
            </a:lvl9pPr>
          </a:lstStyle>
          <a:p/>
        </p:txBody>
      </p:sp>
      <p:sp>
        <p:nvSpPr>
          <p:cNvPr id="68" name="Google Shape;68;p17"/>
          <p:cNvSpPr txBox="1"/>
          <p:nvPr>
            <p:ph idx="1" type="body"/>
          </p:nvPr>
        </p:nvSpPr>
        <p:spPr>
          <a:xfrm>
            <a:off x="1359326" y="1528736"/>
            <a:ext cx="6455700" cy="221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60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69" name="Google Shape;69;p1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lendar">
  <p:cSld name="CUSTOM_3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" name="Google Shape;71;p18"/>
          <p:cNvCxnSpPr/>
          <p:nvPr/>
        </p:nvCxnSpPr>
        <p:spPr>
          <a:xfrm>
            <a:off x="3048000" y="0"/>
            <a:ext cx="0" cy="51426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72" name="Google Shape;72;p18"/>
          <p:cNvCxnSpPr/>
          <p:nvPr/>
        </p:nvCxnSpPr>
        <p:spPr>
          <a:xfrm>
            <a:off x="6096000" y="0"/>
            <a:ext cx="0" cy="51426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73" name="Google Shape;73;p18"/>
          <p:cNvCxnSpPr/>
          <p:nvPr/>
        </p:nvCxnSpPr>
        <p:spPr>
          <a:xfrm>
            <a:off x="0" y="1285875"/>
            <a:ext cx="91458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74" name="Google Shape;74;p18"/>
          <p:cNvCxnSpPr/>
          <p:nvPr/>
        </p:nvCxnSpPr>
        <p:spPr>
          <a:xfrm>
            <a:off x="0" y="3857625"/>
            <a:ext cx="91458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75" name="Google Shape;75;p18"/>
          <p:cNvCxnSpPr/>
          <p:nvPr/>
        </p:nvCxnSpPr>
        <p:spPr>
          <a:xfrm>
            <a:off x="0" y="2571750"/>
            <a:ext cx="91440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76" name="Google Shape;76;p18"/>
          <p:cNvSpPr txBox="1"/>
          <p:nvPr/>
        </p:nvSpPr>
        <p:spPr>
          <a:xfrm>
            <a:off x="1751400" y="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January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7" name="Google Shape;77;p18"/>
          <p:cNvSpPr txBox="1"/>
          <p:nvPr/>
        </p:nvSpPr>
        <p:spPr>
          <a:xfrm>
            <a:off x="4799400" y="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February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8" name="Google Shape;78;p18"/>
          <p:cNvSpPr txBox="1"/>
          <p:nvPr/>
        </p:nvSpPr>
        <p:spPr>
          <a:xfrm>
            <a:off x="7849200" y="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March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9" name="Google Shape;79;p18"/>
          <p:cNvSpPr txBox="1"/>
          <p:nvPr/>
        </p:nvSpPr>
        <p:spPr>
          <a:xfrm>
            <a:off x="1751400" y="128587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April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0" name="Google Shape;80;p18"/>
          <p:cNvSpPr txBox="1"/>
          <p:nvPr/>
        </p:nvSpPr>
        <p:spPr>
          <a:xfrm>
            <a:off x="4799400" y="128587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May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1" name="Google Shape;81;p18"/>
          <p:cNvSpPr txBox="1"/>
          <p:nvPr/>
        </p:nvSpPr>
        <p:spPr>
          <a:xfrm>
            <a:off x="7849200" y="128587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June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2" name="Google Shape;82;p18"/>
          <p:cNvSpPr txBox="1"/>
          <p:nvPr/>
        </p:nvSpPr>
        <p:spPr>
          <a:xfrm>
            <a:off x="1751400" y="257175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July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3" name="Google Shape;83;p18"/>
          <p:cNvSpPr txBox="1"/>
          <p:nvPr/>
        </p:nvSpPr>
        <p:spPr>
          <a:xfrm>
            <a:off x="4799400" y="257175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August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4" name="Google Shape;84;p18"/>
          <p:cNvSpPr txBox="1"/>
          <p:nvPr/>
        </p:nvSpPr>
        <p:spPr>
          <a:xfrm>
            <a:off x="7849200" y="257175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September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5" name="Google Shape;85;p18"/>
          <p:cNvSpPr txBox="1"/>
          <p:nvPr/>
        </p:nvSpPr>
        <p:spPr>
          <a:xfrm>
            <a:off x="1751400" y="385762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October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6" name="Google Shape;86;p18"/>
          <p:cNvSpPr txBox="1"/>
          <p:nvPr/>
        </p:nvSpPr>
        <p:spPr>
          <a:xfrm>
            <a:off x="4799400" y="385762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November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7" name="Google Shape;87;p18"/>
          <p:cNvSpPr txBox="1"/>
          <p:nvPr/>
        </p:nvSpPr>
        <p:spPr>
          <a:xfrm>
            <a:off x="7849200" y="385762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December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riller Source">
  <p:cSld name="TITLE_ONLY_2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9"/>
          <p:cNvSpPr txBox="1"/>
          <p:nvPr>
            <p:ph type="title"/>
          </p:nvPr>
        </p:nvSpPr>
        <p:spPr>
          <a:xfrm>
            <a:off x="3432825" y="205975"/>
            <a:ext cx="52539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90" name="Google Shape;90;p19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1" name="Google Shape;91;p19"/>
          <p:cNvSpPr txBox="1"/>
          <p:nvPr/>
        </p:nvSpPr>
        <p:spPr>
          <a:xfrm>
            <a:off x="223425" y="308250"/>
            <a:ext cx="3209400" cy="451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username = input()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if username == "service":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cmd_code = atoi(input())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if cmd_code == 7: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crash()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else: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print "Unknown command".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else: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passcode = atoi(input())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if passcode &lt; 10000: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	print "Invalid passcode!"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else: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	auth(username, passcode)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print "Exiting..."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exit()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toi source">
  <p:cSld name="TITLE_ONLY_2_1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0"/>
          <p:cNvSpPr txBox="1"/>
          <p:nvPr>
            <p:ph type="title"/>
          </p:nvPr>
        </p:nvSpPr>
        <p:spPr>
          <a:xfrm>
            <a:off x="3432825" y="205975"/>
            <a:ext cx="52539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94" name="Google Shape;94;p20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5" name="Google Shape;95;p20"/>
          <p:cNvSpPr txBox="1"/>
          <p:nvPr/>
        </p:nvSpPr>
        <p:spPr>
          <a:xfrm>
            <a:off x="223425" y="308250"/>
            <a:ext cx="3209400" cy="451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def atoi(s):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n = 0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for c in s: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if   c == '0': n = n*10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'1': n = n*10 + 1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'2': n = n*10 + 2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'3': n = n*10 + 3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'4': n = n*10 + 4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'5': n = n*10 + 5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'6': n = n*10 + 6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'7': n = n*10 + 7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'8': n = n*10 + 8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'9': n = n*10 + 9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else: break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return n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nalysis Options">
  <p:cSld name="TITLE_AND_TWO_COLUMNS_1_1_1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1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8" name="Google Shape;98;p21"/>
          <p:cNvSpPr txBox="1"/>
          <p:nvPr/>
        </p:nvSpPr>
        <p:spPr>
          <a:xfrm>
            <a:off x="250875" y="241575"/>
            <a:ext cx="2829300" cy="46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Specification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What should hold about the program?</a:t>
            </a:r>
            <a:br>
              <a:rPr lang="en" sz="1800"/>
            </a:b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Logical Properties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Absence of Crashes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Type Safety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Efficiency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Memory Safety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Information Disclosure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</a:rPr>
              <a:t>Authentication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99" name="Google Shape;99;p21"/>
          <p:cNvSpPr txBox="1"/>
          <p:nvPr/>
        </p:nvSpPr>
        <p:spPr>
          <a:xfrm>
            <a:off x="6063675" y="241575"/>
            <a:ext cx="2829300" cy="46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Technique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How will we achieve the goal?</a:t>
            </a:r>
            <a:br>
              <a:rPr lang="en" sz="1800"/>
            </a:br>
            <a:br>
              <a:rPr lang="en" sz="1800"/>
            </a:b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Manual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Symbolic Execution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Abstract Interpretation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Fuzzing</a:t>
            </a:r>
            <a:endParaRPr sz="1800"/>
          </a:p>
        </p:txBody>
      </p:sp>
      <p:sp>
        <p:nvSpPr>
          <p:cNvPr id="100" name="Google Shape;100;p21"/>
          <p:cNvSpPr txBox="1"/>
          <p:nvPr/>
        </p:nvSpPr>
        <p:spPr>
          <a:xfrm>
            <a:off x="3157350" y="241575"/>
            <a:ext cx="2829300" cy="46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Goal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What do we want to achieve regarding the specification?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Verification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Testing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Transformation</a:t>
            </a:r>
            <a:endParaRPr sz="1800"/>
          </a:p>
        </p:txBody>
      </p:sp>
      <p:cxnSp>
        <p:nvCxnSpPr>
          <p:cNvPr id="101" name="Google Shape;101;p21"/>
          <p:cNvCxnSpPr/>
          <p:nvPr/>
        </p:nvCxnSpPr>
        <p:spPr>
          <a:xfrm>
            <a:off x="3080325" y="309100"/>
            <a:ext cx="0" cy="46845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02" name="Google Shape;102;p21"/>
          <p:cNvCxnSpPr/>
          <p:nvPr/>
        </p:nvCxnSpPr>
        <p:spPr>
          <a:xfrm>
            <a:off x="5986650" y="309100"/>
            <a:ext cx="0" cy="46845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03" name="Google Shape;103;p21"/>
          <p:cNvCxnSpPr/>
          <p:nvPr/>
        </p:nvCxnSpPr>
        <p:spPr>
          <a:xfrm rot="10800000">
            <a:off x="346650" y="2154518"/>
            <a:ext cx="84507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_Four_Boxes">
  <p:cSld name="Custom_Four_Boxes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2"/>
          <p:cNvSpPr txBox="1"/>
          <p:nvPr>
            <p:ph idx="11" type="ftr"/>
          </p:nvPr>
        </p:nvSpPr>
        <p:spPr>
          <a:xfrm>
            <a:off x="1333500" y="4912520"/>
            <a:ext cx="6477000" cy="22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06" name="Google Shape;106;p22"/>
          <p:cNvSpPr txBox="1"/>
          <p:nvPr>
            <p:ph idx="12" type="sldNum"/>
          </p:nvPr>
        </p:nvSpPr>
        <p:spPr>
          <a:xfrm>
            <a:off x="8102430" y="4914900"/>
            <a:ext cx="762000" cy="2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7" name="Google Shape;107;p22"/>
          <p:cNvSpPr txBox="1"/>
          <p:nvPr>
            <p:ph idx="1" type="body"/>
          </p:nvPr>
        </p:nvSpPr>
        <p:spPr>
          <a:xfrm>
            <a:off x="457202" y="800100"/>
            <a:ext cx="4033200" cy="17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30200" lvl="1" marL="914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17500" lvl="2" marL="1371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11150" lvl="3" marL="18288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11150" lvl="4" marL="22860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08" name="Google Shape;108;p22"/>
          <p:cNvSpPr txBox="1"/>
          <p:nvPr>
            <p:ph idx="2" type="body"/>
          </p:nvPr>
        </p:nvSpPr>
        <p:spPr>
          <a:xfrm>
            <a:off x="4645481" y="800100"/>
            <a:ext cx="4117500" cy="17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30200" lvl="1" marL="914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17500" lvl="2" marL="1371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11150" lvl="3" marL="18288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11150" lvl="4" marL="22860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09" name="Google Shape;109;p22"/>
          <p:cNvSpPr txBox="1"/>
          <p:nvPr>
            <p:ph idx="3" type="body"/>
          </p:nvPr>
        </p:nvSpPr>
        <p:spPr>
          <a:xfrm>
            <a:off x="4645477" y="2641146"/>
            <a:ext cx="4117500" cy="17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30200" lvl="1" marL="914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17500" lvl="2" marL="1371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11150" lvl="3" marL="18288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11150" lvl="4" marL="22860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10" name="Google Shape;110;p22"/>
          <p:cNvSpPr txBox="1"/>
          <p:nvPr>
            <p:ph idx="4" type="body"/>
          </p:nvPr>
        </p:nvSpPr>
        <p:spPr>
          <a:xfrm>
            <a:off x="454481" y="2647270"/>
            <a:ext cx="4033200" cy="17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30200" lvl="1" marL="914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17500" lvl="2" marL="1371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11150" lvl="3" marL="18288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11150" lvl="4" marL="22860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cxnSp>
        <p:nvCxnSpPr>
          <p:cNvPr id="111" name="Google Shape;111;p22"/>
          <p:cNvCxnSpPr/>
          <p:nvPr/>
        </p:nvCxnSpPr>
        <p:spPr>
          <a:xfrm>
            <a:off x="381000" y="630076"/>
            <a:ext cx="8382000" cy="1200"/>
          </a:xfrm>
          <a:prstGeom prst="straightConnector1">
            <a:avLst/>
          </a:prstGeom>
          <a:noFill/>
          <a:ln cap="flat" cmpd="sng" w="22225">
            <a:solidFill>
              <a:srgbClr val="0F5E90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12" name="Google Shape;112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4414" y="97655"/>
            <a:ext cx="814078" cy="491304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2"/>
          <p:cNvSpPr txBox="1"/>
          <p:nvPr>
            <p:ph type="ctrTitle"/>
          </p:nvPr>
        </p:nvSpPr>
        <p:spPr>
          <a:xfrm>
            <a:off x="1619250" y="113564"/>
            <a:ext cx="7143600" cy="45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457200" y="1200150"/>
            <a:ext cx="39945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2" type="body"/>
          </p:nvPr>
        </p:nvSpPr>
        <p:spPr>
          <a:xfrm>
            <a:off x="4692274" y="1200150"/>
            <a:ext cx="39945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lumns">
  <p:cSld name="TITLE_AND_TWO_COLUMNS_1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idx="1" type="body"/>
          </p:nvPr>
        </p:nvSpPr>
        <p:spPr>
          <a:xfrm>
            <a:off x="457200" y="241575"/>
            <a:ext cx="39945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692275" y="241575"/>
            <a:ext cx="39945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lumns">
  <p:cSld name="TITLE_AND_TWO_COLUMNS_1_1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idx="1" type="body"/>
          </p:nvPr>
        </p:nvSpPr>
        <p:spPr>
          <a:xfrm>
            <a:off x="250875" y="241575"/>
            <a:ext cx="28293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2" type="body"/>
          </p:nvPr>
        </p:nvSpPr>
        <p:spPr>
          <a:xfrm>
            <a:off x="6063675" y="241575"/>
            <a:ext cx="28293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" name="Google Shape;30;p6"/>
          <p:cNvSpPr txBox="1"/>
          <p:nvPr>
            <p:ph idx="3" type="body"/>
          </p:nvPr>
        </p:nvSpPr>
        <p:spPr>
          <a:xfrm>
            <a:off x="3157350" y="241575"/>
            <a:ext cx="28293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7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rtl="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36" name="Google Shape;36;p8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dy Only">
  <p:cSld name="TITLE_AND_BODY_1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0"/>
          <p:cNvSpPr txBox="1"/>
          <p:nvPr>
            <p:ph idx="1" type="body"/>
          </p:nvPr>
        </p:nvSpPr>
        <p:spPr>
          <a:xfrm>
            <a:off x="457200" y="233438"/>
            <a:ext cx="8229600" cy="467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1" name="Google Shape;41;p10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22" Type="http://schemas.openxmlformats.org/officeDocument/2006/relationships/theme" Target="../theme/theme2.xml"/><Relationship Id="rId10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●"/>
              <a:def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○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■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●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○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■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●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○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■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3"/>
          <p:cNvSpPr txBox="1"/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Module: Dynamic Allocator Misuse</a:t>
            </a:r>
            <a:endParaRPr/>
          </a:p>
        </p:txBody>
      </p:sp>
      <p:sp>
        <p:nvSpPr>
          <p:cNvPr id="119" name="Google Shape;119;p23"/>
          <p:cNvSpPr txBox="1"/>
          <p:nvPr>
            <p:ph idx="1" type="subTitle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the Heap?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Yan Shoshitaishvili</a:t>
            </a:r>
            <a:endParaRPr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Arizona State University</a:t>
            </a:r>
            <a:endParaRPr sz="10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2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Here lies danger...</a:t>
            </a:r>
            <a:endParaRPr/>
          </a:p>
        </p:txBody>
      </p:sp>
      <p:sp>
        <p:nvSpPr>
          <p:cNvPr id="183" name="Google Shape;183;p32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to detect issues?</a:t>
            </a:r>
            <a:endParaRPr/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valgrind can detect heap misuse (if your testcases trigger it)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glibc itself has some hardening techniques:</a:t>
            </a:r>
            <a:endParaRPr sz="1400"/>
          </a:p>
          <a:p>
            <a:pPr indent="-292100" lvl="1" marL="914400" rtl="0" algn="l">
              <a:spcBef>
                <a:spcPts val="0"/>
              </a:spcBef>
              <a:spcAft>
                <a:spcPts val="0"/>
              </a:spcAft>
              <a:buSzPts val="1000"/>
              <a:buChar char="-"/>
            </a:pPr>
            <a:r>
              <a:rPr lang="en" sz="1000"/>
              <a:t>export MALLOC_CHECK_=1</a:t>
            </a:r>
            <a:endParaRPr sz="1000"/>
          </a:p>
          <a:p>
            <a:pPr indent="-292100" lvl="1" marL="914400" rtl="0" algn="l">
              <a:spcBef>
                <a:spcPts val="0"/>
              </a:spcBef>
              <a:spcAft>
                <a:spcPts val="0"/>
              </a:spcAft>
              <a:buSzPts val="1000"/>
              <a:buChar char="-"/>
            </a:pPr>
            <a:r>
              <a:rPr lang="en" sz="1000"/>
              <a:t>export MALLOC_PERTURB_=1</a:t>
            </a:r>
            <a:endParaRPr sz="1000"/>
          </a:p>
          <a:p>
            <a:pPr indent="-292100" lvl="1" marL="914400" rtl="0" algn="l">
              <a:spcBef>
                <a:spcPts val="0"/>
              </a:spcBef>
              <a:spcAft>
                <a:spcPts val="0"/>
              </a:spcAft>
              <a:buSzPts val="1000"/>
              <a:buChar char="-"/>
            </a:pPr>
            <a:r>
              <a:rPr lang="en" sz="1000"/>
              <a:t>export MALLOC_MMAP_THRESHOLD_=1</a:t>
            </a:r>
            <a:endParaRPr sz="10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there are various "more secure" allocators being developed (but not really deployed)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Like many other issues, no general techniques exist for detecting dynamic allocation errors...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Recap: Types of Memory</a:t>
            </a:r>
            <a:endParaRPr/>
          </a:p>
        </p:txBody>
      </p:sp>
      <p:sp>
        <p:nvSpPr>
          <p:cNvPr id="125" name="Google Shape;125;p24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Memory comes in different types...</a:t>
            </a:r>
            <a:endParaRPr/>
          </a:p>
          <a:p>
            <a:pPr indent="45720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1400">
                <a:latin typeface="Roboto"/>
                <a:ea typeface="Roboto"/>
                <a:cs typeface="Roboto"/>
                <a:sym typeface="Roboto"/>
              </a:rPr>
              <a:t>ELF .text:</a:t>
            </a:r>
            <a:r>
              <a:rPr lang="en" sz="1400"/>
              <a:t> where the code lives</a:t>
            </a:r>
            <a:endParaRPr sz="1400"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latin typeface="Roboto"/>
                <a:ea typeface="Roboto"/>
                <a:cs typeface="Roboto"/>
                <a:sym typeface="Roboto"/>
              </a:rPr>
              <a:t>ELF .plt:</a:t>
            </a:r>
            <a:r>
              <a:rPr lang="en" sz="1400"/>
              <a:t> where library function stubs live</a:t>
            </a:r>
            <a:endParaRPr sz="1400"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latin typeface="Roboto"/>
                <a:ea typeface="Roboto"/>
                <a:cs typeface="Roboto"/>
                <a:sym typeface="Roboto"/>
              </a:rPr>
              <a:t>ELF .got:</a:t>
            </a:r>
            <a:r>
              <a:rPr lang="en" sz="1400"/>
              <a:t> where pointers to imported symbols live</a:t>
            </a:r>
            <a:endParaRPr sz="1400"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latin typeface="Roboto"/>
                <a:ea typeface="Roboto"/>
                <a:cs typeface="Roboto"/>
                <a:sym typeface="Roboto"/>
              </a:rPr>
              <a:t>ELF .bss:</a:t>
            </a:r>
            <a:r>
              <a:rPr lang="en" sz="1400"/>
              <a:t> used for uninitialized global writable data (such as global arrays without initial values)</a:t>
            </a:r>
            <a:endParaRPr sz="1400"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400">
                <a:latin typeface="Roboto"/>
                <a:ea typeface="Roboto"/>
                <a:cs typeface="Roboto"/>
                <a:sym typeface="Roboto"/>
              </a:rPr>
              <a:t>ELF .data:</a:t>
            </a:r>
            <a:r>
              <a:rPr lang="en" sz="1400"/>
              <a:t> used for pre-initialized global writable data (such as global arrays with initial values)</a:t>
            </a:r>
            <a:endParaRPr sz="1400"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400">
                <a:latin typeface="Roboto"/>
                <a:ea typeface="Roboto"/>
                <a:cs typeface="Roboto"/>
                <a:sym typeface="Roboto"/>
              </a:rPr>
              <a:t>ELF .rodata:</a:t>
            </a:r>
            <a:r>
              <a:rPr lang="en" sz="1400"/>
              <a:t> used for global read-only data (such as string constants)</a:t>
            </a:r>
            <a:endParaRPr sz="1400"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latin typeface="Roboto"/>
                <a:ea typeface="Roboto"/>
                <a:cs typeface="Roboto"/>
                <a:sym typeface="Roboto"/>
              </a:rPr>
              <a:t>stack:</a:t>
            </a:r>
            <a:r>
              <a:rPr lang="en" sz="1400"/>
              <a:t> local variables, temporary storage, call stack metadata</a:t>
            </a:r>
            <a:endParaRPr sz="14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But what if you needed a place to store long-lived </a:t>
            </a:r>
            <a:r>
              <a:rPr i="1" lang="en"/>
              <a:t>dynamic</a:t>
            </a:r>
            <a:r>
              <a:rPr lang="en"/>
              <a:t> memory. Example: a variable-length list of NPCs in a game.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What if you needed </a:t>
            </a:r>
            <a:r>
              <a:rPr i="1" lang="en"/>
              <a:t>dynamic memory allocation</a:t>
            </a:r>
            <a:r>
              <a:rPr lang="en"/>
              <a:t>?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42556" y="0"/>
            <a:ext cx="5134637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One idea: mmap</a:t>
            </a:r>
            <a:endParaRPr/>
          </a:p>
        </p:txBody>
      </p:sp>
      <p:pic>
        <p:nvPicPr>
          <p:cNvPr id="132" name="Google Shape;13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51970" y="910987"/>
            <a:ext cx="3315800" cy="3321525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5"/>
          <p:cNvSpPr txBox="1"/>
          <p:nvPr>
            <p:ph idx="1" type="body"/>
          </p:nvPr>
        </p:nvSpPr>
        <p:spPr>
          <a:xfrm>
            <a:off x="457200" y="1200150"/>
            <a:ext cx="24210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if we 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mmap()</a:t>
            </a:r>
            <a:r>
              <a:rPr lang="en"/>
              <a:t>ed memory as we need it?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mmap(0, num_pages*0x1000, ...)</a:t>
            </a:r>
            <a:endParaRPr sz="1200"/>
          </a:p>
        </p:txBody>
      </p:sp>
      <p:sp>
        <p:nvSpPr>
          <p:cNvPr id="134" name="Google Shape;134;p25"/>
          <p:cNvSpPr txBox="1"/>
          <p:nvPr>
            <p:ph idx="1" type="body"/>
          </p:nvPr>
        </p:nvSpPr>
        <p:spPr>
          <a:xfrm>
            <a:off x="2942550" y="0"/>
            <a:ext cx="5134800" cy="514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✅ </a:t>
            </a:r>
            <a:r>
              <a:rPr b="1"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Allows dynamic allocation/deallocation </a:t>
            </a:r>
            <a:endParaRPr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    according to changing program needs...</a:t>
            </a:r>
            <a:endParaRPr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✅ Allocated memory survives across functions.</a:t>
            </a:r>
            <a:endParaRPr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🇽 Inflexible allocation size (must be </a:t>
            </a:r>
            <a:br>
              <a:rPr b="1"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1"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    multiples of 4096 bytes!).</a:t>
            </a:r>
            <a:endParaRPr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🇽 Crazy slow (requires kernel involvement).</a:t>
            </a:r>
            <a:endParaRPr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Smarter solution...</a:t>
            </a:r>
            <a:endParaRPr/>
          </a:p>
        </p:txBody>
      </p:sp>
      <p:sp>
        <p:nvSpPr>
          <p:cNvPr id="140" name="Google Shape;140;p26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if we...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... wrote a library...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... that 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mmap()</a:t>
            </a:r>
            <a:r>
              <a:rPr lang="en"/>
              <a:t>ed a bunch of memory...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... and handed out small chunks of it...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... on demand!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The library could be used like: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char *firstname = allocate_memory(128);</a:t>
            </a:r>
            <a:endParaRPr sz="14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char *lastname = allocate_memory(256);</a:t>
            </a:r>
            <a:endParaRPr sz="14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scanf("%s %s", firstname, lastname);</a:t>
            </a:r>
            <a:endParaRPr sz="14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printf("Hello %s %s!", firstname, lastname);</a:t>
            </a:r>
            <a:endParaRPr sz="14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free_memory(firstname);</a:t>
            </a:r>
            <a:endParaRPr sz="14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free_memory(lastname);</a:t>
            </a:r>
            <a:endParaRPr/>
          </a:p>
        </p:txBody>
      </p:sp>
      <p:sp>
        <p:nvSpPr>
          <p:cNvPr id="141" name="Google Shape;141;p26"/>
          <p:cNvSpPr/>
          <p:nvPr/>
        </p:nvSpPr>
        <p:spPr>
          <a:xfrm>
            <a:off x="504900" y="4549500"/>
            <a:ext cx="5829300" cy="456300"/>
          </a:xfrm>
          <a:prstGeom prst="rect">
            <a:avLst/>
          </a:prstGeom>
          <a:solidFill>
            <a:srgbClr val="FFE5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latin typeface="Consolas"/>
                <a:ea typeface="Consolas"/>
                <a:cs typeface="Consolas"/>
                <a:sym typeface="Consolas"/>
              </a:rPr>
              <a:t>							mmap()ed but unassigned</a:t>
            </a:r>
            <a:endParaRPr i="1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42" name="Google Shape;142;p26"/>
          <p:cNvSpPr/>
          <p:nvPr/>
        </p:nvSpPr>
        <p:spPr>
          <a:xfrm>
            <a:off x="504900" y="4549500"/>
            <a:ext cx="1085400" cy="456300"/>
          </a:xfrm>
          <a:prstGeom prst="rect">
            <a:avLst/>
          </a:prstGeom>
          <a:solidFill>
            <a:srgbClr val="FFE5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firstname</a:t>
            </a: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43" name="Google Shape;143;p26"/>
          <p:cNvSpPr/>
          <p:nvPr/>
        </p:nvSpPr>
        <p:spPr>
          <a:xfrm>
            <a:off x="1590300" y="4549500"/>
            <a:ext cx="1895400" cy="456300"/>
          </a:xfrm>
          <a:prstGeom prst="rect">
            <a:avLst/>
          </a:prstGeom>
          <a:solidFill>
            <a:srgbClr val="FFE5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lastname</a:t>
            </a: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Dynamic Allocators exist!</a:t>
            </a:r>
            <a:endParaRPr/>
          </a:p>
        </p:txBody>
      </p:sp>
      <p:sp>
        <p:nvSpPr>
          <p:cNvPr id="149" name="Google Shape;149;p27"/>
          <p:cNvSpPr txBox="1"/>
          <p:nvPr>
            <p:ph idx="1" type="body"/>
          </p:nvPr>
        </p:nvSpPr>
        <p:spPr>
          <a:xfrm>
            <a:off x="457200" y="1200150"/>
            <a:ext cx="44184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We're not the first to have this idea: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latin typeface="Roboto"/>
                <a:ea typeface="Roboto"/>
                <a:cs typeface="Roboto"/>
                <a:sym typeface="Roboto"/>
              </a:rPr>
              <a:t>General Purpose: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Doug Lea (pictured) releases dlmalloc into public domain in 1987.</a:t>
            </a:r>
            <a:endParaRPr sz="14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1400">
                <a:latin typeface="Roboto"/>
                <a:ea typeface="Roboto"/>
                <a:cs typeface="Roboto"/>
                <a:sym typeface="Roboto"/>
              </a:rPr>
              <a:t>Linux: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ptmalloc (</a:t>
            </a:r>
            <a:r>
              <a:rPr b="1" lang="en" sz="1400">
                <a:latin typeface="Roboto"/>
                <a:ea typeface="Roboto"/>
                <a:cs typeface="Roboto"/>
                <a:sym typeface="Roboto"/>
              </a:rPr>
              <a:t>P</a:t>
            </a:r>
            <a:r>
              <a:rPr lang="en" sz="1400"/>
              <a:t>osix </a:t>
            </a:r>
            <a:r>
              <a:rPr b="1" lang="en" sz="1400">
                <a:latin typeface="Roboto"/>
                <a:ea typeface="Roboto"/>
                <a:cs typeface="Roboto"/>
                <a:sym typeface="Roboto"/>
              </a:rPr>
              <a:t>T</a:t>
            </a:r>
            <a:r>
              <a:rPr lang="en" sz="1400"/>
              <a:t>hread aware fork of dlmalloc)</a:t>
            </a:r>
            <a:endParaRPr sz="14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1400">
                <a:latin typeface="Roboto"/>
                <a:ea typeface="Roboto"/>
                <a:cs typeface="Roboto"/>
                <a:sym typeface="Roboto"/>
              </a:rPr>
              <a:t>FreeBSD: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jemalloc (also used in Firefox, Android)</a:t>
            </a:r>
            <a:endParaRPr sz="14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1400">
                <a:latin typeface="Roboto"/>
                <a:ea typeface="Roboto"/>
                <a:cs typeface="Roboto"/>
                <a:sym typeface="Roboto"/>
              </a:rPr>
              <a:t>Windows: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Segment Heap, NT Heap</a:t>
            </a:r>
            <a:endParaRPr sz="14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1400">
                <a:latin typeface="Roboto"/>
                <a:ea typeface="Roboto"/>
                <a:cs typeface="Roboto"/>
                <a:sym typeface="Roboto"/>
              </a:rPr>
              <a:t>Kernel allocators:</a:t>
            </a:r>
            <a:endParaRPr b="1" sz="14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kmalloc</a:t>
            </a:r>
            <a:r>
              <a:rPr lang="en" sz="1400"/>
              <a:t> (Linux kernel memory allocator)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kalloc (iOS kernel memory allocator)</a:t>
            </a:r>
            <a:endParaRPr sz="1400"/>
          </a:p>
        </p:txBody>
      </p:sp>
      <p:pic>
        <p:nvPicPr>
          <p:cNvPr id="150" name="Google Shape;150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75543" y="0"/>
            <a:ext cx="4268464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8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Terminology: "The Heap"</a:t>
            </a:r>
            <a:endParaRPr/>
          </a:p>
        </p:txBody>
      </p:sp>
      <p:sp>
        <p:nvSpPr>
          <p:cNvPr id="156" name="Google Shape;156;p28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memory space managed by a dynamic allocator is colloquially known as </a:t>
            </a:r>
            <a:r>
              <a:rPr b="1" lang="en">
                <a:latin typeface="Roboto"/>
                <a:ea typeface="Roboto"/>
                <a:cs typeface="Roboto"/>
                <a:sym typeface="Roboto"/>
              </a:rPr>
              <a:t>"The Heap"</a:t>
            </a:r>
            <a:r>
              <a:rPr lang="en"/>
              <a:t>.</a:t>
            </a:r>
            <a:endParaRPr/>
          </a:p>
        </p:txBody>
      </p:sp>
      <p:pic>
        <p:nvPicPr>
          <p:cNvPr id="157" name="Google Shape;15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250" y="2369475"/>
            <a:ext cx="4762500" cy="2343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8"/>
          <p:cNvPicPr preferRelativeResize="0"/>
          <p:nvPr/>
        </p:nvPicPr>
        <p:blipFill rotWithShape="1">
          <a:blip r:embed="rId4">
            <a:alphaModFix/>
          </a:blip>
          <a:srcRect b="7680" l="0" r="0" t="0"/>
          <a:stretch/>
        </p:blipFill>
        <p:spPr>
          <a:xfrm>
            <a:off x="4777625" y="2176350"/>
            <a:ext cx="3609975" cy="246225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8"/>
          <p:cNvSpPr/>
          <p:nvPr/>
        </p:nvSpPr>
        <p:spPr>
          <a:xfrm>
            <a:off x="747900" y="2114100"/>
            <a:ext cx="3326400" cy="2767500"/>
          </a:xfrm>
          <a:prstGeom prst="mathMultiply">
            <a:avLst>
              <a:gd fmla="val 14926" name="adj1"/>
            </a:avLst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9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does the heap do?</a:t>
            </a:r>
            <a:endParaRPr/>
          </a:p>
        </p:txBody>
      </p:sp>
      <p:sp>
        <p:nvSpPr>
          <p:cNvPr id="165" name="Google Shape;165;p29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heap, as implemented by ptmalloc/glibc (and analogues), provides: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malloc()</a:t>
            </a:r>
            <a:r>
              <a:rPr lang="en"/>
              <a:t> - allocate some memory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free()</a:t>
            </a:r>
            <a:r>
              <a:rPr lang="en"/>
              <a:t> - free a prior allocated chunk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some auxiliary functions: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realloc()</a:t>
            </a:r>
            <a:r>
              <a:rPr lang="en"/>
              <a:t> - change the size of an allocation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calloc()</a:t>
            </a:r>
            <a:r>
              <a:rPr lang="en"/>
              <a:t> - allocate and zero-out memory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These functions are used, extensively, by practically every single</a:t>
            </a:r>
            <a:br>
              <a:rPr lang="en"/>
            </a:br>
            <a:r>
              <a:rPr lang="en"/>
              <a:t>non-trivial piece of software.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0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does the heap work?</a:t>
            </a:r>
            <a:endParaRPr/>
          </a:p>
        </p:txBody>
      </p:sp>
      <p:sp>
        <p:nvSpPr>
          <p:cNvPr id="171" name="Google Shape;171;p30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ptmalloc actually does not use mmap!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The Data Segment: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historic oddity from segmented memory spaces of yore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with ASLR, placed randomly into memory </a:t>
            </a:r>
            <a:r>
              <a:rPr i="1" lang="en" sz="1600"/>
              <a:t>near-ish</a:t>
            </a:r>
            <a:r>
              <a:rPr lang="en" sz="1600"/>
              <a:t> the PIE base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starts out with a size of </a:t>
            </a:r>
            <a:r>
              <a:rPr b="1" lang="en" sz="1600">
                <a:latin typeface="Roboto"/>
                <a:ea typeface="Roboto"/>
                <a:cs typeface="Roboto"/>
                <a:sym typeface="Roboto"/>
              </a:rPr>
              <a:t>0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managed by the </a:t>
            </a:r>
            <a:r>
              <a:rPr lang="en" sz="1600">
                <a:latin typeface="Consolas"/>
                <a:ea typeface="Consolas"/>
                <a:cs typeface="Consolas"/>
                <a:sym typeface="Consolas"/>
              </a:rPr>
              <a:t>brk</a:t>
            </a:r>
            <a:r>
              <a:rPr lang="en" sz="1600"/>
              <a:t> and </a:t>
            </a:r>
            <a:r>
              <a:rPr lang="en" sz="1600">
                <a:latin typeface="Consolas"/>
                <a:ea typeface="Consolas"/>
                <a:cs typeface="Consolas"/>
                <a:sym typeface="Consolas"/>
              </a:rPr>
              <a:t>sbrk</a:t>
            </a:r>
            <a:r>
              <a:rPr lang="en" sz="1600"/>
              <a:t> system calls:</a:t>
            </a:r>
            <a:br>
              <a:rPr lang="en" sz="1600"/>
            </a:br>
            <a:r>
              <a:rPr lang="en" sz="1600">
                <a:latin typeface="Consolas"/>
                <a:ea typeface="Consolas"/>
                <a:cs typeface="Consolas"/>
                <a:sym typeface="Consolas"/>
              </a:rPr>
              <a:t>sbrk(NULL)</a:t>
            </a:r>
            <a:r>
              <a:rPr lang="en" sz="1600"/>
              <a:t> returns the </a:t>
            </a:r>
            <a:r>
              <a:rPr lang="en" sz="1600"/>
              <a:t>end of the</a:t>
            </a:r>
            <a:r>
              <a:rPr b="1" lang="en" sz="160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600"/>
              <a:t>data segment</a:t>
            </a:r>
            <a:br>
              <a:rPr lang="en" sz="1600"/>
            </a:br>
            <a:r>
              <a:rPr lang="en" sz="1600">
                <a:latin typeface="Consolas"/>
                <a:ea typeface="Consolas"/>
                <a:cs typeface="Consolas"/>
                <a:sym typeface="Consolas"/>
              </a:rPr>
              <a:t>sbrk(delta)</a:t>
            </a:r>
            <a:r>
              <a:rPr lang="en" sz="1600"/>
              <a:t> expands the end of the data segment by </a:t>
            </a:r>
            <a:r>
              <a:rPr lang="en" sz="1600">
                <a:latin typeface="Consolas"/>
                <a:ea typeface="Consolas"/>
                <a:cs typeface="Consolas"/>
                <a:sym typeface="Consolas"/>
              </a:rPr>
              <a:t>delta</a:t>
            </a:r>
            <a:r>
              <a:rPr lang="en" sz="1600"/>
              <a:t> bytes</a:t>
            </a:r>
            <a:br>
              <a:rPr lang="en" sz="1600"/>
            </a:br>
            <a:r>
              <a:rPr lang="en" sz="1600">
                <a:latin typeface="Consolas"/>
                <a:ea typeface="Consolas"/>
                <a:cs typeface="Consolas"/>
                <a:sym typeface="Consolas"/>
              </a:rPr>
              <a:t>brk(addr)</a:t>
            </a:r>
            <a:r>
              <a:rPr lang="en" sz="1600"/>
              <a:t> expands the end of the data segment to </a:t>
            </a:r>
            <a:r>
              <a:rPr lang="en" sz="1600">
                <a:latin typeface="Consolas"/>
                <a:ea typeface="Consolas"/>
                <a:cs typeface="Consolas"/>
                <a:sym typeface="Consolas"/>
              </a:rPr>
              <a:t>addr</a:t>
            </a:r>
            <a:endParaRPr sz="16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Under the hood, this is managed just like 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mmap()</a:t>
            </a:r>
            <a:r>
              <a:rPr lang="en"/>
              <a:t>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ptmalloc slices off bits of the data segment for small allocations,</a:t>
            </a:r>
            <a:br>
              <a:rPr lang="en"/>
            </a:br>
            <a:r>
              <a:rPr lang="en"/>
              <a:t>and uses 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mmap()</a:t>
            </a:r>
            <a:r>
              <a:rPr lang="en"/>
              <a:t> for large allocations.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Dangers of the heap</a:t>
            </a:r>
            <a:endParaRPr/>
          </a:p>
        </p:txBody>
      </p:sp>
      <p:sp>
        <p:nvSpPr>
          <p:cNvPr id="177" name="Google Shape;177;p31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can go wrong?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heap is: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used by imperfect human programmers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humans forget to free memory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humans forget all the spots where they store pointers to data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humans forget what they've freed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a library that strives for </a:t>
            </a:r>
            <a:r>
              <a:rPr i="1" lang="en"/>
              <a:t>performance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allocation and deallocation needs to be fast, or programs will slow down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optimizations often leave security as an afterthought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Bugs caused by #1 become security issues due to #2 if not caught!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lideashvili 2017.08b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