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Roboto"/>
      <p:regular r:id="rId27"/>
      <p:bold r:id="rId28"/>
      <p:italic r:id="rId29"/>
      <p:boldItalic r:id="rId30"/>
    </p:embeddedFont>
    <p:embeddedFont>
      <p:font typeface="Tahoma"/>
      <p:regular r:id="rId31"/>
      <p:bold r:id="rId32"/>
    </p:embeddedFont>
    <p:embeddedFont>
      <p:font typeface="Roboto Light"/>
      <p:regular r:id="rId33"/>
      <p:bold r:id="rId34"/>
      <p:italic r:id="rId35"/>
      <p:boldItalic r:id="rId36"/>
    </p:embeddedFont>
    <p:embeddedFont>
      <p:font typeface="Oswald"/>
      <p:regular r:id="rId37"/>
      <p:bold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Tahoma-regular.fntdata"/><Relationship Id="rId3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33" Type="http://schemas.openxmlformats.org/officeDocument/2006/relationships/font" Target="fonts/RobotoLight-regular.fntdata"/><Relationship Id="rId10" Type="http://schemas.openxmlformats.org/officeDocument/2006/relationships/slide" Target="slides/slide5.xml"/><Relationship Id="rId32" Type="http://schemas.openxmlformats.org/officeDocument/2006/relationships/font" Target="fonts/Tahoma-bold.fntdata"/><Relationship Id="rId13" Type="http://schemas.openxmlformats.org/officeDocument/2006/relationships/slide" Target="slides/slide8.xml"/><Relationship Id="rId35" Type="http://schemas.openxmlformats.org/officeDocument/2006/relationships/font" Target="fonts/RobotoLight-italic.fntdata"/><Relationship Id="rId12" Type="http://schemas.openxmlformats.org/officeDocument/2006/relationships/slide" Target="slides/slide7.xml"/><Relationship Id="rId34" Type="http://schemas.openxmlformats.org/officeDocument/2006/relationships/font" Target="fonts/RobotoLight-bold.fntdata"/><Relationship Id="rId15" Type="http://schemas.openxmlformats.org/officeDocument/2006/relationships/slide" Target="slides/slide10.xml"/><Relationship Id="rId37" Type="http://schemas.openxmlformats.org/officeDocument/2006/relationships/font" Target="fonts/Oswald-regular.fntdata"/><Relationship Id="rId14" Type="http://schemas.openxmlformats.org/officeDocument/2006/relationships/slide" Target="slides/slide9.xml"/><Relationship Id="rId36" Type="http://schemas.openxmlformats.org/officeDocument/2006/relationships/font" Target="fonts/RobotoLight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Oswald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662b4d4c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662b4d4c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a6f447a644_0_6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a6f447a644_0_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a6f447a644_0_7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a6f447a644_0_7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47fd1f5b33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47fd1f5b33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47fd1f5b33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47fd1f5b33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a6f447a644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a6f447a644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a6f447a644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a6f447a644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a6f447a644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a6f447a644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a6f447a644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a6f447a644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a6f447a644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a6f447a644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47fd1f5b33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47fd1f5b33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7fd1f5b33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7fd1f5b33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a6f447a644_0_7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a6f447a644_0_7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4934cf022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4934cf02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6f447a64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a6f447a64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a6f447a644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a6f447a644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a6f447a644_0_3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a6f447a644_0_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a6f447a644_0_5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a6f447a644_0_5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a6f447a644_0_4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a6f447a644_0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a6f447a644_0_5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a6f447a644_0_5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a6f447a644_0_6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a6f447a644_0_6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11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5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66" name="Google Shape;6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7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8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2" name="Google Shape;72;p18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3" name="Google Shape;73;p18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4" name="Google Shape;74;p18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5" name="Google Shape;75;p18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6" name="Google Shape;76;p18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8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8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8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8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8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9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0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1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" name="Google Shape;99;p21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100" name="Google Shape;100;p21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101" name="Google Shape;101;p21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21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21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Four_Boxes">
  <p:cSld name="Custom_Four_Boxe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idx="11" type="ftr"/>
          </p:nvPr>
        </p:nvSpPr>
        <p:spPr>
          <a:xfrm>
            <a:off x="1333500" y="4912520"/>
            <a:ext cx="64770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8102430" y="4914900"/>
            <a:ext cx="7620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457202" y="80010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4645481" y="800100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3" type="body"/>
          </p:nvPr>
        </p:nvSpPr>
        <p:spPr>
          <a:xfrm>
            <a:off x="4645477" y="2641146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4" type="body"/>
          </p:nvPr>
        </p:nvSpPr>
        <p:spPr>
          <a:xfrm>
            <a:off x="454481" y="264727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cxnSp>
        <p:nvCxnSpPr>
          <p:cNvPr id="111" name="Google Shape;111;p22"/>
          <p:cNvCxnSpPr/>
          <p:nvPr/>
        </p:nvCxnSpPr>
        <p:spPr>
          <a:xfrm>
            <a:off x="381000" y="630076"/>
            <a:ext cx="8382000" cy="1200"/>
          </a:xfrm>
          <a:prstGeom prst="straightConnector1">
            <a:avLst/>
          </a:prstGeom>
          <a:noFill/>
          <a:ln cap="flat" cmpd="sng" w="22225">
            <a:solidFill>
              <a:srgbClr val="0F5E9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2" name="Google Shape;11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414" y="97655"/>
            <a:ext cx="814078" cy="49130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>
            <p:ph type="ctrTitle"/>
          </p:nvPr>
        </p:nvSpPr>
        <p:spPr>
          <a:xfrm>
            <a:off x="1619250" y="113564"/>
            <a:ext cx="71436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6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Module: Dynamic Allocator Misuse</a:t>
            </a:r>
            <a:endParaRPr/>
          </a:p>
        </p:txBody>
      </p:sp>
      <p:sp>
        <p:nvSpPr>
          <p:cNvPr id="119" name="Google Shape;119;p23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tcache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Yan Shoshitaishvili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Arizona State University</a:t>
            </a: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2"/>
          <p:cNvSpPr txBox="1"/>
          <p:nvPr>
            <p:ph idx="1" type="body"/>
          </p:nvPr>
        </p:nvSpPr>
        <p:spPr>
          <a:xfrm>
            <a:off x="457200" y="1200150"/>
            <a:ext cx="32769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a = malloc(16);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b = malloc(16);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c = malloc(32);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d = malloc(48);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e = malloc(32);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 = malloc(32);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// allocations that are not freed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// don't show up in the tcache!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x = malloc(64);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y = malloc(64);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z = malloc(64);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// later freed allocations show up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// earlier in the tcache list order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free(b);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free(a);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free(f);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free(e);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free(c);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free(d);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43" name="Google Shape;443;p3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did we get here?</a:t>
            </a:r>
            <a:endParaRPr/>
          </a:p>
        </p:txBody>
      </p:sp>
      <p:sp>
        <p:nvSpPr>
          <p:cNvPr id="444" name="Google Shape;444;p32"/>
          <p:cNvSpPr/>
          <p:nvPr/>
        </p:nvSpPr>
        <p:spPr>
          <a:xfrm>
            <a:off x="4895400" y="237450"/>
            <a:ext cx="4184100" cy="8865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tcache_perthread_struct Bën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counts:                                             ...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entries:                                             ...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45" name="Google Shape;445;p32"/>
          <p:cNvSpPr/>
          <p:nvPr/>
        </p:nvSpPr>
        <p:spPr>
          <a:xfrm>
            <a:off x="5657400" y="85095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entry_16: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&amp;A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46" name="Google Shape;446;p32"/>
          <p:cNvSpPr/>
          <p:nvPr/>
        </p:nvSpPr>
        <p:spPr>
          <a:xfrm>
            <a:off x="6417900" y="85095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entry_32: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&amp;C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47" name="Google Shape;447;p32"/>
          <p:cNvSpPr/>
          <p:nvPr/>
        </p:nvSpPr>
        <p:spPr>
          <a:xfrm>
            <a:off x="7182900" y="85095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entry_48: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48" name="Google Shape;448;p32"/>
          <p:cNvSpPr/>
          <p:nvPr/>
        </p:nvSpPr>
        <p:spPr>
          <a:xfrm>
            <a:off x="5657400" y="58230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count_16: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49" name="Google Shape;449;p32"/>
          <p:cNvSpPr/>
          <p:nvPr/>
        </p:nvSpPr>
        <p:spPr>
          <a:xfrm>
            <a:off x="6417900" y="58230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count_32: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50" name="Google Shape;450;p32"/>
          <p:cNvSpPr/>
          <p:nvPr/>
        </p:nvSpPr>
        <p:spPr>
          <a:xfrm>
            <a:off x="7182900" y="58230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count_48: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51" name="Google Shape;451;p32"/>
          <p:cNvSpPr/>
          <p:nvPr/>
        </p:nvSpPr>
        <p:spPr>
          <a:xfrm>
            <a:off x="7947900" y="85095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entry_64: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52" name="Google Shape;452;p32"/>
          <p:cNvSpPr/>
          <p:nvPr/>
        </p:nvSpPr>
        <p:spPr>
          <a:xfrm>
            <a:off x="7947900" y="58230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count_64: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53" name="Google Shape;453;p32"/>
          <p:cNvSpPr/>
          <p:nvPr/>
        </p:nvSpPr>
        <p:spPr>
          <a:xfrm>
            <a:off x="3734100" y="18466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A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54" name="Google Shape;454;p32"/>
          <p:cNvSpPr/>
          <p:nvPr/>
        </p:nvSpPr>
        <p:spPr>
          <a:xfrm>
            <a:off x="3734100" y="23566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Bën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55" name="Google Shape;455;p32"/>
          <p:cNvSpPr/>
          <p:nvPr/>
        </p:nvSpPr>
        <p:spPr>
          <a:xfrm>
            <a:off x="3734100" y="20880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&amp;B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56" name="Google Shape;456;p32"/>
          <p:cNvSpPr/>
          <p:nvPr/>
        </p:nvSpPr>
        <p:spPr>
          <a:xfrm>
            <a:off x="5029875" y="18457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C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57" name="Google Shape;457;p32"/>
          <p:cNvSpPr/>
          <p:nvPr/>
        </p:nvSpPr>
        <p:spPr>
          <a:xfrm>
            <a:off x="5029875" y="23557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Bën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58" name="Google Shape;458;p32"/>
          <p:cNvSpPr/>
          <p:nvPr/>
        </p:nvSpPr>
        <p:spPr>
          <a:xfrm>
            <a:off x="5029875" y="20871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&amp;E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59" name="Google Shape;459;p32"/>
          <p:cNvSpPr/>
          <p:nvPr/>
        </p:nvSpPr>
        <p:spPr>
          <a:xfrm>
            <a:off x="6325650" y="18457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D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60" name="Google Shape;460;p32"/>
          <p:cNvSpPr/>
          <p:nvPr/>
        </p:nvSpPr>
        <p:spPr>
          <a:xfrm>
            <a:off x="6325650" y="23557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61" name="Google Shape;461;p32"/>
          <p:cNvSpPr/>
          <p:nvPr/>
        </p:nvSpPr>
        <p:spPr>
          <a:xfrm>
            <a:off x="6325650" y="20871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62" name="Google Shape;462;p32"/>
          <p:cNvSpPr/>
          <p:nvPr/>
        </p:nvSpPr>
        <p:spPr>
          <a:xfrm>
            <a:off x="4285800" y="30238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B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63" name="Google Shape;463;p32"/>
          <p:cNvSpPr/>
          <p:nvPr/>
        </p:nvSpPr>
        <p:spPr>
          <a:xfrm>
            <a:off x="4285800" y="35338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Bën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64" name="Google Shape;464;p32"/>
          <p:cNvSpPr/>
          <p:nvPr/>
        </p:nvSpPr>
        <p:spPr>
          <a:xfrm>
            <a:off x="4285800" y="32652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65" name="Google Shape;465;p32"/>
          <p:cNvSpPr/>
          <p:nvPr/>
        </p:nvSpPr>
        <p:spPr>
          <a:xfrm>
            <a:off x="5581575" y="30229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E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66" name="Google Shape;466;p32"/>
          <p:cNvSpPr/>
          <p:nvPr/>
        </p:nvSpPr>
        <p:spPr>
          <a:xfrm>
            <a:off x="5581575" y="35329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Bën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67" name="Google Shape;467;p32"/>
          <p:cNvSpPr/>
          <p:nvPr/>
        </p:nvSpPr>
        <p:spPr>
          <a:xfrm>
            <a:off x="5581575" y="32643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&amp;F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68" name="Google Shape;468;p32"/>
          <p:cNvSpPr/>
          <p:nvPr/>
        </p:nvSpPr>
        <p:spPr>
          <a:xfrm>
            <a:off x="6203250" y="41785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F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69" name="Google Shape;469;p32"/>
          <p:cNvSpPr/>
          <p:nvPr/>
        </p:nvSpPr>
        <p:spPr>
          <a:xfrm>
            <a:off x="6203250" y="46885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Bën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70" name="Google Shape;470;p32"/>
          <p:cNvSpPr/>
          <p:nvPr/>
        </p:nvSpPr>
        <p:spPr>
          <a:xfrm>
            <a:off x="6203250" y="44199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71" name="Google Shape;471;p32"/>
          <p:cNvSpPr/>
          <p:nvPr/>
        </p:nvSpPr>
        <p:spPr>
          <a:xfrm>
            <a:off x="7563150" y="18457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X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72" name="Google Shape;472;p32"/>
          <p:cNvSpPr/>
          <p:nvPr/>
        </p:nvSpPr>
        <p:spPr>
          <a:xfrm>
            <a:off x="7563150" y="23557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73" name="Google Shape;473;p32"/>
          <p:cNvSpPr/>
          <p:nvPr/>
        </p:nvSpPr>
        <p:spPr>
          <a:xfrm>
            <a:off x="7563150" y="20871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74" name="Google Shape;474;p32"/>
          <p:cNvSpPr/>
          <p:nvPr/>
        </p:nvSpPr>
        <p:spPr>
          <a:xfrm>
            <a:off x="8012700" y="302130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Y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75" name="Google Shape;475;p32"/>
          <p:cNvSpPr/>
          <p:nvPr/>
        </p:nvSpPr>
        <p:spPr>
          <a:xfrm>
            <a:off x="8012700" y="35313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76" name="Google Shape;476;p32"/>
          <p:cNvSpPr/>
          <p:nvPr/>
        </p:nvSpPr>
        <p:spPr>
          <a:xfrm>
            <a:off x="8012700" y="32626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77" name="Google Shape;477;p32"/>
          <p:cNvSpPr/>
          <p:nvPr/>
        </p:nvSpPr>
        <p:spPr>
          <a:xfrm>
            <a:off x="8425800" y="417600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Z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78" name="Google Shape;478;p32"/>
          <p:cNvSpPr/>
          <p:nvPr/>
        </p:nvSpPr>
        <p:spPr>
          <a:xfrm>
            <a:off x="8425800" y="46860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79" name="Google Shape;479;p32"/>
          <p:cNvSpPr/>
          <p:nvPr/>
        </p:nvSpPr>
        <p:spPr>
          <a:xfrm>
            <a:off x="8425800" y="44173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80" name="Google Shape;480;p32"/>
          <p:cNvSpPr/>
          <p:nvPr/>
        </p:nvSpPr>
        <p:spPr>
          <a:xfrm>
            <a:off x="310500" y="4275300"/>
            <a:ext cx="259200" cy="129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1" name="Google Shape;481;p32"/>
          <p:cNvCxnSpPr>
            <a:stCxn id="455" idx="3"/>
          </p:cNvCxnSpPr>
          <p:nvPr/>
        </p:nvCxnSpPr>
        <p:spPr>
          <a:xfrm>
            <a:off x="4408200" y="2224500"/>
            <a:ext cx="214800" cy="7998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82" name="Google Shape;482;p32"/>
          <p:cNvCxnSpPr>
            <a:stCxn id="445" idx="2"/>
            <a:endCxn id="453" idx="0"/>
          </p:cNvCxnSpPr>
          <p:nvPr/>
        </p:nvCxnSpPr>
        <p:spPr>
          <a:xfrm rot="5400000">
            <a:off x="4693050" y="502050"/>
            <a:ext cx="722700" cy="19665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83" name="Google Shape;483;p32"/>
          <p:cNvCxnSpPr>
            <a:stCxn id="467" idx="3"/>
            <a:endCxn id="468" idx="0"/>
          </p:cNvCxnSpPr>
          <p:nvPr/>
        </p:nvCxnSpPr>
        <p:spPr>
          <a:xfrm>
            <a:off x="6255675" y="3400800"/>
            <a:ext cx="284700" cy="7779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84" name="Google Shape;484;p32"/>
          <p:cNvCxnSpPr>
            <a:stCxn id="446" idx="2"/>
            <a:endCxn id="456" idx="0"/>
          </p:cNvCxnSpPr>
          <p:nvPr/>
        </p:nvCxnSpPr>
        <p:spPr>
          <a:xfrm rot="5400000">
            <a:off x="5721600" y="769200"/>
            <a:ext cx="721800" cy="14313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85" name="Google Shape;485;p32"/>
          <p:cNvCxnSpPr>
            <a:stCxn id="458" idx="3"/>
            <a:endCxn id="465" idx="0"/>
          </p:cNvCxnSpPr>
          <p:nvPr/>
        </p:nvCxnSpPr>
        <p:spPr>
          <a:xfrm>
            <a:off x="5703975" y="2223600"/>
            <a:ext cx="214800" cy="7995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3"/>
          <p:cNvSpPr txBox="1"/>
          <p:nvPr>
            <p:ph idx="1" type="body"/>
          </p:nvPr>
        </p:nvSpPr>
        <p:spPr>
          <a:xfrm>
            <a:off x="457200" y="1200150"/>
            <a:ext cx="32769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a = malloc(16);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b = malloc(16);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c = malloc(32);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d = malloc(48);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e = malloc(32);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 = malloc(32);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// allocations that are not freed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// don't show up in the tcache!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x = malloc(64);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y = malloc(64);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z = malloc(64);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// later freed allocations show up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// earlier in the tcache list order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free(b);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free(a);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free(f);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free(e);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free(c);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free(d);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1" name="Google Shape;491;p3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did we get here?</a:t>
            </a:r>
            <a:endParaRPr/>
          </a:p>
        </p:txBody>
      </p:sp>
      <p:sp>
        <p:nvSpPr>
          <p:cNvPr id="492" name="Google Shape;492;p33"/>
          <p:cNvSpPr/>
          <p:nvPr/>
        </p:nvSpPr>
        <p:spPr>
          <a:xfrm>
            <a:off x="4895400" y="237450"/>
            <a:ext cx="4184100" cy="8865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tcache_perthread_struct Bën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counts:                                             ...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entries:                                             ...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3" name="Google Shape;493;p33"/>
          <p:cNvSpPr/>
          <p:nvPr/>
        </p:nvSpPr>
        <p:spPr>
          <a:xfrm>
            <a:off x="5657400" y="85095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entry_16: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&amp;A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4" name="Google Shape;494;p33"/>
          <p:cNvSpPr/>
          <p:nvPr/>
        </p:nvSpPr>
        <p:spPr>
          <a:xfrm>
            <a:off x="6417900" y="85095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entry_32: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&amp;C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5" name="Google Shape;495;p33"/>
          <p:cNvSpPr/>
          <p:nvPr/>
        </p:nvSpPr>
        <p:spPr>
          <a:xfrm>
            <a:off x="7182900" y="85095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entry_48: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&amp;D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6" name="Google Shape;496;p33"/>
          <p:cNvSpPr/>
          <p:nvPr/>
        </p:nvSpPr>
        <p:spPr>
          <a:xfrm>
            <a:off x="5657400" y="58230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count_16: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7" name="Google Shape;497;p33"/>
          <p:cNvSpPr/>
          <p:nvPr/>
        </p:nvSpPr>
        <p:spPr>
          <a:xfrm>
            <a:off x="6417900" y="58230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count_32: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8" name="Google Shape;498;p33"/>
          <p:cNvSpPr/>
          <p:nvPr/>
        </p:nvSpPr>
        <p:spPr>
          <a:xfrm>
            <a:off x="7182900" y="58230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count_48: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9" name="Google Shape;499;p33"/>
          <p:cNvSpPr/>
          <p:nvPr/>
        </p:nvSpPr>
        <p:spPr>
          <a:xfrm>
            <a:off x="7947900" y="85095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entry_64: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00" name="Google Shape;500;p33"/>
          <p:cNvSpPr/>
          <p:nvPr/>
        </p:nvSpPr>
        <p:spPr>
          <a:xfrm>
            <a:off x="7947900" y="58230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count_64: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01" name="Google Shape;501;p33"/>
          <p:cNvSpPr/>
          <p:nvPr/>
        </p:nvSpPr>
        <p:spPr>
          <a:xfrm>
            <a:off x="3734100" y="18466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A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02" name="Google Shape;502;p33"/>
          <p:cNvSpPr/>
          <p:nvPr/>
        </p:nvSpPr>
        <p:spPr>
          <a:xfrm>
            <a:off x="3734100" y="23566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Bën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03" name="Google Shape;503;p33"/>
          <p:cNvSpPr/>
          <p:nvPr/>
        </p:nvSpPr>
        <p:spPr>
          <a:xfrm>
            <a:off x="3734100" y="20880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&amp;B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04" name="Google Shape;504;p33"/>
          <p:cNvSpPr/>
          <p:nvPr/>
        </p:nvSpPr>
        <p:spPr>
          <a:xfrm>
            <a:off x="5029875" y="18457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C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05" name="Google Shape;505;p33"/>
          <p:cNvSpPr/>
          <p:nvPr/>
        </p:nvSpPr>
        <p:spPr>
          <a:xfrm>
            <a:off x="5029875" y="23557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Bën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06" name="Google Shape;506;p33"/>
          <p:cNvSpPr/>
          <p:nvPr/>
        </p:nvSpPr>
        <p:spPr>
          <a:xfrm>
            <a:off x="5029875" y="20871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&amp;E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07" name="Google Shape;507;p33"/>
          <p:cNvSpPr/>
          <p:nvPr/>
        </p:nvSpPr>
        <p:spPr>
          <a:xfrm>
            <a:off x="6325650" y="18457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D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08" name="Google Shape;508;p33"/>
          <p:cNvSpPr/>
          <p:nvPr/>
        </p:nvSpPr>
        <p:spPr>
          <a:xfrm>
            <a:off x="6325650" y="23557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Bën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09" name="Google Shape;509;p33"/>
          <p:cNvSpPr/>
          <p:nvPr/>
        </p:nvSpPr>
        <p:spPr>
          <a:xfrm>
            <a:off x="6325650" y="20871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10" name="Google Shape;510;p33"/>
          <p:cNvSpPr/>
          <p:nvPr/>
        </p:nvSpPr>
        <p:spPr>
          <a:xfrm>
            <a:off x="4285800" y="30238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B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11" name="Google Shape;511;p33"/>
          <p:cNvSpPr/>
          <p:nvPr/>
        </p:nvSpPr>
        <p:spPr>
          <a:xfrm>
            <a:off x="4285800" y="35338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Bën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12" name="Google Shape;512;p33"/>
          <p:cNvSpPr/>
          <p:nvPr/>
        </p:nvSpPr>
        <p:spPr>
          <a:xfrm>
            <a:off x="4285800" y="32652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13" name="Google Shape;513;p33"/>
          <p:cNvSpPr/>
          <p:nvPr/>
        </p:nvSpPr>
        <p:spPr>
          <a:xfrm>
            <a:off x="5581575" y="30229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E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14" name="Google Shape;514;p33"/>
          <p:cNvSpPr/>
          <p:nvPr/>
        </p:nvSpPr>
        <p:spPr>
          <a:xfrm>
            <a:off x="5581575" y="35329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Bën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15" name="Google Shape;515;p33"/>
          <p:cNvSpPr/>
          <p:nvPr/>
        </p:nvSpPr>
        <p:spPr>
          <a:xfrm>
            <a:off x="5581575" y="32643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&amp;F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16" name="Google Shape;516;p33"/>
          <p:cNvSpPr/>
          <p:nvPr/>
        </p:nvSpPr>
        <p:spPr>
          <a:xfrm>
            <a:off x="6203250" y="41785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F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17" name="Google Shape;517;p33"/>
          <p:cNvSpPr/>
          <p:nvPr/>
        </p:nvSpPr>
        <p:spPr>
          <a:xfrm>
            <a:off x="6203250" y="46885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Bën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18" name="Google Shape;518;p33"/>
          <p:cNvSpPr/>
          <p:nvPr/>
        </p:nvSpPr>
        <p:spPr>
          <a:xfrm>
            <a:off x="6203250" y="44199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19" name="Google Shape;519;p33"/>
          <p:cNvSpPr/>
          <p:nvPr/>
        </p:nvSpPr>
        <p:spPr>
          <a:xfrm>
            <a:off x="7563150" y="18457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X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20" name="Google Shape;520;p33"/>
          <p:cNvSpPr/>
          <p:nvPr/>
        </p:nvSpPr>
        <p:spPr>
          <a:xfrm>
            <a:off x="7563150" y="23557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21" name="Google Shape;521;p33"/>
          <p:cNvSpPr/>
          <p:nvPr/>
        </p:nvSpPr>
        <p:spPr>
          <a:xfrm>
            <a:off x="7563150" y="20871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22" name="Google Shape;522;p33"/>
          <p:cNvSpPr/>
          <p:nvPr/>
        </p:nvSpPr>
        <p:spPr>
          <a:xfrm>
            <a:off x="8012700" y="302130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Y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23" name="Google Shape;523;p33"/>
          <p:cNvSpPr/>
          <p:nvPr/>
        </p:nvSpPr>
        <p:spPr>
          <a:xfrm>
            <a:off x="8012700" y="35313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24" name="Google Shape;524;p33"/>
          <p:cNvSpPr/>
          <p:nvPr/>
        </p:nvSpPr>
        <p:spPr>
          <a:xfrm>
            <a:off x="8012700" y="32626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25" name="Google Shape;525;p33"/>
          <p:cNvSpPr/>
          <p:nvPr/>
        </p:nvSpPr>
        <p:spPr>
          <a:xfrm>
            <a:off x="8425800" y="417600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Z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26" name="Google Shape;526;p33"/>
          <p:cNvSpPr/>
          <p:nvPr/>
        </p:nvSpPr>
        <p:spPr>
          <a:xfrm>
            <a:off x="8425800" y="46860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27" name="Google Shape;527;p33"/>
          <p:cNvSpPr/>
          <p:nvPr/>
        </p:nvSpPr>
        <p:spPr>
          <a:xfrm>
            <a:off x="8425800" y="44173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28" name="Google Shape;528;p33"/>
          <p:cNvSpPr/>
          <p:nvPr/>
        </p:nvSpPr>
        <p:spPr>
          <a:xfrm>
            <a:off x="310500" y="4427700"/>
            <a:ext cx="259200" cy="129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29" name="Google Shape;529;p33"/>
          <p:cNvCxnSpPr>
            <a:stCxn id="503" idx="3"/>
          </p:cNvCxnSpPr>
          <p:nvPr/>
        </p:nvCxnSpPr>
        <p:spPr>
          <a:xfrm>
            <a:off x="4408200" y="2224500"/>
            <a:ext cx="214800" cy="7998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30" name="Google Shape;530;p33"/>
          <p:cNvCxnSpPr>
            <a:stCxn id="493" idx="2"/>
            <a:endCxn id="501" idx="0"/>
          </p:cNvCxnSpPr>
          <p:nvPr/>
        </p:nvCxnSpPr>
        <p:spPr>
          <a:xfrm rot="5400000">
            <a:off x="4693050" y="502050"/>
            <a:ext cx="722700" cy="19665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31" name="Google Shape;531;p33"/>
          <p:cNvCxnSpPr>
            <a:stCxn id="515" idx="3"/>
            <a:endCxn id="516" idx="0"/>
          </p:cNvCxnSpPr>
          <p:nvPr/>
        </p:nvCxnSpPr>
        <p:spPr>
          <a:xfrm>
            <a:off x="6255675" y="3400800"/>
            <a:ext cx="284700" cy="7779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32" name="Google Shape;532;p33"/>
          <p:cNvCxnSpPr>
            <a:stCxn id="494" idx="2"/>
            <a:endCxn id="504" idx="0"/>
          </p:cNvCxnSpPr>
          <p:nvPr/>
        </p:nvCxnSpPr>
        <p:spPr>
          <a:xfrm rot="5400000">
            <a:off x="5721600" y="769200"/>
            <a:ext cx="721800" cy="14313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33" name="Google Shape;533;p33"/>
          <p:cNvCxnSpPr>
            <a:stCxn id="506" idx="3"/>
            <a:endCxn id="513" idx="0"/>
          </p:cNvCxnSpPr>
          <p:nvPr/>
        </p:nvCxnSpPr>
        <p:spPr>
          <a:xfrm>
            <a:off x="5703975" y="2223600"/>
            <a:ext cx="214800" cy="7995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34" name="Google Shape;534;p33"/>
          <p:cNvCxnSpPr>
            <a:stCxn id="495" idx="2"/>
            <a:endCxn id="507" idx="0"/>
          </p:cNvCxnSpPr>
          <p:nvPr/>
        </p:nvCxnSpPr>
        <p:spPr>
          <a:xfrm rot="5400000">
            <a:off x="6751950" y="1034550"/>
            <a:ext cx="721800" cy="900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3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tcache - freeing</a:t>
            </a:r>
            <a:endParaRPr/>
          </a:p>
        </p:txBody>
      </p:sp>
      <p:sp>
        <p:nvSpPr>
          <p:cNvPr id="540" name="Google Shape;540;p3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tcache_entry</a:t>
            </a:r>
            <a:r>
              <a:rPr lang="en"/>
              <a:t> is actually the exact allocation that was freed! On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free()</a:t>
            </a:r>
            <a:r>
              <a:rPr lang="en"/>
              <a:t>, the following happens: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Select</a:t>
            </a:r>
            <a:r>
              <a:rPr lang="en"/>
              <a:t> the right "bin" based on the size:</a:t>
            </a:r>
            <a:br>
              <a:rPr lang="en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idx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= (freed_allocation_size - 1) / 16;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Check</a:t>
            </a:r>
            <a:r>
              <a:rPr lang="en"/>
              <a:t> to make sure the entry hasn't already been freed (double-free):</a:t>
            </a:r>
            <a:br>
              <a:rPr lang="en"/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((unsigned long*)freed_allocation)[1] == &amp;our_tcache_perthread_struct;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Push</a:t>
            </a:r>
            <a:r>
              <a:rPr lang="en"/>
              <a:t> the</a:t>
            </a:r>
            <a:r>
              <a:rPr lang="en"/>
              <a:t> freed allocation to the front of the list!</a:t>
            </a:r>
            <a:br>
              <a:rPr lang="en"/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((unsigned long*)freed_allocation)[0] = our_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tcache_perthread_struct.entries[idx];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our_tcache_perthread_struct.entries[idx] = freed_allocation;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our_tcache_perthread_struct.count[idx]++;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Record</a:t>
            </a:r>
            <a:r>
              <a:rPr lang="en"/>
              <a:t> the tcache_perthread_struct associated with the freed allocation (for checking against double-frees)</a:t>
            </a:r>
            <a:br>
              <a:rPr lang="en"/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((unsigned long*)freed_allocation)[1] = &amp;our_tcache_perthread_struct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3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allocation, the following happens: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Select</a:t>
            </a:r>
            <a:r>
              <a:rPr lang="en"/>
              <a:t> the </a:t>
            </a:r>
            <a:r>
              <a:rPr lang="en"/>
              <a:t>bin number based on the requested size: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idx = (requested_size - 1) / 16;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Check</a:t>
            </a:r>
            <a:r>
              <a:rPr lang="en"/>
              <a:t> the appropriate cache for available entries:</a:t>
            </a:r>
            <a:br>
              <a:rPr lang="en"/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if our_tcache_perthread_struct.count[idx] &gt; 0;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Reuse</a:t>
            </a:r>
            <a:r>
              <a:rPr lang="en"/>
              <a:t> the allocation in the front of the list if available:</a:t>
            </a:r>
            <a:br>
              <a:rPr lang="en"/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unsigned long *to_return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= our_tcache_perthread_struct.entries[idx];</a:t>
            </a:r>
            <a:br>
              <a:rPr lang="en" sz="1200"/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tcache_perthread_struct.entries[idx] = to_return[0];</a:t>
            </a:r>
            <a:br>
              <a:rPr lang="en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tcache_perthread_struct.count[idx]--;</a:t>
            </a:r>
            <a:br>
              <a:rPr lang="en"/>
            </a:b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return to_return;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Things that are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not</a:t>
            </a:r>
            <a:r>
              <a:rPr lang="en"/>
              <a:t> done: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clearing all sensitive pointers (only 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key</a:t>
            </a:r>
            <a:r>
              <a:rPr lang="en" sz="1400"/>
              <a:t> is cleared for some reason).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checking if the 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next </a:t>
            </a:r>
            <a:r>
              <a:rPr lang="en" sz="1400"/>
              <a:t>(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return[0]</a:t>
            </a:r>
            <a:r>
              <a:rPr lang="en" sz="1400"/>
              <a:t>) address makes sense</a:t>
            </a:r>
            <a:endParaRPr sz="1400"/>
          </a:p>
        </p:txBody>
      </p:sp>
      <p:sp>
        <p:nvSpPr>
          <p:cNvPr id="546" name="Google Shape;546;p3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tcache - allocation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6"/>
          <p:cNvSpPr txBox="1"/>
          <p:nvPr>
            <p:ph idx="1" type="body"/>
          </p:nvPr>
        </p:nvSpPr>
        <p:spPr>
          <a:xfrm>
            <a:off x="457200" y="1200150"/>
            <a:ext cx="32769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52" name="Google Shape;552;p3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Onward!</a:t>
            </a:r>
            <a:endParaRPr/>
          </a:p>
        </p:txBody>
      </p:sp>
      <p:sp>
        <p:nvSpPr>
          <p:cNvPr id="553" name="Google Shape;553;p36"/>
          <p:cNvSpPr/>
          <p:nvPr/>
        </p:nvSpPr>
        <p:spPr>
          <a:xfrm>
            <a:off x="4895400" y="237450"/>
            <a:ext cx="4184100" cy="8865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tcache_perthread_struct Bën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counts:                                             ...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entries:                                             ...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54" name="Google Shape;554;p36"/>
          <p:cNvSpPr/>
          <p:nvPr/>
        </p:nvSpPr>
        <p:spPr>
          <a:xfrm>
            <a:off x="5657400" y="85095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entry_16: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&amp;A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55" name="Google Shape;555;p36"/>
          <p:cNvSpPr/>
          <p:nvPr/>
        </p:nvSpPr>
        <p:spPr>
          <a:xfrm>
            <a:off x="6417900" y="85095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entry_32: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&amp;C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56" name="Google Shape;556;p36"/>
          <p:cNvSpPr/>
          <p:nvPr/>
        </p:nvSpPr>
        <p:spPr>
          <a:xfrm>
            <a:off x="7182900" y="85095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entry_48: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&amp;D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57" name="Google Shape;557;p36"/>
          <p:cNvSpPr/>
          <p:nvPr/>
        </p:nvSpPr>
        <p:spPr>
          <a:xfrm>
            <a:off x="5657400" y="58230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count_16: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58" name="Google Shape;558;p36"/>
          <p:cNvSpPr/>
          <p:nvPr/>
        </p:nvSpPr>
        <p:spPr>
          <a:xfrm>
            <a:off x="6417900" y="58230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count_32: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59" name="Google Shape;559;p36"/>
          <p:cNvSpPr/>
          <p:nvPr/>
        </p:nvSpPr>
        <p:spPr>
          <a:xfrm>
            <a:off x="7182900" y="58230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count_48: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60" name="Google Shape;560;p36"/>
          <p:cNvSpPr/>
          <p:nvPr/>
        </p:nvSpPr>
        <p:spPr>
          <a:xfrm>
            <a:off x="7947900" y="85095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entry_64: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61" name="Google Shape;561;p36"/>
          <p:cNvSpPr/>
          <p:nvPr/>
        </p:nvSpPr>
        <p:spPr>
          <a:xfrm>
            <a:off x="7947900" y="58230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count_64: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62" name="Google Shape;562;p36"/>
          <p:cNvSpPr/>
          <p:nvPr/>
        </p:nvSpPr>
        <p:spPr>
          <a:xfrm>
            <a:off x="3734100" y="18466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A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63" name="Google Shape;563;p36"/>
          <p:cNvSpPr/>
          <p:nvPr/>
        </p:nvSpPr>
        <p:spPr>
          <a:xfrm>
            <a:off x="3734100" y="23566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&amp;Bën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64" name="Google Shape;564;p36"/>
          <p:cNvSpPr/>
          <p:nvPr/>
        </p:nvSpPr>
        <p:spPr>
          <a:xfrm>
            <a:off x="3734100" y="20880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&amp;B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65" name="Google Shape;565;p36"/>
          <p:cNvSpPr/>
          <p:nvPr/>
        </p:nvSpPr>
        <p:spPr>
          <a:xfrm>
            <a:off x="5029875" y="18457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C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66" name="Google Shape;566;p36"/>
          <p:cNvSpPr/>
          <p:nvPr/>
        </p:nvSpPr>
        <p:spPr>
          <a:xfrm>
            <a:off x="5029875" y="23557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&amp;Bën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67" name="Google Shape;567;p36"/>
          <p:cNvSpPr/>
          <p:nvPr/>
        </p:nvSpPr>
        <p:spPr>
          <a:xfrm>
            <a:off x="5029875" y="20871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&amp;E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68" name="Google Shape;568;p36"/>
          <p:cNvSpPr/>
          <p:nvPr/>
        </p:nvSpPr>
        <p:spPr>
          <a:xfrm>
            <a:off x="6325650" y="18457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D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69" name="Google Shape;569;p36"/>
          <p:cNvSpPr/>
          <p:nvPr/>
        </p:nvSpPr>
        <p:spPr>
          <a:xfrm>
            <a:off x="6325650" y="23557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&amp;Bën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70" name="Google Shape;570;p36"/>
          <p:cNvSpPr/>
          <p:nvPr/>
        </p:nvSpPr>
        <p:spPr>
          <a:xfrm>
            <a:off x="6325650" y="20871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71" name="Google Shape;571;p36"/>
          <p:cNvCxnSpPr>
            <a:stCxn id="554" idx="2"/>
            <a:endCxn id="562" idx="0"/>
          </p:cNvCxnSpPr>
          <p:nvPr/>
        </p:nvCxnSpPr>
        <p:spPr>
          <a:xfrm rot="5400000">
            <a:off x="4693050" y="502050"/>
            <a:ext cx="722700" cy="19665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72" name="Google Shape;572;p36"/>
          <p:cNvCxnSpPr>
            <a:stCxn id="555" idx="2"/>
            <a:endCxn id="565" idx="0"/>
          </p:cNvCxnSpPr>
          <p:nvPr/>
        </p:nvCxnSpPr>
        <p:spPr>
          <a:xfrm rot="5400000">
            <a:off x="5721600" y="769200"/>
            <a:ext cx="721800" cy="14313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73" name="Google Shape;573;p36"/>
          <p:cNvCxnSpPr>
            <a:stCxn id="556" idx="2"/>
            <a:endCxn id="568" idx="0"/>
          </p:cNvCxnSpPr>
          <p:nvPr/>
        </p:nvCxnSpPr>
        <p:spPr>
          <a:xfrm rot="5400000">
            <a:off x="6751950" y="1034550"/>
            <a:ext cx="721800" cy="900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74" name="Google Shape;574;p36"/>
          <p:cNvSpPr/>
          <p:nvPr/>
        </p:nvSpPr>
        <p:spPr>
          <a:xfrm>
            <a:off x="4285800" y="30238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B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75" name="Google Shape;575;p36"/>
          <p:cNvSpPr/>
          <p:nvPr/>
        </p:nvSpPr>
        <p:spPr>
          <a:xfrm>
            <a:off x="4285800" y="35338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&amp;Bën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76" name="Google Shape;576;p36"/>
          <p:cNvSpPr/>
          <p:nvPr/>
        </p:nvSpPr>
        <p:spPr>
          <a:xfrm>
            <a:off x="4285800" y="32652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77" name="Google Shape;577;p36"/>
          <p:cNvSpPr/>
          <p:nvPr/>
        </p:nvSpPr>
        <p:spPr>
          <a:xfrm>
            <a:off x="5581575" y="30229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E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78" name="Google Shape;578;p36"/>
          <p:cNvSpPr/>
          <p:nvPr/>
        </p:nvSpPr>
        <p:spPr>
          <a:xfrm>
            <a:off x="5581575" y="35329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&amp;Bën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79" name="Google Shape;579;p36"/>
          <p:cNvSpPr/>
          <p:nvPr/>
        </p:nvSpPr>
        <p:spPr>
          <a:xfrm>
            <a:off x="5581575" y="32643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&amp;F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80" name="Google Shape;580;p36"/>
          <p:cNvCxnSpPr>
            <a:stCxn id="564" idx="3"/>
            <a:endCxn id="574" idx="0"/>
          </p:cNvCxnSpPr>
          <p:nvPr/>
        </p:nvCxnSpPr>
        <p:spPr>
          <a:xfrm>
            <a:off x="4408200" y="2224500"/>
            <a:ext cx="214800" cy="7995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81" name="Google Shape;581;p36"/>
          <p:cNvCxnSpPr>
            <a:stCxn id="567" idx="3"/>
            <a:endCxn id="577" idx="0"/>
          </p:cNvCxnSpPr>
          <p:nvPr/>
        </p:nvCxnSpPr>
        <p:spPr>
          <a:xfrm>
            <a:off x="5703975" y="2223600"/>
            <a:ext cx="214800" cy="7995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82" name="Google Shape;582;p36"/>
          <p:cNvSpPr/>
          <p:nvPr/>
        </p:nvSpPr>
        <p:spPr>
          <a:xfrm>
            <a:off x="6203250" y="41785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F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83" name="Google Shape;583;p36"/>
          <p:cNvSpPr/>
          <p:nvPr/>
        </p:nvSpPr>
        <p:spPr>
          <a:xfrm>
            <a:off x="6203250" y="46885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&amp;Bën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84" name="Google Shape;584;p36"/>
          <p:cNvSpPr/>
          <p:nvPr/>
        </p:nvSpPr>
        <p:spPr>
          <a:xfrm>
            <a:off x="6203250" y="44199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85" name="Google Shape;585;p36"/>
          <p:cNvCxnSpPr>
            <a:stCxn id="579" idx="3"/>
            <a:endCxn id="582" idx="0"/>
          </p:cNvCxnSpPr>
          <p:nvPr/>
        </p:nvCxnSpPr>
        <p:spPr>
          <a:xfrm>
            <a:off x="6255675" y="3400800"/>
            <a:ext cx="284700" cy="7779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37"/>
          <p:cNvSpPr txBox="1"/>
          <p:nvPr>
            <p:ph idx="1" type="body"/>
          </p:nvPr>
        </p:nvSpPr>
        <p:spPr>
          <a:xfrm>
            <a:off x="457200" y="1200150"/>
            <a:ext cx="32769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malloc(16) == a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91" name="Google Shape;591;p3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Onward!</a:t>
            </a:r>
            <a:endParaRPr/>
          </a:p>
        </p:txBody>
      </p:sp>
      <p:sp>
        <p:nvSpPr>
          <p:cNvPr id="592" name="Google Shape;592;p37"/>
          <p:cNvSpPr/>
          <p:nvPr/>
        </p:nvSpPr>
        <p:spPr>
          <a:xfrm>
            <a:off x="4895400" y="237450"/>
            <a:ext cx="4184100" cy="8865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tcache_perthread_struct Bën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counts:                                             ...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entries:                                             ...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93" name="Google Shape;593;p37"/>
          <p:cNvSpPr/>
          <p:nvPr/>
        </p:nvSpPr>
        <p:spPr>
          <a:xfrm>
            <a:off x="5657400" y="85095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entry_16: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&amp;B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94" name="Google Shape;594;p37"/>
          <p:cNvSpPr/>
          <p:nvPr/>
        </p:nvSpPr>
        <p:spPr>
          <a:xfrm>
            <a:off x="6417900" y="85095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entry_32: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&amp;C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95" name="Google Shape;595;p37"/>
          <p:cNvSpPr/>
          <p:nvPr/>
        </p:nvSpPr>
        <p:spPr>
          <a:xfrm>
            <a:off x="7182900" y="85095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entry_48: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&amp;D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96" name="Google Shape;596;p37"/>
          <p:cNvSpPr/>
          <p:nvPr/>
        </p:nvSpPr>
        <p:spPr>
          <a:xfrm>
            <a:off x="5657400" y="58230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count_16: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97" name="Google Shape;597;p37"/>
          <p:cNvSpPr/>
          <p:nvPr/>
        </p:nvSpPr>
        <p:spPr>
          <a:xfrm>
            <a:off x="6417900" y="58230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count_32: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98" name="Google Shape;598;p37"/>
          <p:cNvSpPr/>
          <p:nvPr/>
        </p:nvSpPr>
        <p:spPr>
          <a:xfrm>
            <a:off x="7182900" y="58230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count_48: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99" name="Google Shape;599;p37"/>
          <p:cNvSpPr/>
          <p:nvPr/>
        </p:nvSpPr>
        <p:spPr>
          <a:xfrm>
            <a:off x="7947900" y="85095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entry_64: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00" name="Google Shape;600;p37"/>
          <p:cNvSpPr/>
          <p:nvPr/>
        </p:nvSpPr>
        <p:spPr>
          <a:xfrm>
            <a:off x="7947900" y="58230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count_64: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01" name="Google Shape;601;p37"/>
          <p:cNvSpPr/>
          <p:nvPr/>
        </p:nvSpPr>
        <p:spPr>
          <a:xfrm>
            <a:off x="3734100" y="18466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A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02" name="Google Shape;602;p37"/>
          <p:cNvSpPr/>
          <p:nvPr/>
        </p:nvSpPr>
        <p:spPr>
          <a:xfrm>
            <a:off x="3734100" y="23566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03" name="Google Shape;603;p37"/>
          <p:cNvSpPr/>
          <p:nvPr/>
        </p:nvSpPr>
        <p:spPr>
          <a:xfrm>
            <a:off x="3734100" y="20880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&amp;B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04" name="Google Shape;604;p37"/>
          <p:cNvSpPr/>
          <p:nvPr/>
        </p:nvSpPr>
        <p:spPr>
          <a:xfrm>
            <a:off x="5029875" y="18457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C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05" name="Google Shape;605;p37"/>
          <p:cNvSpPr/>
          <p:nvPr/>
        </p:nvSpPr>
        <p:spPr>
          <a:xfrm>
            <a:off x="5029875" y="23557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&amp;Bën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06" name="Google Shape;606;p37"/>
          <p:cNvSpPr/>
          <p:nvPr/>
        </p:nvSpPr>
        <p:spPr>
          <a:xfrm>
            <a:off x="5029875" y="20871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&amp;E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07" name="Google Shape;607;p37"/>
          <p:cNvSpPr/>
          <p:nvPr/>
        </p:nvSpPr>
        <p:spPr>
          <a:xfrm>
            <a:off x="6325650" y="18457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D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08" name="Google Shape;608;p37"/>
          <p:cNvSpPr/>
          <p:nvPr/>
        </p:nvSpPr>
        <p:spPr>
          <a:xfrm>
            <a:off x="6325650" y="23557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&amp;Bën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09" name="Google Shape;609;p37"/>
          <p:cNvSpPr/>
          <p:nvPr/>
        </p:nvSpPr>
        <p:spPr>
          <a:xfrm>
            <a:off x="6325650" y="20871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610" name="Google Shape;610;p37"/>
          <p:cNvCxnSpPr>
            <a:stCxn id="593" idx="2"/>
            <a:endCxn id="611" idx="0"/>
          </p:cNvCxnSpPr>
          <p:nvPr/>
        </p:nvCxnSpPr>
        <p:spPr>
          <a:xfrm rot="5400000">
            <a:off x="4380300" y="1366500"/>
            <a:ext cx="1899900" cy="1414800"/>
          </a:xfrm>
          <a:prstGeom prst="curvedConnector3">
            <a:avLst>
              <a:gd fmla="val 1204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12" name="Google Shape;612;p37"/>
          <p:cNvCxnSpPr>
            <a:stCxn id="594" idx="2"/>
            <a:endCxn id="604" idx="0"/>
          </p:cNvCxnSpPr>
          <p:nvPr/>
        </p:nvCxnSpPr>
        <p:spPr>
          <a:xfrm rot="5400000">
            <a:off x="5721600" y="769200"/>
            <a:ext cx="721800" cy="14313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13" name="Google Shape;613;p37"/>
          <p:cNvCxnSpPr>
            <a:stCxn id="595" idx="2"/>
            <a:endCxn id="607" idx="0"/>
          </p:cNvCxnSpPr>
          <p:nvPr/>
        </p:nvCxnSpPr>
        <p:spPr>
          <a:xfrm rot="5400000">
            <a:off x="6751950" y="1034550"/>
            <a:ext cx="721800" cy="900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11" name="Google Shape;611;p37"/>
          <p:cNvSpPr/>
          <p:nvPr/>
        </p:nvSpPr>
        <p:spPr>
          <a:xfrm>
            <a:off x="4285800" y="30238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B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14" name="Google Shape;614;p37"/>
          <p:cNvSpPr/>
          <p:nvPr/>
        </p:nvSpPr>
        <p:spPr>
          <a:xfrm>
            <a:off x="4285800" y="35338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&amp;Bën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15" name="Google Shape;615;p37"/>
          <p:cNvSpPr/>
          <p:nvPr/>
        </p:nvSpPr>
        <p:spPr>
          <a:xfrm>
            <a:off x="4285800" y="32652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16" name="Google Shape;616;p37"/>
          <p:cNvSpPr/>
          <p:nvPr/>
        </p:nvSpPr>
        <p:spPr>
          <a:xfrm>
            <a:off x="5581575" y="30229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E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17" name="Google Shape;617;p37"/>
          <p:cNvSpPr/>
          <p:nvPr/>
        </p:nvSpPr>
        <p:spPr>
          <a:xfrm>
            <a:off x="5581575" y="35329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&amp;Bën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18" name="Google Shape;618;p37"/>
          <p:cNvSpPr/>
          <p:nvPr/>
        </p:nvSpPr>
        <p:spPr>
          <a:xfrm>
            <a:off x="5581575" y="32643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&amp;F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619" name="Google Shape;619;p37"/>
          <p:cNvCxnSpPr>
            <a:stCxn id="606" idx="3"/>
            <a:endCxn id="616" idx="0"/>
          </p:cNvCxnSpPr>
          <p:nvPr/>
        </p:nvCxnSpPr>
        <p:spPr>
          <a:xfrm>
            <a:off x="5703975" y="2223600"/>
            <a:ext cx="214800" cy="7995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20" name="Google Shape;620;p37"/>
          <p:cNvSpPr/>
          <p:nvPr/>
        </p:nvSpPr>
        <p:spPr>
          <a:xfrm>
            <a:off x="6203250" y="41785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F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21" name="Google Shape;621;p37"/>
          <p:cNvSpPr/>
          <p:nvPr/>
        </p:nvSpPr>
        <p:spPr>
          <a:xfrm>
            <a:off x="6203250" y="46885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&amp;Bën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22" name="Google Shape;622;p37"/>
          <p:cNvSpPr/>
          <p:nvPr/>
        </p:nvSpPr>
        <p:spPr>
          <a:xfrm>
            <a:off x="6203250" y="44199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623" name="Google Shape;623;p37"/>
          <p:cNvCxnSpPr>
            <a:stCxn id="618" idx="3"/>
            <a:endCxn id="620" idx="0"/>
          </p:cNvCxnSpPr>
          <p:nvPr/>
        </p:nvCxnSpPr>
        <p:spPr>
          <a:xfrm>
            <a:off x="6255675" y="3400800"/>
            <a:ext cx="284700" cy="7779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38"/>
          <p:cNvSpPr txBox="1"/>
          <p:nvPr>
            <p:ph idx="1" type="body"/>
          </p:nvPr>
        </p:nvSpPr>
        <p:spPr>
          <a:xfrm>
            <a:off x="457200" y="1200150"/>
            <a:ext cx="32769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malloc(16) == a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malloc(32) == c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malloc(32) == e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29" name="Google Shape;629;p3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Onward!</a:t>
            </a:r>
            <a:endParaRPr/>
          </a:p>
        </p:txBody>
      </p:sp>
      <p:sp>
        <p:nvSpPr>
          <p:cNvPr id="630" name="Google Shape;630;p38"/>
          <p:cNvSpPr/>
          <p:nvPr/>
        </p:nvSpPr>
        <p:spPr>
          <a:xfrm>
            <a:off x="4895400" y="237450"/>
            <a:ext cx="4184100" cy="8865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tcache_perthread_struct Bën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counts:                                             ...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entries:                                             ...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31" name="Google Shape;631;p38"/>
          <p:cNvSpPr/>
          <p:nvPr/>
        </p:nvSpPr>
        <p:spPr>
          <a:xfrm>
            <a:off x="5657400" y="85095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entry_16: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&amp;B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32" name="Google Shape;632;p38"/>
          <p:cNvSpPr/>
          <p:nvPr/>
        </p:nvSpPr>
        <p:spPr>
          <a:xfrm>
            <a:off x="6417900" y="85095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entry_32: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&amp;F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33" name="Google Shape;633;p38"/>
          <p:cNvSpPr/>
          <p:nvPr/>
        </p:nvSpPr>
        <p:spPr>
          <a:xfrm>
            <a:off x="7182900" y="85095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entry_48: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&amp;D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34" name="Google Shape;634;p38"/>
          <p:cNvSpPr/>
          <p:nvPr/>
        </p:nvSpPr>
        <p:spPr>
          <a:xfrm>
            <a:off x="5657400" y="58230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count_16: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35" name="Google Shape;635;p38"/>
          <p:cNvSpPr/>
          <p:nvPr/>
        </p:nvSpPr>
        <p:spPr>
          <a:xfrm>
            <a:off x="6417900" y="58230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count_32: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36" name="Google Shape;636;p38"/>
          <p:cNvSpPr/>
          <p:nvPr/>
        </p:nvSpPr>
        <p:spPr>
          <a:xfrm>
            <a:off x="7182900" y="58230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count_48: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37" name="Google Shape;637;p38"/>
          <p:cNvSpPr/>
          <p:nvPr/>
        </p:nvSpPr>
        <p:spPr>
          <a:xfrm>
            <a:off x="7947900" y="85095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entry_64: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38" name="Google Shape;638;p38"/>
          <p:cNvSpPr/>
          <p:nvPr/>
        </p:nvSpPr>
        <p:spPr>
          <a:xfrm>
            <a:off x="7947900" y="58230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count_64: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39" name="Google Shape;639;p38"/>
          <p:cNvSpPr/>
          <p:nvPr/>
        </p:nvSpPr>
        <p:spPr>
          <a:xfrm>
            <a:off x="3734100" y="18466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A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40" name="Google Shape;640;p38"/>
          <p:cNvSpPr/>
          <p:nvPr/>
        </p:nvSpPr>
        <p:spPr>
          <a:xfrm>
            <a:off x="3734100" y="23566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41" name="Google Shape;641;p38"/>
          <p:cNvSpPr/>
          <p:nvPr/>
        </p:nvSpPr>
        <p:spPr>
          <a:xfrm>
            <a:off x="3734100" y="20880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&amp;B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42" name="Google Shape;642;p38"/>
          <p:cNvSpPr/>
          <p:nvPr/>
        </p:nvSpPr>
        <p:spPr>
          <a:xfrm>
            <a:off x="5029875" y="18457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C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43" name="Google Shape;643;p38"/>
          <p:cNvSpPr/>
          <p:nvPr/>
        </p:nvSpPr>
        <p:spPr>
          <a:xfrm>
            <a:off x="5029875" y="23557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44" name="Google Shape;644;p38"/>
          <p:cNvSpPr/>
          <p:nvPr/>
        </p:nvSpPr>
        <p:spPr>
          <a:xfrm>
            <a:off x="5029875" y="20871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&amp;E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45" name="Google Shape;645;p38"/>
          <p:cNvSpPr/>
          <p:nvPr/>
        </p:nvSpPr>
        <p:spPr>
          <a:xfrm>
            <a:off x="6325650" y="18457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D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46" name="Google Shape;646;p38"/>
          <p:cNvSpPr/>
          <p:nvPr/>
        </p:nvSpPr>
        <p:spPr>
          <a:xfrm>
            <a:off x="6325650" y="23557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&amp;Bën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47" name="Google Shape;647;p38"/>
          <p:cNvSpPr/>
          <p:nvPr/>
        </p:nvSpPr>
        <p:spPr>
          <a:xfrm>
            <a:off x="6325650" y="20871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648" name="Google Shape;648;p38"/>
          <p:cNvCxnSpPr>
            <a:stCxn id="631" idx="2"/>
            <a:endCxn id="649" idx="0"/>
          </p:cNvCxnSpPr>
          <p:nvPr/>
        </p:nvCxnSpPr>
        <p:spPr>
          <a:xfrm rot="5400000">
            <a:off x="4380300" y="1366500"/>
            <a:ext cx="1899900" cy="1414800"/>
          </a:xfrm>
          <a:prstGeom prst="curvedConnector3">
            <a:avLst>
              <a:gd fmla="val 1204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50" name="Google Shape;650;p38"/>
          <p:cNvCxnSpPr>
            <a:stCxn id="633" idx="2"/>
            <a:endCxn id="645" idx="0"/>
          </p:cNvCxnSpPr>
          <p:nvPr/>
        </p:nvCxnSpPr>
        <p:spPr>
          <a:xfrm rot="5400000">
            <a:off x="6751950" y="1034550"/>
            <a:ext cx="721800" cy="900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49" name="Google Shape;649;p38"/>
          <p:cNvSpPr/>
          <p:nvPr/>
        </p:nvSpPr>
        <p:spPr>
          <a:xfrm>
            <a:off x="4285800" y="30238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B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51" name="Google Shape;651;p38"/>
          <p:cNvSpPr/>
          <p:nvPr/>
        </p:nvSpPr>
        <p:spPr>
          <a:xfrm>
            <a:off x="4285800" y="35338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&amp;Bën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52" name="Google Shape;652;p38"/>
          <p:cNvSpPr/>
          <p:nvPr/>
        </p:nvSpPr>
        <p:spPr>
          <a:xfrm>
            <a:off x="4285800" y="32652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53" name="Google Shape;653;p38"/>
          <p:cNvSpPr/>
          <p:nvPr/>
        </p:nvSpPr>
        <p:spPr>
          <a:xfrm>
            <a:off x="5581575" y="30229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E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54" name="Google Shape;654;p38"/>
          <p:cNvSpPr/>
          <p:nvPr/>
        </p:nvSpPr>
        <p:spPr>
          <a:xfrm>
            <a:off x="5581575" y="35329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55" name="Google Shape;655;p38"/>
          <p:cNvSpPr/>
          <p:nvPr/>
        </p:nvSpPr>
        <p:spPr>
          <a:xfrm>
            <a:off x="5581575" y="32643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&amp;F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56" name="Google Shape;656;p38"/>
          <p:cNvSpPr/>
          <p:nvPr/>
        </p:nvSpPr>
        <p:spPr>
          <a:xfrm>
            <a:off x="6203250" y="41785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F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57" name="Google Shape;657;p38"/>
          <p:cNvSpPr/>
          <p:nvPr/>
        </p:nvSpPr>
        <p:spPr>
          <a:xfrm>
            <a:off x="6203250" y="46885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&amp;Bën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58" name="Google Shape;658;p38"/>
          <p:cNvSpPr/>
          <p:nvPr/>
        </p:nvSpPr>
        <p:spPr>
          <a:xfrm>
            <a:off x="6203250" y="44199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59" name="Google Shape;659;p38"/>
          <p:cNvSpPr/>
          <p:nvPr/>
        </p:nvSpPr>
        <p:spPr>
          <a:xfrm>
            <a:off x="6017755" y="1123200"/>
            <a:ext cx="778150" cy="3051000"/>
          </a:xfrm>
          <a:custGeom>
            <a:rect b="b" l="l" r="r" t="t"/>
            <a:pathLst>
              <a:path extrusionOk="0" h="122040" w="31126">
                <a:moveTo>
                  <a:pt x="31126" y="0"/>
                </a:moveTo>
                <a:cubicBezTo>
                  <a:pt x="29560" y="2466"/>
                  <a:pt x="26608" y="9342"/>
                  <a:pt x="21730" y="14796"/>
                </a:cubicBezTo>
                <a:cubicBezTo>
                  <a:pt x="16852" y="20250"/>
                  <a:pt x="4972" y="24228"/>
                  <a:pt x="1858" y="32724"/>
                </a:cubicBezTo>
                <a:cubicBezTo>
                  <a:pt x="-1256" y="41220"/>
                  <a:pt x="-122" y="58500"/>
                  <a:pt x="3046" y="65772"/>
                </a:cubicBezTo>
                <a:cubicBezTo>
                  <a:pt x="6214" y="73044"/>
                  <a:pt x="17860" y="66978"/>
                  <a:pt x="20866" y="76356"/>
                </a:cubicBezTo>
                <a:cubicBezTo>
                  <a:pt x="23872" y="85734"/>
                  <a:pt x="21046" y="114426"/>
                  <a:pt x="21082" y="12204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39"/>
          <p:cNvSpPr txBox="1"/>
          <p:nvPr>
            <p:ph idx="1" type="body"/>
          </p:nvPr>
        </p:nvSpPr>
        <p:spPr>
          <a:xfrm>
            <a:off x="457200" y="1200150"/>
            <a:ext cx="32769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malloc(16) == a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malloc(32) == c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malloc(32) == e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malloc(48) == d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malloc(16) == b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malloc(32) == f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65" name="Google Shape;665;p3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Onward!</a:t>
            </a:r>
            <a:endParaRPr/>
          </a:p>
        </p:txBody>
      </p:sp>
      <p:sp>
        <p:nvSpPr>
          <p:cNvPr id="666" name="Google Shape;666;p39"/>
          <p:cNvSpPr/>
          <p:nvPr/>
        </p:nvSpPr>
        <p:spPr>
          <a:xfrm>
            <a:off x="4895400" y="237450"/>
            <a:ext cx="4184100" cy="8865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tcache_perthread_struct Bën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counts:                                             ...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entries:                                             ...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67" name="Google Shape;667;p39"/>
          <p:cNvSpPr/>
          <p:nvPr/>
        </p:nvSpPr>
        <p:spPr>
          <a:xfrm>
            <a:off x="5657400" y="85095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entry_16: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68" name="Google Shape;668;p39"/>
          <p:cNvSpPr/>
          <p:nvPr/>
        </p:nvSpPr>
        <p:spPr>
          <a:xfrm>
            <a:off x="6417900" y="85095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entry_32: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69" name="Google Shape;669;p39"/>
          <p:cNvSpPr/>
          <p:nvPr/>
        </p:nvSpPr>
        <p:spPr>
          <a:xfrm>
            <a:off x="7182900" y="85095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entry_48: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70" name="Google Shape;670;p39"/>
          <p:cNvSpPr/>
          <p:nvPr/>
        </p:nvSpPr>
        <p:spPr>
          <a:xfrm>
            <a:off x="5657400" y="58230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count_16: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71" name="Google Shape;671;p39"/>
          <p:cNvSpPr/>
          <p:nvPr/>
        </p:nvSpPr>
        <p:spPr>
          <a:xfrm>
            <a:off x="6417900" y="58230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count_32: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72" name="Google Shape;672;p39"/>
          <p:cNvSpPr/>
          <p:nvPr/>
        </p:nvSpPr>
        <p:spPr>
          <a:xfrm>
            <a:off x="7182900" y="58230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count_48: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73" name="Google Shape;673;p39"/>
          <p:cNvSpPr/>
          <p:nvPr/>
        </p:nvSpPr>
        <p:spPr>
          <a:xfrm>
            <a:off x="7947900" y="85095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entry_64: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74" name="Google Shape;674;p39"/>
          <p:cNvSpPr/>
          <p:nvPr/>
        </p:nvSpPr>
        <p:spPr>
          <a:xfrm>
            <a:off x="7947900" y="58230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count_64: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75" name="Google Shape;675;p39"/>
          <p:cNvSpPr/>
          <p:nvPr/>
        </p:nvSpPr>
        <p:spPr>
          <a:xfrm>
            <a:off x="3734100" y="18466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A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76" name="Google Shape;676;p39"/>
          <p:cNvSpPr/>
          <p:nvPr/>
        </p:nvSpPr>
        <p:spPr>
          <a:xfrm>
            <a:off x="3734100" y="23566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77" name="Google Shape;677;p39"/>
          <p:cNvSpPr/>
          <p:nvPr/>
        </p:nvSpPr>
        <p:spPr>
          <a:xfrm>
            <a:off x="3734100" y="20880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&amp;B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78" name="Google Shape;678;p39"/>
          <p:cNvSpPr/>
          <p:nvPr/>
        </p:nvSpPr>
        <p:spPr>
          <a:xfrm>
            <a:off x="5029875" y="18457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C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79" name="Google Shape;679;p39"/>
          <p:cNvSpPr/>
          <p:nvPr/>
        </p:nvSpPr>
        <p:spPr>
          <a:xfrm>
            <a:off x="5029875" y="23557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80" name="Google Shape;680;p39"/>
          <p:cNvSpPr/>
          <p:nvPr/>
        </p:nvSpPr>
        <p:spPr>
          <a:xfrm>
            <a:off x="5029875" y="20871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&amp;E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81" name="Google Shape;681;p39"/>
          <p:cNvSpPr/>
          <p:nvPr/>
        </p:nvSpPr>
        <p:spPr>
          <a:xfrm>
            <a:off x="6325650" y="18457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D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82" name="Google Shape;682;p39"/>
          <p:cNvSpPr/>
          <p:nvPr/>
        </p:nvSpPr>
        <p:spPr>
          <a:xfrm>
            <a:off x="6325650" y="23557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83" name="Google Shape;683;p39"/>
          <p:cNvSpPr/>
          <p:nvPr/>
        </p:nvSpPr>
        <p:spPr>
          <a:xfrm>
            <a:off x="6325650" y="20871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84" name="Google Shape;684;p39"/>
          <p:cNvSpPr/>
          <p:nvPr/>
        </p:nvSpPr>
        <p:spPr>
          <a:xfrm>
            <a:off x="4285800" y="30238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B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85" name="Google Shape;685;p39"/>
          <p:cNvSpPr/>
          <p:nvPr/>
        </p:nvSpPr>
        <p:spPr>
          <a:xfrm>
            <a:off x="4285800" y="35338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86" name="Google Shape;686;p39"/>
          <p:cNvSpPr/>
          <p:nvPr/>
        </p:nvSpPr>
        <p:spPr>
          <a:xfrm>
            <a:off x="4285800" y="32652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87" name="Google Shape;687;p39"/>
          <p:cNvSpPr/>
          <p:nvPr/>
        </p:nvSpPr>
        <p:spPr>
          <a:xfrm>
            <a:off x="5581575" y="30229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E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88" name="Google Shape;688;p39"/>
          <p:cNvSpPr/>
          <p:nvPr/>
        </p:nvSpPr>
        <p:spPr>
          <a:xfrm>
            <a:off x="5581575" y="35329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89" name="Google Shape;689;p39"/>
          <p:cNvSpPr/>
          <p:nvPr/>
        </p:nvSpPr>
        <p:spPr>
          <a:xfrm>
            <a:off x="5581575" y="32643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&amp;F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90" name="Google Shape;690;p39"/>
          <p:cNvSpPr/>
          <p:nvPr/>
        </p:nvSpPr>
        <p:spPr>
          <a:xfrm>
            <a:off x="6203250" y="41785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F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91" name="Google Shape;691;p39"/>
          <p:cNvSpPr/>
          <p:nvPr/>
        </p:nvSpPr>
        <p:spPr>
          <a:xfrm>
            <a:off x="6203250" y="46885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92" name="Google Shape;692;p39"/>
          <p:cNvSpPr/>
          <p:nvPr/>
        </p:nvSpPr>
        <p:spPr>
          <a:xfrm>
            <a:off x="6203250" y="44199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40"/>
          <p:cNvSpPr txBox="1"/>
          <p:nvPr>
            <p:ph idx="1" type="body"/>
          </p:nvPr>
        </p:nvSpPr>
        <p:spPr>
          <a:xfrm>
            <a:off x="457200" y="1200150"/>
            <a:ext cx="32769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malloc(16) == a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malloc(32) == c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malloc(32) == e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malloc(48) == d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malloc(16) == b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malloc(32) == f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malloc(64) == 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g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98" name="Google Shape;698;p4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Onward!</a:t>
            </a:r>
            <a:endParaRPr/>
          </a:p>
        </p:txBody>
      </p:sp>
      <p:sp>
        <p:nvSpPr>
          <p:cNvPr id="699" name="Google Shape;699;p40"/>
          <p:cNvSpPr/>
          <p:nvPr/>
        </p:nvSpPr>
        <p:spPr>
          <a:xfrm>
            <a:off x="4895400" y="237450"/>
            <a:ext cx="4184100" cy="8865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tcache_perthread_struct Bën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counts:                                             ...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entries:                                             ...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00" name="Google Shape;700;p40"/>
          <p:cNvSpPr/>
          <p:nvPr/>
        </p:nvSpPr>
        <p:spPr>
          <a:xfrm>
            <a:off x="5657400" y="85095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entry_16: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01" name="Google Shape;701;p40"/>
          <p:cNvSpPr/>
          <p:nvPr/>
        </p:nvSpPr>
        <p:spPr>
          <a:xfrm>
            <a:off x="6417900" y="85095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entry_32: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02" name="Google Shape;702;p40"/>
          <p:cNvSpPr/>
          <p:nvPr/>
        </p:nvSpPr>
        <p:spPr>
          <a:xfrm>
            <a:off x="7182900" y="85095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entry_48: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03" name="Google Shape;703;p40"/>
          <p:cNvSpPr/>
          <p:nvPr/>
        </p:nvSpPr>
        <p:spPr>
          <a:xfrm>
            <a:off x="5657400" y="58230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count_16: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04" name="Google Shape;704;p40"/>
          <p:cNvSpPr/>
          <p:nvPr/>
        </p:nvSpPr>
        <p:spPr>
          <a:xfrm>
            <a:off x="6417900" y="58230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count_32: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05" name="Google Shape;705;p40"/>
          <p:cNvSpPr/>
          <p:nvPr/>
        </p:nvSpPr>
        <p:spPr>
          <a:xfrm>
            <a:off x="7182900" y="58230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count_48: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06" name="Google Shape;706;p40"/>
          <p:cNvSpPr/>
          <p:nvPr/>
        </p:nvSpPr>
        <p:spPr>
          <a:xfrm>
            <a:off x="7947900" y="85095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entry_64: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07" name="Google Shape;707;p40"/>
          <p:cNvSpPr/>
          <p:nvPr/>
        </p:nvSpPr>
        <p:spPr>
          <a:xfrm>
            <a:off x="7947900" y="58230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count_64: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08" name="Google Shape;708;p40"/>
          <p:cNvSpPr/>
          <p:nvPr/>
        </p:nvSpPr>
        <p:spPr>
          <a:xfrm>
            <a:off x="7621425" y="183210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28575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G</a:t>
            </a:r>
            <a:endParaRPr b="1"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09" name="Google Shape;709;p40"/>
          <p:cNvSpPr/>
          <p:nvPr/>
        </p:nvSpPr>
        <p:spPr>
          <a:xfrm>
            <a:off x="7621425" y="23421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10" name="Google Shape;710;p40"/>
          <p:cNvSpPr/>
          <p:nvPr/>
        </p:nvSpPr>
        <p:spPr>
          <a:xfrm>
            <a:off x="7621425" y="20734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11" name="Google Shape;711;p40"/>
          <p:cNvSpPr/>
          <p:nvPr/>
        </p:nvSpPr>
        <p:spPr>
          <a:xfrm>
            <a:off x="3734100" y="18466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A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12" name="Google Shape;712;p40"/>
          <p:cNvSpPr/>
          <p:nvPr/>
        </p:nvSpPr>
        <p:spPr>
          <a:xfrm>
            <a:off x="3734100" y="23566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13" name="Google Shape;713;p40"/>
          <p:cNvSpPr/>
          <p:nvPr/>
        </p:nvSpPr>
        <p:spPr>
          <a:xfrm>
            <a:off x="3734100" y="20880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&amp;B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14" name="Google Shape;714;p40"/>
          <p:cNvSpPr/>
          <p:nvPr/>
        </p:nvSpPr>
        <p:spPr>
          <a:xfrm>
            <a:off x="5029875" y="18457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C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15" name="Google Shape;715;p40"/>
          <p:cNvSpPr/>
          <p:nvPr/>
        </p:nvSpPr>
        <p:spPr>
          <a:xfrm>
            <a:off x="5029875" y="23557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16" name="Google Shape;716;p40"/>
          <p:cNvSpPr/>
          <p:nvPr/>
        </p:nvSpPr>
        <p:spPr>
          <a:xfrm>
            <a:off x="5029875" y="20871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&amp;E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17" name="Google Shape;717;p40"/>
          <p:cNvSpPr/>
          <p:nvPr/>
        </p:nvSpPr>
        <p:spPr>
          <a:xfrm>
            <a:off x="6325650" y="18457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D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18" name="Google Shape;718;p40"/>
          <p:cNvSpPr/>
          <p:nvPr/>
        </p:nvSpPr>
        <p:spPr>
          <a:xfrm>
            <a:off x="6325650" y="23557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19" name="Google Shape;719;p40"/>
          <p:cNvSpPr/>
          <p:nvPr/>
        </p:nvSpPr>
        <p:spPr>
          <a:xfrm>
            <a:off x="6325650" y="20871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20" name="Google Shape;720;p40"/>
          <p:cNvSpPr/>
          <p:nvPr/>
        </p:nvSpPr>
        <p:spPr>
          <a:xfrm>
            <a:off x="4285800" y="30238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B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21" name="Google Shape;721;p40"/>
          <p:cNvSpPr/>
          <p:nvPr/>
        </p:nvSpPr>
        <p:spPr>
          <a:xfrm>
            <a:off x="4285800" y="35338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22" name="Google Shape;722;p40"/>
          <p:cNvSpPr/>
          <p:nvPr/>
        </p:nvSpPr>
        <p:spPr>
          <a:xfrm>
            <a:off x="4285800" y="32652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23" name="Google Shape;723;p40"/>
          <p:cNvSpPr/>
          <p:nvPr/>
        </p:nvSpPr>
        <p:spPr>
          <a:xfrm>
            <a:off x="5581575" y="30229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E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24" name="Google Shape;724;p40"/>
          <p:cNvSpPr/>
          <p:nvPr/>
        </p:nvSpPr>
        <p:spPr>
          <a:xfrm>
            <a:off x="5581575" y="35329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25" name="Google Shape;725;p40"/>
          <p:cNvSpPr/>
          <p:nvPr/>
        </p:nvSpPr>
        <p:spPr>
          <a:xfrm>
            <a:off x="5581575" y="32643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&amp;F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26" name="Google Shape;726;p40"/>
          <p:cNvSpPr/>
          <p:nvPr/>
        </p:nvSpPr>
        <p:spPr>
          <a:xfrm>
            <a:off x="6203250" y="41785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F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27" name="Google Shape;727;p40"/>
          <p:cNvSpPr/>
          <p:nvPr/>
        </p:nvSpPr>
        <p:spPr>
          <a:xfrm>
            <a:off x="6203250" y="46885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28" name="Google Shape;728;p40"/>
          <p:cNvSpPr/>
          <p:nvPr/>
        </p:nvSpPr>
        <p:spPr>
          <a:xfrm>
            <a:off x="6203250" y="44199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4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Dangers of the heap - double free</a:t>
            </a:r>
            <a:endParaRPr/>
          </a:p>
        </p:txBody>
      </p:sp>
      <p:sp>
        <p:nvSpPr>
          <p:cNvPr id="734" name="Google Shape;734;p4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roblem:</a:t>
            </a:r>
            <a:r>
              <a:rPr lang="en"/>
              <a:t> Pointers to an allocation remain valid after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free()</a:t>
            </a:r>
            <a:r>
              <a:rPr lang="en"/>
              <a:t>ing the</a:t>
            </a:r>
            <a:r>
              <a:rPr lang="en"/>
              <a:t> allocation</a:t>
            </a:r>
            <a:r>
              <a:rPr lang="en"/>
              <a:t>, and are sometimes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free()</a:t>
            </a:r>
            <a:r>
              <a:rPr lang="en"/>
              <a:t>d again!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Solution:</a:t>
            </a:r>
            <a:r>
              <a:rPr lang="en"/>
              <a:t> New versions of glibc/ptmalloc introduced the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key</a:t>
            </a:r>
            <a:r>
              <a:rPr lang="en"/>
              <a:t> check.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What if</a:t>
            </a:r>
            <a:r>
              <a:rPr lang="en"/>
              <a:t> we overwrite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key</a:t>
            </a:r>
            <a:r>
              <a:rPr lang="en"/>
              <a:t> after free()ing our allocation...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tcache</a:t>
            </a:r>
            <a:endParaRPr/>
          </a:p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"Thread Local Caching" in ptmalloc, to speed up repeated (small) allocations in a single thread.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Implemented as a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singly-linked</a:t>
            </a:r>
            <a:r>
              <a:rPr lang="en"/>
              <a:t> list, with each thread having a list header for different-sized allocations.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typedef struct tcache_perthread_struct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{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char counts[TCACHE_MAX_BINS];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tcache_entry *entries[TCACHE_MAX_BINS];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} tcache_perthread_struct;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4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Dangers of the heap - tcache poisoning</a:t>
            </a:r>
            <a:endParaRPr/>
          </a:p>
        </p:txBody>
      </p:sp>
      <p:sp>
        <p:nvSpPr>
          <p:cNvPr id="740" name="Google Shape;740;p42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happens if we corrupt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tcache_entry-&gt;next</a:t>
            </a:r>
            <a:r>
              <a:rPr lang="en"/>
              <a:t>?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4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tcache - summary</a:t>
            </a:r>
            <a:endParaRPr/>
          </a:p>
        </p:txBody>
      </p:sp>
      <p:sp>
        <p:nvSpPr>
          <p:cNvPr id="746" name="Google Shape;746;p4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tcache is: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... a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caching</a:t>
            </a:r>
            <a:r>
              <a:rPr lang="en"/>
              <a:t> layer for "small" allocations (&lt;1032 bytes on amd64)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... makes a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singly-linked-list</a:t>
            </a:r>
            <a:r>
              <a:rPr lang="en"/>
              <a:t> using the first word of the free chunk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...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very few</a:t>
            </a:r>
            <a:r>
              <a:rPr lang="en"/>
              <a:t> security checks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gets even more insane...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idx="1" type="body"/>
          </p:nvPr>
        </p:nvSpPr>
        <p:spPr>
          <a:xfrm>
            <a:off x="457200" y="1200150"/>
            <a:ext cx="32769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typedef struct tcache_perthread_struct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char counts[TCACHE_MAX_BINS];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tcache_entry *entries[TCACHE_MAX_BINS];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} tcache_perthread_struct;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typedef struct tcache_entry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struct tcache_entry *next;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struct tcache_perthread_struct *key;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} tcache_entry;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Interlude: what is a linked list?</a:t>
            </a:r>
            <a:endParaRPr/>
          </a:p>
        </p:txBody>
      </p:sp>
      <p:sp>
        <p:nvSpPr>
          <p:cNvPr id="132" name="Google Shape;132;p25"/>
          <p:cNvSpPr/>
          <p:nvPr/>
        </p:nvSpPr>
        <p:spPr>
          <a:xfrm>
            <a:off x="4895400" y="237450"/>
            <a:ext cx="4184100" cy="8865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tcache_perthread_struct Bën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counts:                                             ...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entries:                                             ...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3" name="Google Shape;133;p25"/>
          <p:cNvSpPr/>
          <p:nvPr/>
        </p:nvSpPr>
        <p:spPr>
          <a:xfrm>
            <a:off x="5657400" y="85095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entry_16: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&amp;A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4" name="Google Shape;134;p25"/>
          <p:cNvSpPr/>
          <p:nvPr/>
        </p:nvSpPr>
        <p:spPr>
          <a:xfrm>
            <a:off x="6417900" y="85095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entry_32: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&amp;C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5" name="Google Shape;135;p25"/>
          <p:cNvSpPr/>
          <p:nvPr/>
        </p:nvSpPr>
        <p:spPr>
          <a:xfrm>
            <a:off x="7182900" y="85095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entry_48: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&amp;D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6" name="Google Shape;136;p25"/>
          <p:cNvSpPr/>
          <p:nvPr/>
        </p:nvSpPr>
        <p:spPr>
          <a:xfrm>
            <a:off x="5657400" y="58230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count_16: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7" name="Google Shape;137;p25"/>
          <p:cNvSpPr/>
          <p:nvPr/>
        </p:nvSpPr>
        <p:spPr>
          <a:xfrm>
            <a:off x="6417900" y="58230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count_32: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8" name="Google Shape;138;p25"/>
          <p:cNvSpPr/>
          <p:nvPr/>
        </p:nvSpPr>
        <p:spPr>
          <a:xfrm>
            <a:off x="7182900" y="58230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count_48: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9" name="Google Shape;139;p25"/>
          <p:cNvSpPr/>
          <p:nvPr/>
        </p:nvSpPr>
        <p:spPr>
          <a:xfrm>
            <a:off x="7947900" y="85095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entry_64: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0" name="Google Shape;140;p25"/>
          <p:cNvSpPr/>
          <p:nvPr/>
        </p:nvSpPr>
        <p:spPr>
          <a:xfrm>
            <a:off x="7947900" y="58230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count_64: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1" name="Google Shape;141;p25"/>
          <p:cNvSpPr/>
          <p:nvPr/>
        </p:nvSpPr>
        <p:spPr>
          <a:xfrm>
            <a:off x="3734100" y="18466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A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2" name="Google Shape;142;p25"/>
          <p:cNvSpPr/>
          <p:nvPr/>
        </p:nvSpPr>
        <p:spPr>
          <a:xfrm>
            <a:off x="3734100" y="23566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&amp;Bën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3" name="Google Shape;143;p25"/>
          <p:cNvSpPr/>
          <p:nvPr/>
        </p:nvSpPr>
        <p:spPr>
          <a:xfrm>
            <a:off x="3734100" y="20880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&amp;B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4" name="Google Shape;144;p25"/>
          <p:cNvSpPr/>
          <p:nvPr/>
        </p:nvSpPr>
        <p:spPr>
          <a:xfrm>
            <a:off x="5029875" y="18457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C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5" name="Google Shape;145;p25"/>
          <p:cNvSpPr/>
          <p:nvPr/>
        </p:nvSpPr>
        <p:spPr>
          <a:xfrm>
            <a:off x="5029875" y="23557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&amp;Bën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6" name="Google Shape;146;p25"/>
          <p:cNvSpPr/>
          <p:nvPr/>
        </p:nvSpPr>
        <p:spPr>
          <a:xfrm>
            <a:off x="5029875" y="20871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&amp;E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7" name="Google Shape;147;p25"/>
          <p:cNvSpPr/>
          <p:nvPr/>
        </p:nvSpPr>
        <p:spPr>
          <a:xfrm>
            <a:off x="6325650" y="18457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D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8" name="Google Shape;148;p25"/>
          <p:cNvSpPr/>
          <p:nvPr/>
        </p:nvSpPr>
        <p:spPr>
          <a:xfrm>
            <a:off x="6325650" y="23557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&amp;Bën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9" name="Google Shape;149;p25"/>
          <p:cNvSpPr/>
          <p:nvPr/>
        </p:nvSpPr>
        <p:spPr>
          <a:xfrm>
            <a:off x="6325650" y="20871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50" name="Google Shape;150;p25"/>
          <p:cNvCxnSpPr>
            <a:stCxn id="133" idx="2"/>
            <a:endCxn id="141" idx="0"/>
          </p:cNvCxnSpPr>
          <p:nvPr/>
        </p:nvCxnSpPr>
        <p:spPr>
          <a:xfrm rot="5400000">
            <a:off x="4693050" y="502050"/>
            <a:ext cx="722700" cy="19665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1" name="Google Shape;151;p25"/>
          <p:cNvCxnSpPr>
            <a:stCxn id="134" idx="2"/>
            <a:endCxn id="144" idx="0"/>
          </p:cNvCxnSpPr>
          <p:nvPr/>
        </p:nvCxnSpPr>
        <p:spPr>
          <a:xfrm rot="5400000">
            <a:off x="5721600" y="769200"/>
            <a:ext cx="721800" cy="14313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2" name="Google Shape;152;p25"/>
          <p:cNvCxnSpPr>
            <a:stCxn id="135" idx="2"/>
            <a:endCxn id="147" idx="0"/>
          </p:cNvCxnSpPr>
          <p:nvPr/>
        </p:nvCxnSpPr>
        <p:spPr>
          <a:xfrm rot="5400000">
            <a:off x="6751950" y="1034550"/>
            <a:ext cx="721800" cy="900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3" name="Google Shape;153;p25"/>
          <p:cNvSpPr/>
          <p:nvPr/>
        </p:nvSpPr>
        <p:spPr>
          <a:xfrm>
            <a:off x="4285800" y="30238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B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4" name="Google Shape;154;p25"/>
          <p:cNvSpPr/>
          <p:nvPr/>
        </p:nvSpPr>
        <p:spPr>
          <a:xfrm>
            <a:off x="4285800" y="35338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&amp;Bën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5" name="Google Shape;155;p25"/>
          <p:cNvSpPr/>
          <p:nvPr/>
        </p:nvSpPr>
        <p:spPr>
          <a:xfrm>
            <a:off x="4285800" y="32652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6" name="Google Shape;156;p25"/>
          <p:cNvSpPr/>
          <p:nvPr/>
        </p:nvSpPr>
        <p:spPr>
          <a:xfrm>
            <a:off x="5581575" y="30229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E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7" name="Google Shape;157;p25"/>
          <p:cNvSpPr/>
          <p:nvPr/>
        </p:nvSpPr>
        <p:spPr>
          <a:xfrm>
            <a:off x="5581575" y="35329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&amp;Bën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8" name="Google Shape;158;p25"/>
          <p:cNvSpPr/>
          <p:nvPr/>
        </p:nvSpPr>
        <p:spPr>
          <a:xfrm>
            <a:off x="5581575" y="32643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&amp;F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59" name="Google Shape;159;p25"/>
          <p:cNvCxnSpPr>
            <a:stCxn id="143" idx="3"/>
            <a:endCxn id="153" idx="0"/>
          </p:cNvCxnSpPr>
          <p:nvPr/>
        </p:nvCxnSpPr>
        <p:spPr>
          <a:xfrm>
            <a:off x="4408200" y="2224500"/>
            <a:ext cx="214800" cy="7995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0" name="Google Shape;160;p25"/>
          <p:cNvCxnSpPr>
            <a:stCxn id="146" idx="3"/>
            <a:endCxn id="156" idx="0"/>
          </p:cNvCxnSpPr>
          <p:nvPr/>
        </p:nvCxnSpPr>
        <p:spPr>
          <a:xfrm>
            <a:off x="5703975" y="2223600"/>
            <a:ext cx="214800" cy="7995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1" name="Google Shape;161;p25"/>
          <p:cNvSpPr/>
          <p:nvPr/>
        </p:nvSpPr>
        <p:spPr>
          <a:xfrm>
            <a:off x="6203250" y="41785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F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2" name="Google Shape;162;p25"/>
          <p:cNvSpPr/>
          <p:nvPr/>
        </p:nvSpPr>
        <p:spPr>
          <a:xfrm>
            <a:off x="6203250" y="46885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&amp;Bën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3" name="Google Shape;163;p25"/>
          <p:cNvSpPr/>
          <p:nvPr/>
        </p:nvSpPr>
        <p:spPr>
          <a:xfrm>
            <a:off x="6203250" y="44199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64" name="Google Shape;164;p25"/>
          <p:cNvCxnSpPr>
            <a:stCxn id="158" idx="3"/>
            <a:endCxn id="161" idx="0"/>
          </p:cNvCxnSpPr>
          <p:nvPr/>
        </p:nvCxnSpPr>
        <p:spPr>
          <a:xfrm>
            <a:off x="6255675" y="3400800"/>
            <a:ext cx="284700" cy="7779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/>
          <p:nvPr>
            <p:ph idx="1" type="body"/>
          </p:nvPr>
        </p:nvSpPr>
        <p:spPr>
          <a:xfrm>
            <a:off x="457200" y="1200150"/>
            <a:ext cx="32769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a = malloc(16);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b = malloc(16);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c = malloc(32);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= malloc(48);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e = malloc(32);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 = malloc(32);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// allocations that are not freed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// don't show up in the tcache!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x = malloc(64);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y = malloc(64);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z = malloc(64);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// later freed allocations show up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// earlier in the tcache list order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free(b);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free(a);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free(f);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free(e);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free(c);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free(d);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70" name="Google Shape;170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did we get here?</a:t>
            </a:r>
            <a:endParaRPr/>
          </a:p>
        </p:txBody>
      </p:sp>
      <p:sp>
        <p:nvSpPr>
          <p:cNvPr id="171" name="Google Shape;171;p26"/>
          <p:cNvSpPr/>
          <p:nvPr/>
        </p:nvSpPr>
        <p:spPr>
          <a:xfrm>
            <a:off x="4895400" y="237450"/>
            <a:ext cx="4184100" cy="8865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tcache_perthread_struct Bën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counts:                                             ...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entries:                                             ...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72" name="Google Shape;172;p26"/>
          <p:cNvSpPr/>
          <p:nvPr/>
        </p:nvSpPr>
        <p:spPr>
          <a:xfrm>
            <a:off x="5657400" y="85095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entry_16: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&amp;A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73" name="Google Shape;173;p26"/>
          <p:cNvSpPr/>
          <p:nvPr/>
        </p:nvSpPr>
        <p:spPr>
          <a:xfrm>
            <a:off x="6417900" y="85095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entry_32: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&amp;C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74" name="Google Shape;174;p26"/>
          <p:cNvSpPr/>
          <p:nvPr/>
        </p:nvSpPr>
        <p:spPr>
          <a:xfrm>
            <a:off x="7182900" y="85095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entry_48: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&amp;D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75" name="Google Shape;175;p26"/>
          <p:cNvSpPr/>
          <p:nvPr/>
        </p:nvSpPr>
        <p:spPr>
          <a:xfrm>
            <a:off x="5657400" y="58230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count_16: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76" name="Google Shape;176;p26"/>
          <p:cNvSpPr/>
          <p:nvPr/>
        </p:nvSpPr>
        <p:spPr>
          <a:xfrm>
            <a:off x="6417900" y="58230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count_32: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77" name="Google Shape;177;p26"/>
          <p:cNvSpPr/>
          <p:nvPr/>
        </p:nvSpPr>
        <p:spPr>
          <a:xfrm>
            <a:off x="7182900" y="58230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count_48: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78" name="Google Shape;178;p26"/>
          <p:cNvSpPr/>
          <p:nvPr/>
        </p:nvSpPr>
        <p:spPr>
          <a:xfrm>
            <a:off x="7947900" y="85095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entry_64: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79" name="Google Shape;179;p26"/>
          <p:cNvSpPr/>
          <p:nvPr/>
        </p:nvSpPr>
        <p:spPr>
          <a:xfrm>
            <a:off x="7947900" y="58230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count_64: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80" name="Google Shape;180;p26"/>
          <p:cNvSpPr/>
          <p:nvPr/>
        </p:nvSpPr>
        <p:spPr>
          <a:xfrm>
            <a:off x="3734100" y="18466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A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81" name="Google Shape;181;p26"/>
          <p:cNvSpPr/>
          <p:nvPr/>
        </p:nvSpPr>
        <p:spPr>
          <a:xfrm>
            <a:off x="3734100" y="23566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&amp;Bën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82" name="Google Shape;182;p26"/>
          <p:cNvSpPr/>
          <p:nvPr/>
        </p:nvSpPr>
        <p:spPr>
          <a:xfrm>
            <a:off x="3734100" y="20880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&amp;B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83" name="Google Shape;183;p26"/>
          <p:cNvSpPr/>
          <p:nvPr/>
        </p:nvSpPr>
        <p:spPr>
          <a:xfrm>
            <a:off x="5029875" y="18457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C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84" name="Google Shape;184;p26"/>
          <p:cNvSpPr/>
          <p:nvPr/>
        </p:nvSpPr>
        <p:spPr>
          <a:xfrm>
            <a:off x="5029875" y="23557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&amp;Bën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85" name="Google Shape;185;p26"/>
          <p:cNvSpPr/>
          <p:nvPr/>
        </p:nvSpPr>
        <p:spPr>
          <a:xfrm>
            <a:off x="5029875" y="20871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&amp;E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86" name="Google Shape;186;p26"/>
          <p:cNvSpPr/>
          <p:nvPr/>
        </p:nvSpPr>
        <p:spPr>
          <a:xfrm>
            <a:off x="6325650" y="18457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D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87" name="Google Shape;187;p26"/>
          <p:cNvSpPr/>
          <p:nvPr/>
        </p:nvSpPr>
        <p:spPr>
          <a:xfrm>
            <a:off x="6325650" y="23557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&amp;Bën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88" name="Google Shape;188;p26"/>
          <p:cNvSpPr/>
          <p:nvPr/>
        </p:nvSpPr>
        <p:spPr>
          <a:xfrm>
            <a:off x="6325650" y="20871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89" name="Google Shape;189;p26"/>
          <p:cNvCxnSpPr>
            <a:stCxn id="172" idx="2"/>
            <a:endCxn id="180" idx="0"/>
          </p:cNvCxnSpPr>
          <p:nvPr/>
        </p:nvCxnSpPr>
        <p:spPr>
          <a:xfrm rot="5400000">
            <a:off x="4693050" y="502050"/>
            <a:ext cx="722700" cy="19665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0" name="Google Shape;190;p26"/>
          <p:cNvCxnSpPr>
            <a:stCxn id="173" idx="2"/>
            <a:endCxn id="183" idx="0"/>
          </p:cNvCxnSpPr>
          <p:nvPr/>
        </p:nvCxnSpPr>
        <p:spPr>
          <a:xfrm rot="5400000">
            <a:off x="5721600" y="769200"/>
            <a:ext cx="721800" cy="14313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1" name="Google Shape;191;p26"/>
          <p:cNvCxnSpPr>
            <a:stCxn id="174" idx="2"/>
            <a:endCxn id="186" idx="0"/>
          </p:cNvCxnSpPr>
          <p:nvPr/>
        </p:nvCxnSpPr>
        <p:spPr>
          <a:xfrm rot="5400000">
            <a:off x="6751950" y="1034550"/>
            <a:ext cx="721800" cy="900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2" name="Google Shape;192;p26"/>
          <p:cNvSpPr/>
          <p:nvPr/>
        </p:nvSpPr>
        <p:spPr>
          <a:xfrm>
            <a:off x="4285800" y="30238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B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3" name="Google Shape;193;p26"/>
          <p:cNvSpPr/>
          <p:nvPr/>
        </p:nvSpPr>
        <p:spPr>
          <a:xfrm>
            <a:off x="4285800" y="35338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&amp;Bën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4" name="Google Shape;194;p26"/>
          <p:cNvSpPr/>
          <p:nvPr/>
        </p:nvSpPr>
        <p:spPr>
          <a:xfrm>
            <a:off x="4285800" y="32652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5" name="Google Shape;195;p26"/>
          <p:cNvSpPr/>
          <p:nvPr/>
        </p:nvSpPr>
        <p:spPr>
          <a:xfrm>
            <a:off x="5581575" y="30229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E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6" name="Google Shape;196;p26"/>
          <p:cNvSpPr/>
          <p:nvPr/>
        </p:nvSpPr>
        <p:spPr>
          <a:xfrm>
            <a:off x="5581575" y="35329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&amp;Bën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7" name="Google Shape;197;p26"/>
          <p:cNvSpPr/>
          <p:nvPr/>
        </p:nvSpPr>
        <p:spPr>
          <a:xfrm>
            <a:off x="5581575" y="32643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&amp;F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98" name="Google Shape;198;p26"/>
          <p:cNvCxnSpPr>
            <a:stCxn id="182" idx="3"/>
            <a:endCxn id="192" idx="0"/>
          </p:cNvCxnSpPr>
          <p:nvPr/>
        </p:nvCxnSpPr>
        <p:spPr>
          <a:xfrm>
            <a:off x="4408200" y="2224500"/>
            <a:ext cx="214800" cy="7995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9" name="Google Shape;199;p26"/>
          <p:cNvCxnSpPr>
            <a:stCxn id="185" idx="3"/>
            <a:endCxn id="195" idx="0"/>
          </p:cNvCxnSpPr>
          <p:nvPr/>
        </p:nvCxnSpPr>
        <p:spPr>
          <a:xfrm>
            <a:off x="5703975" y="2223600"/>
            <a:ext cx="214800" cy="7995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0" name="Google Shape;200;p26"/>
          <p:cNvSpPr/>
          <p:nvPr/>
        </p:nvSpPr>
        <p:spPr>
          <a:xfrm>
            <a:off x="6203250" y="41785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F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1" name="Google Shape;201;p26"/>
          <p:cNvSpPr/>
          <p:nvPr/>
        </p:nvSpPr>
        <p:spPr>
          <a:xfrm>
            <a:off x="6203250" y="46885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&amp;Bën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2" name="Google Shape;202;p26"/>
          <p:cNvSpPr/>
          <p:nvPr/>
        </p:nvSpPr>
        <p:spPr>
          <a:xfrm>
            <a:off x="6203250" y="44199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03" name="Google Shape;203;p26"/>
          <p:cNvCxnSpPr>
            <a:stCxn id="197" idx="3"/>
            <a:endCxn id="200" idx="0"/>
          </p:cNvCxnSpPr>
          <p:nvPr/>
        </p:nvCxnSpPr>
        <p:spPr>
          <a:xfrm>
            <a:off x="6255675" y="3400800"/>
            <a:ext cx="284700" cy="7779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4" name="Google Shape;204;p26"/>
          <p:cNvSpPr/>
          <p:nvPr/>
        </p:nvSpPr>
        <p:spPr>
          <a:xfrm>
            <a:off x="7563150" y="18457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X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7563150" y="23557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6" name="Google Shape;206;p26"/>
          <p:cNvSpPr/>
          <p:nvPr/>
        </p:nvSpPr>
        <p:spPr>
          <a:xfrm>
            <a:off x="7563150" y="20871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7" name="Google Shape;207;p26"/>
          <p:cNvSpPr/>
          <p:nvPr/>
        </p:nvSpPr>
        <p:spPr>
          <a:xfrm>
            <a:off x="8012700" y="302130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Y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8" name="Google Shape;208;p26"/>
          <p:cNvSpPr/>
          <p:nvPr/>
        </p:nvSpPr>
        <p:spPr>
          <a:xfrm>
            <a:off x="8012700" y="35313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8012700" y="32626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10" name="Google Shape;210;p26"/>
          <p:cNvSpPr/>
          <p:nvPr/>
        </p:nvSpPr>
        <p:spPr>
          <a:xfrm>
            <a:off x="8425800" y="417600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Z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8425800" y="46860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12" name="Google Shape;212;p26"/>
          <p:cNvSpPr/>
          <p:nvPr/>
        </p:nvSpPr>
        <p:spPr>
          <a:xfrm>
            <a:off x="8425800" y="44173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7"/>
          <p:cNvSpPr txBox="1"/>
          <p:nvPr>
            <p:ph idx="1" type="body"/>
          </p:nvPr>
        </p:nvSpPr>
        <p:spPr>
          <a:xfrm>
            <a:off x="457200" y="1200150"/>
            <a:ext cx="32769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a = malloc(16);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b = malloc(16);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c = malloc(32);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d = malloc(48);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e = malloc(32);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 = malloc(32);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// allocations that are not freed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// don't show up in the tcache!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x = malloc(64);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y = malloc(64);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z = malloc(64);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// later freed allocations show up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// earlier in the tcache list order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free(b);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free(a);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free(f);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free(e);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free(c);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free(d);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18" name="Google Shape;218;p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did we get here?</a:t>
            </a:r>
            <a:endParaRPr/>
          </a:p>
        </p:txBody>
      </p:sp>
      <p:sp>
        <p:nvSpPr>
          <p:cNvPr id="219" name="Google Shape;219;p27"/>
          <p:cNvSpPr/>
          <p:nvPr/>
        </p:nvSpPr>
        <p:spPr>
          <a:xfrm>
            <a:off x="4895400" y="237450"/>
            <a:ext cx="4184100" cy="8865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tcache_perthread_struct Bën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counts:                                             ...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entries:                                             ...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5657400" y="85095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entry_16: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1" name="Google Shape;221;p27"/>
          <p:cNvSpPr/>
          <p:nvPr/>
        </p:nvSpPr>
        <p:spPr>
          <a:xfrm>
            <a:off x="6417900" y="85095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entry_32: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2" name="Google Shape;222;p27"/>
          <p:cNvSpPr/>
          <p:nvPr/>
        </p:nvSpPr>
        <p:spPr>
          <a:xfrm>
            <a:off x="7182900" y="85095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entry_48: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3" name="Google Shape;223;p27"/>
          <p:cNvSpPr/>
          <p:nvPr/>
        </p:nvSpPr>
        <p:spPr>
          <a:xfrm>
            <a:off x="5657400" y="58230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count_16: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4" name="Google Shape;224;p27"/>
          <p:cNvSpPr/>
          <p:nvPr/>
        </p:nvSpPr>
        <p:spPr>
          <a:xfrm>
            <a:off x="6417900" y="58230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count_32: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5" name="Google Shape;225;p27"/>
          <p:cNvSpPr/>
          <p:nvPr/>
        </p:nvSpPr>
        <p:spPr>
          <a:xfrm>
            <a:off x="7182900" y="58230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count_48: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6" name="Google Shape;226;p27"/>
          <p:cNvSpPr/>
          <p:nvPr/>
        </p:nvSpPr>
        <p:spPr>
          <a:xfrm>
            <a:off x="7947900" y="85095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entry_64: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7" name="Google Shape;227;p27"/>
          <p:cNvSpPr/>
          <p:nvPr/>
        </p:nvSpPr>
        <p:spPr>
          <a:xfrm>
            <a:off x="7947900" y="58230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count_64: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8" name="Google Shape;228;p27"/>
          <p:cNvSpPr/>
          <p:nvPr/>
        </p:nvSpPr>
        <p:spPr>
          <a:xfrm>
            <a:off x="3734100" y="18466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A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9" name="Google Shape;229;p27"/>
          <p:cNvSpPr/>
          <p:nvPr/>
        </p:nvSpPr>
        <p:spPr>
          <a:xfrm>
            <a:off x="3734100" y="23566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30" name="Google Shape;230;p27"/>
          <p:cNvSpPr/>
          <p:nvPr/>
        </p:nvSpPr>
        <p:spPr>
          <a:xfrm>
            <a:off x="3734100" y="20880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31" name="Google Shape;231;p27"/>
          <p:cNvSpPr/>
          <p:nvPr/>
        </p:nvSpPr>
        <p:spPr>
          <a:xfrm>
            <a:off x="5029875" y="18457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C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32" name="Google Shape;232;p27"/>
          <p:cNvSpPr/>
          <p:nvPr/>
        </p:nvSpPr>
        <p:spPr>
          <a:xfrm>
            <a:off x="5029875" y="23557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33" name="Google Shape;233;p27"/>
          <p:cNvSpPr/>
          <p:nvPr/>
        </p:nvSpPr>
        <p:spPr>
          <a:xfrm>
            <a:off x="5029875" y="20871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34" name="Google Shape;234;p27"/>
          <p:cNvSpPr/>
          <p:nvPr/>
        </p:nvSpPr>
        <p:spPr>
          <a:xfrm>
            <a:off x="6325650" y="18457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D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35" name="Google Shape;235;p27"/>
          <p:cNvSpPr/>
          <p:nvPr/>
        </p:nvSpPr>
        <p:spPr>
          <a:xfrm>
            <a:off x="6325650" y="23557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36" name="Google Shape;236;p27"/>
          <p:cNvSpPr/>
          <p:nvPr/>
        </p:nvSpPr>
        <p:spPr>
          <a:xfrm>
            <a:off x="6325650" y="20871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37" name="Google Shape;237;p27"/>
          <p:cNvSpPr/>
          <p:nvPr/>
        </p:nvSpPr>
        <p:spPr>
          <a:xfrm>
            <a:off x="4285800" y="30238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B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38" name="Google Shape;238;p27"/>
          <p:cNvSpPr/>
          <p:nvPr/>
        </p:nvSpPr>
        <p:spPr>
          <a:xfrm>
            <a:off x="4285800" y="35338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39" name="Google Shape;239;p27"/>
          <p:cNvSpPr/>
          <p:nvPr/>
        </p:nvSpPr>
        <p:spPr>
          <a:xfrm>
            <a:off x="4285800" y="32652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40" name="Google Shape;240;p27"/>
          <p:cNvSpPr/>
          <p:nvPr/>
        </p:nvSpPr>
        <p:spPr>
          <a:xfrm>
            <a:off x="5581575" y="30229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E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41" name="Google Shape;241;p27"/>
          <p:cNvSpPr/>
          <p:nvPr/>
        </p:nvSpPr>
        <p:spPr>
          <a:xfrm>
            <a:off x="5581575" y="35329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42" name="Google Shape;242;p27"/>
          <p:cNvSpPr/>
          <p:nvPr/>
        </p:nvSpPr>
        <p:spPr>
          <a:xfrm>
            <a:off x="5581575" y="32643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43" name="Google Shape;243;p27"/>
          <p:cNvSpPr/>
          <p:nvPr/>
        </p:nvSpPr>
        <p:spPr>
          <a:xfrm>
            <a:off x="6203250" y="41785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F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44" name="Google Shape;244;p27"/>
          <p:cNvSpPr/>
          <p:nvPr/>
        </p:nvSpPr>
        <p:spPr>
          <a:xfrm>
            <a:off x="6203250" y="46885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45" name="Google Shape;245;p27"/>
          <p:cNvSpPr/>
          <p:nvPr/>
        </p:nvSpPr>
        <p:spPr>
          <a:xfrm>
            <a:off x="6203250" y="44199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46" name="Google Shape;246;p27"/>
          <p:cNvSpPr/>
          <p:nvPr/>
        </p:nvSpPr>
        <p:spPr>
          <a:xfrm>
            <a:off x="7563150" y="18457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X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47" name="Google Shape;247;p27"/>
          <p:cNvSpPr/>
          <p:nvPr/>
        </p:nvSpPr>
        <p:spPr>
          <a:xfrm>
            <a:off x="7563150" y="23557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48" name="Google Shape;248;p27"/>
          <p:cNvSpPr/>
          <p:nvPr/>
        </p:nvSpPr>
        <p:spPr>
          <a:xfrm>
            <a:off x="7563150" y="20871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49" name="Google Shape;249;p27"/>
          <p:cNvSpPr/>
          <p:nvPr/>
        </p:nvSpPr>
        <p:spPr>
          <a:xfrm>
            <a:off x="8012700" y="302130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Y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50" name="Google Shape;250;p27"/>
          <p:cNvSpPr/>
          <p:nvPr/>
        </p:nvSpPr>
        <p:spPr>
          <a:xfrm>
            <a:off x="8012700" y="35313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51" name="Google Shape;251;p27"/>
          <p:cNvSpPr/>
          <p:nvPr/>
        </p:nvSpPr>
        <p:spPr>
          <a:xfrm>
            <a:off x="8012700" y="32626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52" name="Google Shape;252;p27"/>
          <p:cNvSpPr/>
          <p:nvPr/>
        </p:nvSpPr>
        <p:spPr>
          <a:xfrm>
            <a:off x="8425800" y="417600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Z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53" name="Google Shape;253;p27"/>
          <p:cNvSpPr/>
          <p:nvPr/>
        </p:nvSpPr>
        <p:spPr>
          <a:xfrm>
            <a:off x="8425800" y="46860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54" name="Google Shape;254;p27"/>
          <p:cNvSpPr/>
          <p:nvPr/>
        </p:nvSpPr>
        <p:spPr>
          <a:xfrm>
            <a:off x="8425800" y="44173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55" name="Google Shape;255;p27"/>
          <p:cNvSpPr/>
          <p:nvPr/>
        </p:nvSpPr>
        <p:spPr>
          <a:xfrm>
            <a:off x="310500" y="3531300"/>
            <a:ext cx="259200" cy="129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8"/>
          <p:cNvSpPr txBox="1"/>
          <p:nvPr>
            <p:ph idx="1" type="body"/>
          </p:nvPr>
        </p:nvSpPr>
        <p:spPr>
          <a:xfrm>
            <a:off x="457200" y="1200150"/>
            <a:ext cx="32769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a = malloc(16);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b = malloc(16);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c = malloc(32);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d = malloc(48);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e = malloc(32);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 = malloc(32);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// allocations that are not freed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// don't show up in the tcache!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x = malloc(64);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y = malloc(64);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z = malloc(64);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// later freed allocations show up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// earlier in the tcache list order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free(b);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free(a);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free(f);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free(e);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free(c);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free(d);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61" name="Google Shape;261;p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did we get here?</a:t>
            </a:r>
            <a:endParaRPr/>
          </a:p>
        </p:txBody>
      </p:sp>
      <p:sp>
        <p:nvSpPr>
          <p:cNvPr id="262" name="Google Shape;262;p28"/>
          <p:cNvSpPr/>
          <p:nvPr/>
        </p:nvSpPr>
        <p:spPr>
          <a:xfrm>
            <a:off x="4895400" y="237450"/>
            <a:ext cx="4184100" cy="8865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tcache_perthread_struct Bën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counts:                                             ...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entries:                                             ...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63" name="Google Shape;263;p28"/>
          <p:cNvSpPr/>
          <p:nvPr/>
        </p:nvSpPr>
        <p:spPr>
          <a:xfrm>
            <a:off x="5657400" y="85095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entry_16: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&amp;B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64" name="Google Shape;264;p28"/>
          <p:cNvSpPr/>
          <p:nvPr/>
        </p:nvSpPr>
        <p:spPr>
          <a:xfrm>
            <a:off x="6417900" y="85095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entry_32: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65" name="Google Shape;265;p28"/>
          <p:cNvSpPr/>
          <p:nvPr/>
        </p:nvSpPr>
        <p:spPr>
          <a:xfrm>
            <a:off x="7182900" y="85095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entry_48: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66" name="Google Shape;266;p28"/>
          <p:cNvSpPr/>
          <p:nvPr/>
        </p:nvSpPr>
        <p:spPr>
          <a:xfrm>
            <a:off x="5657400" y="58230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count_16: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67" name="Google Shape;267;p28"/>
          <p:cNvSpPr/>
          <p:nvPr/>
        </p:nvSpPr>
        <p:spPr>
          <a:xfrm>
            <a:off x="6417900" y="58230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count_32: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68" name="Google Shape;268;p28"/>
          <p:cNvSpPr/>
          <p:nvPr/>
        </p:nvSpPr>
        <p:spPr>
          <a:xfrm>
            <a:off x="7182900" y="58230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count_48: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69" name="Google Shape;269;p28"/>
          <p:cNvSpPr/>
          <p:nvPr/>
        </p:nvSpPr>
        <p:spPr>
          <a:xfrm>
            <a:off x="7947900" y="85095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entry_64: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0" name="Google Shape;270;p28"/>
          <p:cNvSpPr/>
          <p:nvPr/>
        </p:nvSpPr>
        <p:spPr>
          <a:xfrm>
            <a:off x="7947900" y="58230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count_64: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1" name="Google Shape;271;p28"/>
          <p:cNvSpPr/>
          <p:nvPr/>
        </p:nvSpPr>
        <p:spPr>
          <a:xfrm>
            <a:off x="3734100" y="18466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A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2" name="Google Shape;272;p28"/>
          <p:cNvSpPr/>
          <p:nvPr/>
        </p:nvSpPr>
        <p:spPr>
          <a:xfrm>
            <a:off x="3734100" y="23566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3" name="Google Shape;273;p28"/>
          <p:cNvSpPr/>
          <p:nvPr/>
        </p:nvSpPr>
        <p:spPr>
          <a:xfrm>
            <a:off x="3734100" y="20880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4" name="Google Shape;274;p28"/>
          <p:cNvSpPr/>
          <p:nvPr/>
        </p:nvSpPr>
        <p:spPr>
          <a:xfrm>
            <a:off x="5029875" y="18457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C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5" name="Google Shape;275;p28"/>
          <p:cNvSpPr/>
          <p:nvPr/>
        </p:nvSpPr>
        <p:spPr>
          <a:xfrm>
            <a:off x="5029875" y="23557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6" name="Google Shape;276;p28"/>
          <p:cNvSpPr/>
          <p:nvPr/>
        </p:nvSpPr>
        <p:spPr>
          <a:xfrm>
            <a:off x="5029875" y="20871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7" name="Google Shape;277;p28"/>
          <p:cNvSpPr/>
          <p:nvPr/>
        </p:nvSpPr>
        <p:spPr>
          <a:xfrm>
            <a:off x="6325650" y="18457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D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8" name="Google Shape;278;p28"/>
          <p:cNvSpPr/>
          <p:nvPr/>
        </p:nvSpPr>
        <p:spPr>
          <a:xfrm>
            <a:off x="6325650" y="23557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9" name="Google Shape;279;p28"/>
          <p:cNvSpPr/>
          <p:nvPr/>
        </p:nvSpPr>
        <p:spPr>
          <a:xfrm>
            <a:off x="6325650" y="20871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80" name="Google Shape;280;p28"/>
          <p:cNvSpPr/>
          <p:nvPr/>
        </p:nvSpPr>
        <p:spPr>
          <a:xfrm>
            <a:off x="4285800" y="30238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B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81" name="Google Shape;281;p28"/>
          <p:cNvSpPr/>
          <p:nvPr/>
        </p:nvSpPr>
        <p:spPr>
          <a:xfrm>
            <a:off x="4285800" y="35338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Bën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82" name="Google Shape;282;p28"/>
          <p:cNvSpPr/>
          <p:nvPr/>
        </p:nvSpPr>
        <p:spPr>
          <a:xfrm>
            <a:off x="4285800" y="32652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83" name="Google Shape;283;p28"/>
          <p:cNvSpPr/>
          <p:nvPr/>
        </p:nvSpPr>
        <p:spPr>
          <a:xfrm>
            <a:off x="5581575" y="30229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E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84" name="Google Shape;284;p28"/>
          <p:cNvSpPr/>
          <p:nvPr/>
        </p:nvSpPr>
        <p:spPr>
          <a:xfrm>
            <a:off x="5581575" y="35329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85" name="Google Shape;285;p28"/>
          <p:cNvSpPr/>
          <p:nvPr/>
        </p:nvSpPr>
        <p:spPr>
          <a:xfrm>
            <a:off x="5581575" y="32643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86" name="Google Shape;286;p28"/>
          <p:cNvSpPr/>
          <p:nvPr/>
        </p:nvSpPr>
        <p:spPr>
          <a:xfrm>
            <a:off x="6203250" y="41785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F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87" name="Google Shape;287;p28"/>
          <p:cNvSpPr/>
          <p:nvPr/>
        </p:nvSpPr>
        <p:spPr>
          <a:xfrm>
            <a:off x="6203250" y="46885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88" name="Google Shape;288;p28"/>
          <p:cNvSpPr/>
          <p:nvPr/>
        </p:nvSpPr>
        <p:spPr>
          <a:xfrm>
            <a:off x="6203250" y="44199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89" name="Google Shape;289;p28"/>
          <p:cNvSpPr/>
          <p:nvPr/>
        </p:nvSpPr>
        <p:spPr>
          <a:xfrm>
            <a:off x="7563150" y="18457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X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0" name="Google Shape;290;p28"/>
          <p:cNvSpPr/>
          <p:nvPr/>
        </p:nvSpPr>
        <p:spPr>
          <a:xfrm>
            <a:off x="7563150" y="23557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1" name="Google Shape;291;p28"/>
          <p:cNvSpPr/>
          <p:nvPr/>
        </p:nvSpPr>
        <p:spPr>
          <a:xfrm>
            <a:off x="7563150" y="20871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2" name="Google Shape;292;p28"/>
          <p:cNvSpPr/>
          <p:nvPr/>
        </p:nvSpPr>
        <p:spPr>
          <a:xfrm>
            <a:off x="8012700" y="302130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Y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3" name="Google Shape;293;p28"/>
          <p:cNvSpPr/>
          <p:nvPr/>
        </p:nvSpPr>
        <p:spPr>
          <a:xfrm>
            <a:off x="8012700" y="35313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4" name="Google Shape;294;p28"/>
          <p:cNvSpPr/>
          <p:nvPr/>
        </p:nvSpPr>
        <p:spPr>
          <a:xfrm>
            <a:off x="8012700" y="32626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5" name="Google Shape;295;p28"/>
          <p:cNvSpPr/>
          <p:nvPr/>
        </p:nvSpPr>
        <p:spPr>
          <a:xfrm>
            <a:off x="8425800" y="417600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Z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6" name="Google Shape;296;p28"/>
          <p:cNvSpPr/>
          <p:nvPr/>
        </p:nvSpPr>
        <p:spPr>
          <a:xfrm>
            <a:off x="8425800" y="46860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7" name="Google Shape;297;p28"/>
          <p:cNvSpPr/>
          <p:nvPr/>
        </p:nvSpPr>
        <p:spPr>
          <a:xfrm>
            <a:off x="8425800" y="44173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8" name="Google Shape;298;p28"/>
          <p:cNvSpPr/>
          <p:nvPr/>
        </p:nvSpPr>
        <p:spPr>
          <a:xfrm>
            <a:off x="310500" y="3669600"/>
            <a:ext cx="259200" cy="129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99" name="Google Shape;299;p28"/>
          <p:cNvCxnSpPr>
            <a:stCxn id="263" idx="2"/>
          </p:cNvCxnSpPr>
          <p:nvPr/>
        </p:nvCxnSpPr>
        <p:spPr>
          <a:xfrm rot="5400000">
            <a:off x="4380150" y="1366650"/>
            <a:ext cx="1900200" cy="1414800"/>
          </a:xfrm>
          <a:prstGeom prst="curvedConnector3">
            <a:avLst>
              <a:gd fmla="val 1260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9"/>
          <p:cNvSpPr txBox="1"/>
          <p:nvPr>
            <p:ph idx="1" type="body"/>
          </p:nvPr>
        </p:nvSpPr>
        <p:spPr>
          <a:xfrm>
            <a:off x="457200" y="1200150"/>
            <a:ext cx="32769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a = malloc(16);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b = malloc(16);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c = malloc(32);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d = malloc(48);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e = malloc(32);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 = malloc(32);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// allocations that are not freed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// don't show up in the tcache!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x = malloc(64);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y = malloc(64);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z = malloc(64);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// later freed allocations show up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// earlier in the tcache list order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free(b);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free(a);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free(f);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free(e);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free(c);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free(d);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5" name="Google Shape;305;p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did we get here?</a:t>
            </a:r>
            <a:endParaRPr/>
          </a:p>
        </p:txBody>
      </p:sp>
      <p:sp>
        <p:nvSpPr>
          <p:cNvPr id="306" name="Google Shape;306;p29"/>
          <p:cNvSpPr/>
          <p:nvPr/>
        </p:nvSpPr>
        <p:spPr>
          <a:xfrm>
            <a:off x="4895400" y="237450"/>
            <a:ext cx="4184100" cy="8865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tcache_perthread_struct Bën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counts:                                             ...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entries:                                             ...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7" name="Google Shape;307;p29"/>
          <p:cNvSpPr/>
          <p:nvPr/>
        </p:nvSpPr>
        <p:spPr>
          <a:xfrm>
            <a:off x="5657400" y="85095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entry_16: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&amp;A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8" name="Google Shape;308;p29"/>
          <p:cNvSpPr/>
          <p:nvPr/>
        </p:nvSpPr>
        <p:spPr>
          <a:xfrm>
            <a:off x="6417900" y="85095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entry_32: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9" name="Google Shape;309;p29"/>
          <p:cNvSpPr/>
          <p:nvPr/>
        </p:nvSpPr>
        <p:spPr>
          <a:xfrm>
            <a:off x="7182900" y="85095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entry_48: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10" name="Google Shape;310;p29"/>
          <p:cNvSpPr/>
          <p:nvPr/>
        </p:nvSpPr>
        <p:spPr>
          <a:xfrm>
            <a:off x="5657400" y="58230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count_16: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11" name="Google Shape;311;p29"/>
          <p:cNvSpPr/>
          <p:nvPr/>
        </p:nvSpPr>
        <p:spPr>
          <a:xfrm>
            <a:off x="6417900" y="58230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count_32: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12" name="Google Shape;312;p29"/>
          <p:cNvSpPr/>
          <p:nvPr/>
        </p:nvSpPr>
        <p:spPr>
          <a:xfrm>
            <a:off x="7182900" y="58230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count_48: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13" name="Google Shape;313;p29"/>
          <p:cNvSpPr/>
          <p:nvPr/>
        </p:nvSpPr>
        <p:spPr>
          <a:xfrm>
            <a:off x="7947900" y="85095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entry_64: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14" name="Google Shape;314;p29"/>
          <p:cNvSpPr/>
          <p:nvPr/>
        </p:nvSpPr>
        <p:spPr>
          <a:xfrm>
            <a:off x="7947900" y="58230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count_64: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15" name="Google Shape;315;p29"/>
          <p:cNvSpPr/>
          <p:nvPr/>
        </p:nvSpPr>
        <p:spPr>
          <a:xfrm>
            <a:off x="3734100" y="18466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A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16" name="Google Shape;316;p29"/>
          <p:cNvSpPr/>
          <p:nvPr/>
        </p:nvSpPr>
        <p:spPr>
          <a:xfrm>
            <a:off x="3734100" y="23566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Bën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17" name="Google Shape;317;p29"/>
          <p:cNvSpPr/>
          <p:nvPr/>
        </p:nvSpPr>
        <p:spPr>
          <a:xfrm>
            <a:off x="3734100" y="20880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&amp;B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18" name="Google Shape;318;p29"/>
          <p:cNvSpPr/>
          <p:nvPr/>
        </p:nvSpPr>
        <p:spPr>
          <a:xfrm>
            <a:off x="5029875" y="18457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C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19" name="Google Shape;319;p29"/>
          <p:cNvSpPr/>
          <p:nvPr/>
        </p:nvSpPr>
        <p:spPr>
          <a:xfrm>
            <a:off x="5029875" y="23557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0" name="Google Shape;320;p29"/>
          <p:cNvSpPr/>
          <p:nvPr/>
        </p:nvSpPr>
        <p:spPr>
          <a:xfrm>
            <a:off x="5029875" y="20871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1" name="Google Shape;321;p29"/>
          <p:cNvSpPr/>
          <p:nvPr/>
        </p:nvSpPr>
        <p:spPr>
          <a:xfrm>
            <a:off x="6325650" y="18457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D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2" name="Google Shape;322;p29"/>
          <p:cNvSpPr/>
          <p:nvPr/>
        </p:nvSpPr>
        <p:spPr>
          <a:xfrm>
            <a:off x="6325650" y="23557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3" name="Google Shape;323;p29"/>
          <p:cNvSpPr/>
          <p:nvPr/>
        </p:nvSpPr>
        <p:spPr>
          <a:xfrm>
            <a:off x="6325650" y="20871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4" name="Google Shape;324;p29"/>
          <p:cNvSpPr/>
          <p:nvPr/>
        </p:nvSpPr>
        <p:spPr>
          <a:xfrm>
            <a:off x="4285800" y="30238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B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5" name="Google Shape;325;p29"/>
          <p:cNvSpPr/>
          <p:nvPr/>
        </p:nvSpPr>
        <p:spPr>
          <a:xfrm>
            <a:off x="4285800" y="35338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Bën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6" name="Google Shape;326;p29"/>
          <p:cNvSpPr/>
          <p:nvPr/>
        </p:nvSpPr>
        <p:spPr>
          <a:xfrm>
            <a:off x="4285800" y="32652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7" name="Google Shape;327;p29"/>
          <p:cNvSpPr/>
          <p:nvPr/>
        </p:nvSpPr>
        <p:spPr>
          <a:xfrm>
            <a:off x="5581575" y="30229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E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8" name="Google Shape;328;p29"/>
          <p:cNvSpPr/>
          <p:nvPr/>
        </p:nvSpPr>
        <p:spPr>
          <a:xfrm>
            <a:off x="5581575" y="35329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9" name="Google Shape;329;p29"/>
          <p:cNvSpPr/>
          <p:nvPr/>
        </p:nvSpPr>
        <p:spPr>
          <a:xfrm>
            <a:off x="5581575" y="32643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0" name="Google Shape;330;p29"/>
          <p:cNvSpPr/>
          <p:nvPr/>
        </p:nvSpPr>
        <p:spPr>
          <a:xfrm>
            <a:off x="6203250" y="41785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F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1" name="Google Shape;331;p29"/>
          <p:cNvSpPr/>
          <p:nvPr/>
        </p:nvSpPr>
        <p:spPr>
          <a:xfrm>
            <a:off x="6203250" y="46885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2" name="Google Shape;332;p29"/>
          <p:cNvSpPr/>
          <p:nvPr/>
        </p:nvSpPr>
        <p:spPr>
          <a:xfrm>
            <a:off x="6203250" y="44199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3" name="Google Shape;333;p29"/>
          <p:cNvSpPr/>
          <p:nvPr/>
        </p:nvSpPr>
        <p:spPr>
          <a:xfrm>
            <a:off x="7563150" y="18457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X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4" name="Google Shape;334;p29"/>
          <p:cNvSpPr/>
          <p:nvPr/>
        </p:nvSpPr>
        <p:spPr>
          <a:xfrm>
            <a:off x="7563150" y="23557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5" name="Google Shape;335;p29"/>
          <p:cNvSpPr/>
          <p:nvPr/>
        </p:nvSpPr>
        <p:spPr>
          <a:xfrm>
            <a:off x="7563150" y="20871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6" name="Google Shape;336;p29"/>
          <p:cNvSpPr/>
          <p:nvPr/>
        </p:nvSpPr>
        <p:spPr>
          <a:xfrm>
            <a:off x="8012700" y="302130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Y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7" name="Google Shape;337;p29"/>
          <p:cNvSpPr/>
          <p:nvPr/>
        </p:nvSpPr>
        <p:spPr>
          <a:xfrm>
            <a:off x="8012700" y="35313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8" name="Google Shape;338;p29"/>
          <p:cNvSpPr/>
          <p:nvPr/>
        </p:nvSpPr>
        <p:spPr>
          <a:xfrm>
            <a:off x="8012700" y="32626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9" name="Google Shape;339;p29"/>
          <p:cNvSpPr/>
          <p:nvPr/>
        </p:nvSpPr>
        <p:spPr>
          <a:xfrm>
            <a:off x="8425800" y="417600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Z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40" name="Google Shape;340;p29"/>
          <p:cNvSpPr/>
          <p:nvPr/>
        </p:nvSpPr>
        <p:spPr>
          <a:xfrm>
            <a:off x="8425800" y="46860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41" name="Google Shape;341;p29"/>
          <p:cNvSpPr/>
          <p:nvPr/>
        </p:nvSpPr>
        <p:spPr>
          <a:xfrm>
            <a:off x="8425800" y="44173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42" name="Google Shape;342;p29"/>
          <p:cNvSpPr/>
          <p:nvPr/>
        </p:nvSpPr>
        <p:spPr>
          <a:xfrm>
            <a:off x="310500" y="3818100"/>
            <a:ext cx="259200" cy="129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43" name="Google Shape;343;p29"/>
          <p:cNvCxnSpPr>
            <a:stCxn id="317" idx="3"/>
          </p:cNvCxnSpPr>
          <p:nvPr/>
        </p:nvCxnSpPr>
        <p:spPr>
          <a:xfrm>
            <a:off x="4408200" y="2224500"/>
            <a:ext cx="214800" cy="7998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4" name="Google Shape;344;p29"/>
          <p:cNvCxnSpPr>
            <a:stCxn id="307" idx="2"/>
            <a:endCxn id="315" idx="0"/>
          </p:cNvCxnSpPr>
          <p:nvPr/>
        </p:nvCxnSpPr>
        <p:spPr>
          <a:xfrm rot="5400000">
            <a:off x="4693050" y="502050"/>
            <a:ext cx="722700" cy="19665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0"/>
          <p:cNvSpPr txBox="1"/>
          <p:nvPr>
            <p:ph idx="1" type="body"/>
          </p:nvPr>
        </p:nvSpPr>
        <p:spPr>
          <a:xfrm>
            <a:off x="457200" y="1200150"/>
            <a:ext cx="32769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a = malloc(16);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b = malloc(16);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c = malloc(32);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d = malloc(48);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e = malloc(32);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 = malloc(32);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// allocations that are not freed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// don't show up in the tcache!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x = malloc(64);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y = malloc(64);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z = malloc(64);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// later freed allocations show up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// earlier in the tcache list order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free(b);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free(a);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free(f);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free(e);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free(c);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free(d);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50" name="Google Shape;350;p3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did we get here?</a:t>
            </a:r>
            <a:endParaRPr/>
          </a:p>
        </p:txBody>
      </p:sp>
      <p:sp>
        <p:nvSpPr>
          <p:cNvPr id="351" name="Google Shape;351;p30"/>
          <p:cNvSpPr/>
          <p:nvPr/>
        </p:nvSpPr>
        <p:spPr>
          <a:xfrm>
            <a:off x="4895400" y="237450"/>
            <a:ext cx="4184100" cy="8865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tcache_perthread_struct Bën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counts:                                             ...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entries:                                             ...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52" name="Google Shape;352;p30"/>
          <p:cNvSpPr/>
          <p:nvPr/>
        </p:nvSpPr>
        <p:spPr>
          <a:xfrm>
            <a:off x="5657400" y="85095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entry_16: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&amp;A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53" name="Google Shape;353;p30"/>
          <p:cNvSpPr/>
          <p:nvPr/>
        </p:nvSpPr>
        <p:spPr>
          <a:xfrm>
            <a:off x="6417900" y="85095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entry_32: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&amp;F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54" name="Google Shape;354;p30"/>
          <p:cNvSpPr/>
          <p:nvPr/>
        </p:nvSpPr>
        <p:spPr>
          <a:xfrm>
            <a:off x="7182900" y="85095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entry_48: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55" name="Google Shape;355;p30"/>
          <p:cNvSpPr/>
          <p:nvPr/>
        </p:nvSpPr>
        <p:spPr>
          <a:xfrm>
            <a:off x="5657400" y="58230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count_16: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56" name="Google Shape;356;p30"/>
          <p:cNvSpPr/>
          <p:nvPr/>
        </p:nvSpPr>
        <p:spPr>
          <a:xfrm>
            <a:off x="6417900" y="58230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count_32: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57" name="Google Shape;357;p30"/>
          <p:cNvSpPr/>
          <p:nvPr/>
        </p:nvSpPr>
        <p:spPr>
          <a:xfrm>
            <a:off x="7182900" y="58230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count_48: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58" name="Google Shape;358;p30"/>
          <p:cNvSpPr/>
          <p:nvPr/>
        </p:nvSpPr>
        <p:spPr>
          <a:xfrm>
            <a:off x="7947900" y="85095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entry_64: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59" name="Google Shape;359;p30"/>
          <p:cNvSpPr/>
          <p:nvPr/>
        </p:nvSpPr>
        <p:spPr>
          <a:xfrm>
            <a:off x="7947900" y="58230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count_64: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60" name="Google Shape;360;p30"/>
          <p:cNvSpPr/>
          <p:nvPr/>
        </p:nvSpPr>
        <p:spPr>
          <a:xfrm>
            <a:off x="3734100" y="18466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A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61" name="Google Shape;361;p30"/>
          <p:cNvSpPr/>
          <p:nvPr/>
        </p:nvSpPr>
        <p:spPr>
          <a:xfrm>
            <a:off x="3734100" y="23566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Bën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62" name="Google Shape;362;p30"/>
          <p:cNvSpPr/>
          <p:nvPr/>
        </p:nvSpPr>
        <p:spPr>
          <a:xfrm>
            <a:off x="3734100" y="20880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&amp;B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63" name="Google Shape;363;p30"/>
          <p:cNvSpPr/>
          <p:nvPr/>
        </p:nvSpPr>
        <p:spPr>
          <a:xfrm>
            <a:off x="5029875" y="18457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C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64" name="Google Shape;364;p30"/>
          <p:cNvSpPr/>
          <p:nvPr/>
        </p:nvSpPr>
        <p:spPr>
          <a:xfrm>
            <a:off x="5029875" y="23557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65" name="Google Shape;365;p30"/>
          <p:cNvSpPr/>
          <p:nvPr/>
        </p:nvSpPr>
        <p:spPr>
          <a:xfrm>
            <a:off x="5029875" y="20871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66" name="Google Shape;366;p30"/>
          <p:cNvSpPr/>
          <p:nvPr/>
        </p:nvSpPr>
        <p:spPr>
          <a:xfrm>
            <a:off x="6325650" y="18457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D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67" name="Google Shape;367;p30"/>
          <p:cNvSpPr/>
          <p:nvPr/>
        </p:nvSpPr>
        <p:spPr>
          <a:xfrm>
            <a:off x="6325650" y="23557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68" name="Google Shape;368;p30"/>
          <p:cNvSpPr/>
          <p:nvPr/>
        </p:nvSpPr>
        <p:spPr>
          <a:xfrm>
            <a:off x="6325650" y="20871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69" name="Google Shape;369;p30"/>
          <p:cNvSpPr/>
          <p:nvPr/>
        </p:nvSpPr>
        <p:spPr>
          <a:xfrm>
            <a:off x="4285800" y="30238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B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70" name="Google Shape;370;p30"/>
          <p:cNvSpPr/>
          <p:nvPr/>
        </p:nvSpPr>
        <p:spPr>
          <a:xfrm>
            <a:off x="4285800" y="35338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Bën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71" name="Google Shape;371;p30"/>
          <p:cNvSpPr/>
          <p:nvPr/>
        </p:nvSpPr>
        <p:spPr>
          <a:xfrm>
            <a:off x="4285800" y="32652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72" name="Google Shape;372;p30"/>
          <p:cNvSpPr/>
          <p:nvPr/>
        </p:nvSpPr>
        <p:spPr>
          <a:xfrm>
            <a:off x="5581575" y="30229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E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73" name="Google Shape;373;p30"/>
          <p:cNvSpPr/>
          <p:nvPr/>
        </p:nvSpPr>
        <p:spPr>
          <a:xfrm>
            <a:off x="5581575" y="35329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74" name="Google Shape;374;p30"/>
          <p:cNvSpPr/>
          <p:nvPr/>
        </p:nvSpPr>
        <p:spPr>
          <a:xfrm>
            <a:off x="5581575" y="32643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75" name="Google Shape;375;p30"/>
          <p:cNvSpPr/>
          <p:nvPr/>
        </p:nvSpPr>
        <p:spPr>
          <a:xfrm>
            <a:off x="6203250" y="41785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F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76" name="Google Shape;376;p30"/>
          <p:cNvSpPr/>
          <p:nvPr/>
        </p:nvSpPr>
        <p:spPr>
          <a:xfrm>
            <a:off x="6203250" y="46885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Bën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77" name="Google Shape;377;p30"/>
          <p:cNvSpPr/>
          <p:nvPr/>
        </p:nvSpPr>
        <p:spPr>
          <a:xfrm>
            <a:off x="6203250" y="44199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78" name="Google Shape;378;p30"/>
          <p:cNvSpPr/>
          <p:nvPr/>
        </p:nvSpPr>
        <p:spPr>
          <a:xfrm>
            <a:off x="7563150" y="18457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X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79" name="Google Shape;379;p30"/>
          <p:cNvSpPr/>
          <p:nvPr/>
        </p:nvSpPr>
        <p:spPr>
          <a:xfrm>
            <a:off x="7563150" y="23557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80" name="Google Shape;380;p30"/>
          <p:cNvSpPr/>
          <p:nvPr/>
        </p:nvSpPr>
        <p:spPr>
          <a:xfrm>
            <a:off x="7563150" y="20871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81" name="Google Shape;381;p30"/>
          <p:cNvSpPr/>
          <p:nvPr/>
        </p:nvSpPr>
        <p:spPr>
          <a:xfrm>
            <a:off x="8012700" y="302130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Y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82" name="Google Shape;382;p30"/>
          <p:cNvSpPr/>
          <p:nvPr/>
        </p:nvSpPr>
        <p:spPr>
          <a:xfrm>
            <a:off x="8012700" y="35313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83" name="Google Shape;383;p30"/>
          <p:cNvSpPr/>
          <p:nvPr/>
        </p:nvSpPr>
        <p:spPr>
          <a:xfrm>
            <a:off x="8012700" y="32626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84" name="Google Shape;384;p30"/>
          <p:cNvSpPr/>
          <p:nvPr/>
        </p:nvSpPr>
        <p:spPr>
          <a:xfrm>
            <a:off x="8425800" y="417600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Z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85" name="Google Shape;385;p30"/>
          <p:cNvSpPr/>
          <p:nvPr/>
        </p:nvSpPr>
        <p:spPr>
          <a:xfrm>
            <a:off x="8425800" y="46860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86" name="Google Shape;386;p30"/>
          <p:cNvSpPr/>
          <p:nvPr/>
        </p:nvSpPr>
        <p:spPr>
          <a:xfrm>
            <a:off x="8425800" y="44173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87" name="Google Shape;387;p30"/>
          <p:cNvSpPr/>
          <p:nvPr/>
        </p:nvSpPr>
        <p:spPr>
          <a:xfrm>
            <a:off x="310500" y="3970500"/>
            <a:ext cx="259200" cy="129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8" name="Google Shape;388;p30"/>
          <p:cNvCxnSpPr>
            <a:stCxn id="362" idx="3"/>
          </p:cNvCxnSpPr>
          <p:nvPr/>
        </p:nvCxnSpPr>
        <p:spPr>
          <a:xfrm>
            <a:off x="4408200" y="2224500"/>
            <a:ext cx="214800" cy="7998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9" name="Google Shape;389;p30"/>
          <p:cNvCxnSpPr>
            <a:stCxn id="352" idx="2"/>
            <a:endCxn id="360" idx="0"/>
          </p:cNvCxnSpPr>
          <p:nvPr/>
        </p:nvCxnSpPr>
        <p:spPr>
          <a:xfrm rot="5400000">
            <a:off x="4693050" y="502050"/>
            <a:ext cx="722700" cy="19665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90" name="Google Shape;390;p30"/>
          <p:cNvSpPr/>
          <p:nvPr/>
        </p:nvSpPr>
        <p:spPr>
          <a:xfrm>
            <a:off x="6017755" y="1123200"/>
            <a:ext cx="778150" cy="3051000"/>
          </a:xfrm>
          <a:custGeom>
            <a:rect b="b" l="l" r="r" t="t"/>
            <a:pathLst>
              <a:path extrusionOk="0" h="122040" w="31126">
                <a:moveTo>
                  <a:pt x="31126" y="0"/>
                </a:moveTo>
                <a:cubicBezTo>
                  <a:pt x="29560" y="2466"/>
                  <a:pt x="26608" y="9342"/>
                  <a:pt x="21730" y="14796"/>
                </a:cubicBezTo>
                <a:cubicBezTo>
                  <a:pt x="16852" y="20250"/>
                  <a:pt x="4972" y="24228"/>
                  <a:pt x="1858" y="32724"/>
                </a:cubicBezTo>
                <a:cubicBezTo>
                  <a:pt x="-1256" y="41220"/>
                  <a:pt x="-122" y="58500"/>
                  <a:pt x="3046" y="65772"/>
                </a:cubicBezTo>
                <a:cubicBezTo>
                  <a:pt x="6214" y="73044"/>
                  <a:pt x="17860" y="66978"/>
                  <a:pt x="20866" y="76356"/>
                </a:cubicBezTo>
                <a:cubicBezTo>
                  <a:pt x="23872" y="85734"/>
                  <a:pt x="21046" y="114426"/>
                  <a:pt x="21082" y="12204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1"/>
          <p:cNvSpPr txBox="1"/>
          <p:nvPr>
            <p:ph idx="1" type="body"/>
          </p:nvPr>
        </p:nvSpPr>
        <p:spPr>
          <a:xfrm>
            <a:off x="457200" y="1200150"/>
            <a:ext cx="32769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a = malloc(16);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b = malloc(16);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c = malloc(32);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d = malloc(48);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e = malloc(32);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 = malloc(32);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// allocations that are not freed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// don't show up in the tcache!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x = malloc(64);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y = malloc(64);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z = malloc(64);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// later freed allocations show up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// earlier in the tcache list order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free(b);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free(a);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free(f);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free(e);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free(c);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free(d);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96" name="Google Shape;396;p3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did we get here?</a:t>
            </a:r>
            <a:endParaRPr/>
          </a:p>
        </p:txBody>
      </p:sp>
      <p:sp>
        <p:nvSpPr>
          <p:cNvPr id="397" name="Google Shape;397;p31"/>
          <p:cNvSpPr/>
          <p:nvPr/>
        </p:nvSpPr>
        <p:spPr>
          <a:xfrm>
            <a:off x="4895400" y="237450"/>
            <a:ext cx="4184100" cy="8865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tcache_perthread_struct Bën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counts:                                             ...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entries:                                             ...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98" name="Google Shape;398;p31"/>
          <p:cNvSpPr/>
          <p:nvPr/>
        </p:nvSpPr>
        <p:spPr>
          <a:xfrm>
            <a:off x="5657400" y="85095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entry_16: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&amp;A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99" name="Google Shape;399;p31"/>
          <p:cNvSpPr/>
          <p:nvPr/>
        </p:nvSpPr>
        <p:spPr>
          <a:xfrm>
            <a:off x="6417900" y="85095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entry_32: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&amp;E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00" name="Google Shape;400;p31"/>
          <p:cNvSpPr/>
          <p:nvPr/>
        </p:nvSpPr>
        <p:spPr>
          <a:xfrm>
            <a:off x="7182900" y="85095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entry_48: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01" name="Google Shape;401;p31"/>
          <p:cNvSpPr/>
          <p:nvPr/>
        </p:nvSpPr>
        <p:spPr>
          <a:xfrm>
            <a:off x="5657400" y="58230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count_16: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02" name="Google Shape;402;p31"/>
          <p:cNvSpPr/>
          <p:nvPr/>
        </p:nvSpPr>
        <p:spPr>
          <a:xfrm>
            <a:off x="6417900" y="58230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count_32: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03" name="Google Shape;403;p31"/>
          <p:cNvSpPr/>
          <p:nvPr/>
        </p:nvSpPr>
        <p:spPr>
          <a:xfrm>
            <a:off x="7182900" y="58230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count_48: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04" name="Google Shape;404;p31"/>
          <p:cNvSpPr/>
          <p:nvPr/>
        </p:nvSpPr>
        <p:spPr>
          <a:xfrm>
            <a:off x="7947900" y="85095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entry_64: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05" name="Google Shape;405;p31"/>
          <p:cNvSpPr/>
          <p:nvPr/>
        </p:nvSpPr>
        <p:spPr>
          <a:xfrm>
            <a:off x="7947900" y="582300"/>
            <a:ext cx="7605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count_64: </a:t>
            </a:r>
            <a:r>
              <a:rPr b="1"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b="1" sz="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06" name="Google Shape;406;p31"/>
          <p:cNvSpPr/>
          <p:nvPr/>
        </p:nvSpPr>
        <p:spPr>
          <a:xfrm>
            <a:off x="3734100" y="18466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A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07" name="Google Shape;407;p31"/>
          <p:cNvSpPr/>
          <p:nvPr/>
        </p:nvSpPr>
        <p:spPr>
          <a:xfrm>
            <a:off x="3734100" y="23566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Bën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08" name="Google Shape;408;p31"/>
          <p:cNvSpPr/>
          <p:nvPr/>
        </p:nvSpPr>
        <p:spPr>
          <a:xfrm>
            <a:off x="3734100" y="20880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&amp;B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09" name="Google Shape;409;p31"/>
          <p:cNvSpPr/>
          <p:nvPr/>
        </p:nvSpPr>
        <p:spPr>
          <a:xfrm>
            <a:off x="5029875" y="18457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C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10" name="Google Shape;410;p31"/>
          <p:cNvSpPr/>
          <p:nvPr/>
        </p:nvSpPr>
        <p:spPr>
          <a:xfrm>
            <a:off x="5029875" y="23557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11" name="Google Shape;411;p31"/>
          <p:cNvSpPr/>
          <p:nvPr/>
        </p:nvSpPr>
        <p:spPr>
          <a:xfrm>
            <a:off x="5029875" y="20871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12" name="Google Shape;412;p31"/>
          <p:cNvSpPr/>
          <p:nvPr/>
        </p:nvSpPr>
        <p:spPr>
          <a:xfrm>
            <a:off x="6325650" y="18457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D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13" name="Google Shape;413;p31"/>
          <p:cNvSpPr/>
          <p:nvPr/>
        </p:nvSpPr>
        <p:spPr>
          <a:xfrm>
            <a:off x="6325650" y="23557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14" name="Google Shape;414;p31"/>
          <p:cNvSpPr/>
          <p:nvPr/>
        </p:nvSpPr>
        <p:spPr>
          <a:xfrm>
            <a:off x="6325650" y="20871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15" name="Google Shape;415;p31"/>
          <p:cNvSpPr/>
          <p:nvPr/>
        </p:nvSpPr>
        <p:spPr>
          <a:xfrm>
            <a:off x="4285800" y="30238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B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16" name="Google Shape;416;p31"/>
          <p:cNvSpPr/>
          <p:nvPr/>
        </p:nvSpPr>
        <p:spPr>
          <a:xfrm>
            <a:off x="4285800" y="35338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Bën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17" name="Google Shape;417;p31"/>
          <p:cNvSpPr/>
          <p:nvPr/>
        </p:nvSpPr>
        <p:spPr>
          <a:xfrm>
            <a:off x="4285800" y="32652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18" name="Google Shape;418;p31"/>
          <p:cNvSpPr/>
          <p:nvPr/>
        </p:nvSpPr>
        <p:spPr>
          <a:xfrm>
            <a:off x="5581575" y="30229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E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19" name="Google Shape;419;p31"/>
          <p:cNvSpPr/>
          <p:nvPr/>
        </p:nvSpPr>
        <p:spPr>
          <a:xfrm>
            <a:off x="5581575" y="35329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Bën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0" name="Google Shape;420;p31"/>
          <p:cNvSpPr/>
          <p:nvPr/>
        </p:nvSpPr>
        <p:spPr>
          <a:xfrm>
            <a:off x="5581575" y="32643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&amp;F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1" name="Google Shape;421;p31"/>
          <p:cNvSpPr/>
          <p:nvPr/>
        </p:nvSpPr>
        <p:spPr>
          <a:xfrm>
            <a:off x="6203250" y="41785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F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2" name="Google Shape;422;p31"/>
          <p:cNvSpPr/>
          <p:nvPr/>
        </p:nvSpPr>
        <p:spPr>
          <a:xfrm>
            <a:off x="6203250" y="46885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Bën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3" name="Google Shape;423;p31"/>
          <p:cNvSpPr/>
          <p:nvPr/>
        </p:nvSpPr>
        <p:spPr>
          <a:xfrm>
            <a:off x="6203250" y="44199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4" name="Google Shape;424;p31"/>
          <p:cNvSpPr/>
          <p:nvPr/>
        </p:nvSpPr>
        <p:spPr>
          <a:xfrm>
            <a:off x="7563150" y="18457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X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5" name="Google Shape;425;p31"/>
          <p:cNvSpPr/>
          <p:nvPr/>
        </p:nvSpPr>
        <p:spPr>
          <a:xfrm>
            <a:off x="7563150" y="23557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6" name="Google Shape;426;p31"/>
          <p:cNvSpPr/>
          <p:nvPr/>
        </p:nvSpPr>
        <p:spPr>
          <a:xfrm>
            <a:off x="7563150" y="20871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7" name="Google Shape;427;p31"/>
          <p:cNvSpPr/>
          <p:nvPr/>
        </p:nvSpPr>
        <p:spPr>
          <a:xfrm>
            <a:off x="8012700" y="302130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Y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8" name="Google Shape;428;p31"/>
          <p:cNvSpPr/>
          <p:nvPr/>
        </p:nvSpPr>
        <p:spPr>
          <a:xfrm>
            <a:off x="8012700" y="35313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9" name="Google Shape;429;p31"/>
          <p:cNvSpPr/>
          <p:nvPr/>
        </p:nvSpPr>
        <p:spPr>
          <a:xfrm>
            <a:off x="8012700" y="32626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30" name="Google Shape;430;p31"/>
          <p:cNvSpPr/>
          <p:nvPr/>
        </p:nvSpPr>
        <p:spPr>
          <a:xfrm>
            <a:off x="8425800" y="417600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tcache_entry Z</a:t>
            </a:r>
            <a:endParaRPr sz="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31" name="Google Shape;431;p31"/>
          <p:cNvSpPr/>
          <p:nvPr/>
        </p:nvSpPr>
        <p:spPr>
          <a:xfrm>
            <a:off x="8425800" y="468600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key: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sz="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32" name="Google Shape;432;p31"/>
          <p:cNvSpPr/>
          <p:nvPr/>
        </p:nvSpPr>
        <p:spPr>
          <a:xfrm>
            <a:off x="8425800" y="4417350"/>
            <a:ext cx="674100" cy="2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33" name="Google Shape;433;p31"/>
          <p:cNvSpPr/>
          <p:nvPr/>
        </p:nvSpPr>
        <p:spPr>
          <a:xfrm>
            <a:off x="310500" y="4122900"/>
            <a:ext cx="259200" cy="129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4" name="Google Shape;434;p31"/>
          <p:cNvCxnSpPr>
            <a:stCxn id="408" idx="3"/>
          </p:cNvCxnSpPr>
          <p:nvPr/>
        </p:nvCxnSpPr>
        <p:spPr>
          <a:xfrm>
            <a:off x="4408200" y="2224500"/>
            <a:ext cx="214800" cy="7998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5" name="Google Shape;435;p31"/>
          <p:cNvCxnSpPr>
            <a:stCxn id="398" idx="2"/>
            <a:endCxn id="406" idx="0"/>
          </p:cNvCxnSpPr>
          <p:nvPr/>
        </p:nvCxnSpPr>
        <p:spPr>
          <a:xfrm rot="5400000">
            <a:off x="4693050" y="502050"/>
            <a:ext cx="722700" cy="19665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6" name="Google Shape;436;p31"/>
          <p:cNvCxnSpPr>
            <a:stCxn id="399" idx="2"/>
            <a:endCxn id="418" idx="0"/>
          </p:cNvCxnSpPr>
          <p:nvPr/>
        </p:nvCxnSpPr>
        <p:spPr>
          <a:xfrm rot="5400000">
            <a:off x="5408850" y="1633650"/>
            <a:ext cx="1899000" cy="879600"/>
          </a:xfrm>
          <a:prstGeom prst="curvedConnector3">
            <a:avLst>
              <a:gd fmla="val 2128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7" name="Google Shape;437;p31"/>
          <p:cNvCxnSpPr>
            <a:stCxn id="420" idx="3"/>
            <a:endCxn id="421" idx="0"/>
          </p:cNvCxnSpPr>
          <p:nvPr/>
        </p:nvCxnSpPr>
        <p:spPr>
          <a:xfrm>
            <a:off x="6255675" y="3400800"/>
            <a:ext cx="284700" cy="7779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