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embeddedFontLst>
    <p:embeddedFont>
      <p:font typeface="Roboto"/>
      <p:regular r:id="rId19"/>
      <p:bold r:id="rId20"/>
      <p:italic r:id="rId21"/>
      <p:boldItalic r:id="rId22"/>
    </p:embeddedFont>
    <p:embeddedFont>
      <p:font typeface="Tahoma"/>
      <p:regular r:id="rId23"/>
      <p:bold r:id="rId24"/>
    </p:embeddedFont>
    <p:embeddedFont>
      <p:font typeface="Roboto Light"/>
      <p:regular r:id="rId25"/>
      <p:bold r:id="rId26"/>
      <p:italic r:id="rId27"/>
      <p:boldItalic r:id="rId28"/>
    </p:embeddedFont>
    <p:embeddedFont>
      <p:font typeface="Oswald"/>
      <p:regular r:id="rId29"/>
      <p:bold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.fntdata"/><Relationship Id="rId22" Type="http://schemas.openxmlformats.org/officeDocument/2006/relationships/font" Target="fonts/Roboto-boldItalic.fntdata"/><Relationship Id="rId21" Type="http://schemas.openxmlformats.org/officeDocument/2006/relationships/font" Target="fonts/Roboto-italic.fntdata"/><Relationship Id="rId24" Type="http://schemas.openxmlformats.org/officeDocument/2006/relationships/font" Target="fonts/Tahoma-bold.fntdata"/><Relationship Id="rId23" Type="http://schemas.openxmlformats.org/officeDocument/2006/relationships/font" Target="fonts/Tahoma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Light-bold.fntdata"/><Relationship Id="rId25" Type="http://schemas.openxmlformats.org/officeDocument/2006/relationships/font" Target="fonts/RobotoLight-regular.fntdata"/><Relationship Id="rId28" Type="http://schemas.openxmlformats.org/officeDocument/2006/relationships/font" Target="fonts/RobotoLight-boldItalic.fntdata"/><Relationship Id="rId27" Type="http://schemas.openxmlformats.org/officeDocument/2006/relationships/font" Target="fonts/RobotoLight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Oswald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schemas.openxmlformats.org/officeDocument/2006/relationships/font" Target="fonts/Oswald-bold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Roboto-regular.fntdata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8662b4d4c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8662b4d4c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4934cf022d_0_1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4934cf022d_0_1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4934cf022d_0_1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4934cf022d_0_1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7439b445aa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7439b445aa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47fd1f5b33_0_2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47fd1f5b33_0_2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4934cf022d_0_1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4934cf022d_0_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4934cf022d_0_1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4934cf022d_0_1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a6f36b85c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a6f36b85c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a6f36b85ca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a6f36b85ca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a6f36b85ca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a6f36b85ca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4934cf022d_0_1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4934cf022d_0_1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4934cf022d_0_1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4934cf022d_0_1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4934cf022d_0_1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4934cf022d_0_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itle">
  <p:cSld name="TITLE_ONLY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4" name="Google Shape;44;p11"/>
          <p:cNvSpPr txBox="1"/>
          <p:nvPr>
            <p:ph idx="1" type="subTitle"/>
          </p:nvPr>
        </p:nvSpPr>
        <p:spPr>
          <a:xfrm>
            <a:off x="685800" y="2179341"/>
            <a:ext cx="7772400" cy="7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swald"/>
              <a:buNone/>
              <a:defRPr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7" name="Google Shape;4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ancy Section Title">
  <p:cSld name="CUSTOM">
    <p:bg>
      <p:bgPr>
        <a:solidFill>
          <a:srgbClr val="351C75"/>
        </a:soli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3"/>
          <p:cNvSpPr txBox="1"/>
          <p:nvPr>
            <p:ph type="title"/>
          </p:nvPr>
        </p:nvSpPr>
        <p:spPr>
          <a:xfrm>
            <a:off x="219700" y="2287400"/>
            <a:ext cx="6523800" cy="56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0" name="Google Shape;50;p13"/>
          <p:cNvSpPr txBox="1"/>
          <p:nvPr>
            <p:ph idx="2" type="title"/>
          </p:nvPr>
        </p:nvSpPr>
        <p:spPr>
          <a:xfrm>
            <a:off x="219700" y="499975"/>
            <a:ext cx="6523800" cy="178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9pPr>
          </a:lstStyle>
          <a:p/>
        </p:txBody>
      </p:sp>
      <p:sp>
        <p:nvSpPr>
          <p:cNvPr id="51" name="Google Shape;51;p13"/>
          <p:cNvSpPr txBox="1"/>
          <p:nvPr>
            <p:ph idx="3" type="title"/>
          </p:nvPr>
        </p:nvSpPr>
        <p:spPr>
          <a:xfrm>
            <a:off x="219700" y="2856225"/>
            <a:ext cx="6523800" cy="178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Ideas">
  <p:cSld name="CUSTOM_1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/>
          <p:nvPr>
            <p:ph type="title"/>
          </p:nvPr>
        </p:nvSpPr>
        <p:spPr>
          <a:xfrm>
            <a:off x="537475" y="868313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5" name="Google Shape;55;p14"/>
          <p:cNvSpPr txBox="1"/>
          <p:nvPr>
            <p:ph idx="2" type="title"/>
          </p:nvPr>
        </p:nvSpPr>
        <p:spPr>
          <a:xfrm>
            <a:off x="537475" y="3055688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6" name="Google Shape;56;p1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Ideas">
  <p:cSld name="CUSTOM_1_2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 txBox="1"/>
          <p:nvPr>
            <p:ph type="title"/>
          </p:nvPr>
        </p:nvSpPr>
        <p:spPr>
          <a:xfrm>
            <a:off x="537475" y="618338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9" name="Google Shape;59;p15"/>
          <p:cNvSpPr txBox="1"/>
          <p:nvPr>
            <p:ph idx="2" type="title"/>
          </p:nvPr>
        </p:nvSpPr>
        <p:spPr>
          <a:xfrm>
            <a:off x="537475" y="3349413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1" name="Google Shape;61;p15"/>
          <p:cNvSpPr txBox="1"/>
          <p:nvPr>
            <p:ph idx="3" type="title"/>
          </p:nvPr>
        </p:nvSpPr>
        <p:spPr>
          <a:xfrm>
            <a:off x="537475" y="1983875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ral Idea">
  <p:cSld name="CUSTOM_1_1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/>
          <p:nvPr>
            <p:ph type="title"/>
          </p:nvPr>
        </p:nvSpPr>
        <p:spPr>
          <a:xfrm>
            <a:off x="537475" y="868313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per Card">
  <p:cSld name="CUSTOM_2">
    <p:bg>
      <p:bgPr>
        <a:solidFill>
          <a:srgbClr val="EFEFEF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KinM98rrT.png" id="66" name="Google Shape;66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12450" y="1101425"/>
            <a:ext cx="6784150" cy="294065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7"/>
          <p:cNvSpPr txBox="1"/>
          <p:nvPr>
            <p:ph type="title"/>
          </p:nvPr>
        </p:nvSpPr>
        <p:spPr>
          <a:xfrm>
            <a:off x="1359335" y="1236350"/>
            <a:ext cx="6455700" cy="3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0" sz="18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b="0" sz="18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b="0" sz="18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b="0" sz="18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b="0" sz="18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b="0" sz="18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b="0" sz="18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b="0" sz="18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b="0" sz="1800"/>
            </a:lvl9pPr>
          </a:lstStyle>
          <a:p/>
        </p:txBody>
      </p:sp>
      <p:sp>
        <p:nvSpPr>
          <p:cNvPr id="68" name="Google Shape;68;p17"/>
          <p:cNvSpPr txBox="1"/>
          <p:nvPr>
            <p:ph idx="1" type="body"/>
          </p:nvPr>
        </p:nvSpPr>
        <p:spPr>
          <a:xfrm>
            <a:off x="1359326" y="1528736"/>
            <a:ext cx="6455700" cy="221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60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69" name="Google Shape;69;p1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lendar">
  <p:cSld name="CUSTOM_3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Google Shape;71;p18"/>
          <p:cNvCxnSpPr/>
          <p:nvPr/>
        </p:nvCxnSpPr>
        <p:spPr>
          <a:xfrm>
            <a:off x="3048000" y="0"/>
            <a:ext cx="0" cy="51426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72" name="Google Shape;72;p18"/>
          <p:cNvCxnSpPr/>
          <p:nvPr/>
        </p:nvCxnSpPr>
        <p:spPr>
          <a:xfrm>
            <a:off x="6096000" y="0"/>
            <a:ext cx="0" cy="51426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73" name="Google Shape;73;p18"/>
          <p:cNvCxnSpPr/>
          <p:nvPr/>
        </p:nvCxnSpPr>
        <p:spPr>
          <a:xfrm>
            <a:off x="0" y="1285875"/>
            <a:ext cx="91458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74" name="Google Shape;74;p18"/>
          <p:cNvCxnSpPr/>
          <p:nvPr/>
        </p:nvCxnSpPr>
        <p:spPr>
          <a:xfrm>
            <a:off x="0" y="3857625"/>
            <a:ext cx="91458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75" name="Google Shape;75;p18"/>
          <p:cNvCxnSpPr/>
          <p:nvPr/>
        </p:nvCxnSpPr>
        <p:spPr>
          <a:xfrm>
            <a:off x="0" y="2571750"/>
            <a:ext cx="91440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76" name="Google Shape;76;p18"/>
          <p:cNvSpPr txBox="1"/>
          <p:nvPr/>
        </p:nvSpPr>
        <p:spPr>
          <a:xfrm>
            <a:off x="1751400" y="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January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7" name="Google Shape;77;p18"/>
          <p:cNvSpPr txBox="1"/>
          <p:nvPr/>
        </p:nvSpPr>
        <p:spPr>
          <a:xfrm>
            <a:off x="4799400" y="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February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8" name="Google Shape;78;p18"/>
          <p:cNvSpPr txBox="1"/>
          <p:nvPr/>
        </p:nvSpPr>
        <p:spPr>
          <a:xfrm>
            <a:off x="7849200" y="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March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9" name="Google Shape;79;p18"/>
          <p:cNvSpPr txBox="1"/>
          <p:nvPr/>
        </p:nvSpPr>
        <p:spPr>
          <a:xfrm>
            <a:off x="1751400" y="128587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April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0" name="Google Shape;80;p18"/>
          <p:cNvSpPr txBox="1"/>
          <p:nvPr/>
        </p:nvSpPr>
        <p:spPr>
          <a:xfrm>
            <a:off x="4799400" y="128587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May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1" name="Google Shape;81;p18"/>
          <p:cNvSpPr txBox="1"/>
          <p:nvPr/>
        </p:nvSpPr>
        <p:spPr>
          <a:xfrm>
            <a:off x="7849200" y="128587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June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2" name="Google Shape;82;p18"/>
          <p:cNvSpPr txBox="1"/>
          <p:nvPr/>
        </p:nvSpPr>
        <p:spPr>
          <a:xfrm>
            <a:off x="1751400" y="257175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July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3" name="Google Shape;83;p18"/>
          <p:cNvSpPr txBox="1"/>
          <p:nvPr/>
        </p:nvSpPr>
        <p:spPr>
          <a:xfrm>
            <a:off x="4799400" y="257175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August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4" name="Google Shape;84;p18"/>
          <p:cNvSpPr txBox="1"/>
          <p:nvPr/>
        </p:nvSpPr>
        <p:spPr>
          <a:xfrm>
            <a:off x="7849200" y="257175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September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5" name="Google Shape;85;p18"/>
          <p:cNvSpPr txBox="1"/>
          <p:nvPr/>
        </p:nvSpPr>
        <p:spPr>
          <a:xfrm>
            <a:off x="1751400" y="385762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October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6" name="Google Shape;86;p18"/>
          <p:cNvSpPr txBox="1"/>
          <p:nvPr/>
        </p:nvSpPr>
        <p:spPr>
          <a:xfrm>
            <a:off x="4799400" y="385762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November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7" name="Google Shape;87;p18"/>
          <p:cNvSpPr txBox="1"/>
          <p:nvPr/>
        </p:nvSpPr>
        <p:spPr>
          <a:xfrm>
            <a:off x="7849200" y="385762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December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riller Source">
  <p:cSld name="TITLE_ONLY_2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 txBox="1"/>
          <p:nvPr>
            <p:ph type="title"/>
          </p:nvPr>
        </p:nvSpPr>
        <p:spPr>
          <a:xfrm>
            <a:off x="3432825" y="205975"/>
            <a:ext cx="52539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90" name="Google Shape;90;p19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1" name="Google Shape;91;p19"/>
          <p:cNvSpPr txBox="1"/>
          <p:nvPr/>
        </p:nvSpPr>
        <p:spPr>
          <a:xfrm>
            <a:off x="223425" y="308250"/>
            <a:ext cx="3209400" cy="451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username = input()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if username == "service":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cmd_code = atoi(input())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if cmd_code == 7: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crash()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else: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print "Unknown command".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else: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passcode = atoi(input())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if passcode &lt; 10000: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	print "Invalid passcode!"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else: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	auth(username, passcode)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print "Exiting..."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exit()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toi source">
  <p:cSld name="TITLE_ONLY_2_1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0"/>
          <p:cNvSpPr txBox="1"/>
          <p:nvPr>
            <p:ph type="title"/>
          </p:nvPr>
        </p:nvSpPr>
        <p:spPr>
          <a:xfrm>
            <a:off x="3432825" y="205975"/>
            <a:ext cx="52539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94" name="Google Shape;94;p20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5" name="Google Shape;95;p20"/>
          <p:cNvSpPr txBox="1"/>
          <p:nvPr/>
        </p:nvSpPr>
        <p:spPr>
          <a:xfrm>
            <a:off x="223425" y="308250"/>
            <a:ext cx="3209400" cy="451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def atoi(s):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n = 0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for c in s: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if   c == '0': n = n*10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'1': n = n*10 + 1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'2': n = n*10 + 2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'3': n = n*10 + 3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'4': n = n*10 + 4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'5': n = n*10 + 5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'6': n = n*10 + 6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'7': n = n*10 + 7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'8': n = n*10 + 8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'9': n = n*10 + 9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else: break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return n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nalysis Options">
  <p:cSld name="TITLE_AND_TWO_COLUMNS_1_1_1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1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8" name="Google Shape;98;p21"/>
          <p:cNvSpPr txBox="1"/>
          <p:nvPr/>
        </p:nvSpPr>
        <p:spPr>
          <a:xfrm>
            <a:off x="250875" y="241575"/>
            <a:ext cx="2829300" cy="46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Specification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What should hold about the program?</a:t>
            </a:r>
            <a:br>
              <a:rPr lang="en" sz="1800"/>
            </a:b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Logical Properties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Absence of Crashes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Type Safety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Efficiency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Memory Safety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Information Disclosure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Authentication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99" name="Google Shape;99;p21"/>
          <p:cNvSpPr txBox="1"/>
          <p:nvPr/>
        </p:nvSpPr>
        <p:spPr>
          <a:xfrm>
            <a:off x="6063675" y="241575"/>
            <a:ext cx="2829300" cy="46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Technique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How will we achieve the goal?</a:t>
            </a:r>
            <a:br>
              <a:rPr lang="en" sz="1800"/>
            </a:br>
            <a:br>
              <a:rPr lang="en" sz="1800"/>
            </a:b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Manual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Symbolic Execution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Abstract Interpretation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Fuzzing</a:t>
            </a:r>
            <a:endParaRPr sz="1800"/>
          </a:p>
        </p:txBody>
      </p:sp>
      <p:sp>
        <p:nvSpPr>
          <p:cNvPr id="100" name="Google Shape;100;p21"/>
          <p:cNvSpPr txBox="1"/>
          <p:nvPr/>
        </p:nvSpPr>
        <p:spPr>
          <a:xfrm>
            <a:off x="3157350" y="241575"/>
            <a:ext cx="2829300" cy="46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Goal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What do we want to achieve regarding the specification?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Verification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Testing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Transformation</a:t>
            </a:r>
            <a:endParaRPr sz="1800"/>
          </a:p>
        </p:txBody>
      </p:sp>
      <p:cxnSp>
        <p:nvCxnSpPr>
          <p:cNvPr id="101" name="Google Shape;101;p21"/>
          <p:cNvCxnSpPr/>
          <p:nvPr/>
        </p:nvCxnSpPr>
        <p:spPr>
          <a:xfrm>
            <a:off x="3080325" y="309100"/>
            <a:ext cx="0" cy="46845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02" name="Google Shape;102;p21"/>
          <p:cNvCxnSpPr/>
          <p:nvPr/>
        </p:nvCxnSpPr>
        <p:spPr>
          <a:xfrm>
            <a:off x="5986650" y="309100"/>
            <a:ext cx="0" cy="46845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03" name="Google Shape;103;p21"/>
          <p:cNvCxnSpPr/>
          <p:nvPr/>
        </p:nvCxnSpPr>
        <p:spPr>
          <a:xfrm rot="10800000">
            <a:off x="346650" y="2154518"/>
            <a:ext cx="84507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_Four_Boxes">
  <p:cSld name="Custom_Four_Boxes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2"/>
          <p:cNvSpPr txBox="1"/>
          <p:nvPr>
            <p:ph idx="11" type="ftr"/>
          </p:nvPr>
        </p:nvSpPr>
        <p:spPr>
          <a:xfrm>
            <a:off x="1333500" y="4912520"/>
            <a:ext cx="6477000" cy="22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06" name="Google Shape;106;p22"/>
          <p:cNvSpPr txBox="1"/>
          <p:nvPr>
            <p:ph idx="12" type="sldNum"/>
          </p:nvPr>
        </p:nvSpPr>
        <p:spPr>
          <a:xfrm>
            <a:off x="8102430" y="4914900"/>
            <a:ext cx="762000" cy="2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7" name="Google Shape;107;p22"/>
          <p:cNvSpPr txBox="1"/>
          <p:nvPr>
            <p:ph idx="1" type="body"/>
          </p:nvPr>
        </p:nvSpPr>
        <p:spPr>
          <a:xfrm>
            <a:off x="457202" y="800100"/>
            <a:ext cx="4033200" cy="17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30200" lvl="1" marL="914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17500" lvl="2" marL="1371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11150" lvl="3" marL="18288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11150" lvl="4" marL="22860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08" name="Google Shape;108;p22"/>
          <p:cNvSpPr txBox="1"/>
          <p:nvPr>
            <p:ph idx="2" type="body"/>
          </p:nvPr>
        </p:nvSpPr>
        <p:spPr>
          <a:xfrm>
            <a:off x="4645481" y="800100"/>
            <a:ext cx="4117500" cy="17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30200" lvl="1" marL="914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17500" lvl="2" marL="1371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11150" lvl="3" marL="18288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11150" lvl="4" marL="22860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09" name="Google Shape;109;p22"/>
          <p:cNvSpPr txBox="1"/>
          <p:nvPr>
            <p:ph idx="3" type="body"/>
          </p:nvPr>
        </p:nvSpPr>
        <p:spPr>
          <a:xfrm>
            <a:off x="4645477" y="2641146"/>
            <a:ext cx="4117500" cy="17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30200" lvl="1" marL="914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17500" lvl="2" marL="1371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11150" lvl="3" marL="18288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11150" lvl="4" marL="22860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10" name="Google Shape;110;p22"/>
          <p:cNvSpPr txBox="1"/>
          <p:nvPr>
            <p:ph idx="4" type="body"/>
          </p:nvPr>
        </p:nvSpPr>
        <p:spPr>
          <a:xfrm>
            <a:off x="454481" y="2647270"/>
            <a:ext cx="4033200" cy="17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30200" lvl="1" marL="914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17500" lvl="2" marL="1371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11150" lvl="3" marL="18288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11150" lvl="4" marL="22860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cxnSp>
        <p:nvCxnSpPr>
          <p:cNvPr id="111" name="Google Shape;111;p22"/>
          <p:cNvCxnSpPr/>
          <p:nvPr/>
        </p:nvCxnSpPr>
        <p:spPr>
          <a:xfrm>
            <a:off x="381000" y="630076"/>
            <a:ext cx="8382000" cy="1200"/>
          </a:xfrm>
          <a:prstGeom prst="straightConnector1">
            <a:avLst/>
          </a:prstGeom>
          <a:noFill/>
          <a:ln cap="flat" cmpd="sng" w="22225">
            <a:solidFill>
              <a:srgbClr val="0F5E90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12" name="Google Shape;112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4414" y="97655"/>
            <a:ext cx="814078" cy="491304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2"/>
          <p:cNvSpPr txBox="1"/>
          <p:nvPr>
            <p:ph type="ctrTitle"/>
          </p:nvPr>
        </p:nvSpPr>
        <p:spPr>
          <a:xfrm>
            <a:off x="1619250" y="113564"/>
            <a:ext cx="7143600" cy="45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2" type="body"/>
          </p:nvPr>
        </p:nvSpPr>
        <p:spPr>
          <a:xfrm>
            <a:off x="4692274" y="1200150"/>
            <a:ext cx="39945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s">
  <p:cSld name="TITLE_AND_TWO_COLUMNS_1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idx="1" type="body"/>
          </p:nvPr>
        </p:nvSpPr>
        <p:spPr>
          <a:xfrm>
            <a:off x="457200" y="241575"/>
            <a:ext cx="39945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692275" y="241575"/>
            <a:ext cx="39945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s">
  <p:cSld name="TITLE_AND_TWO_COLUMNS_1_1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idx="1" type="body"/>
          </p:nvPr>
        </p:nvSpPr>
        <p:spPr>
          <a:xfrm>
            <a:off x="250875" y="241575"/>
            <a:ext cx="28293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2" type="body"/>
          </p:nvPr>
        </p:nvSpPr>
        <p:spPr>
          <a:xfrm>
            <a:off x="6063675" y="241575"/>
            <a:ext cx="28293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" name="Google Shape;30;p6"/>
          <p:cNvSpPr txBox="1"/>
          <p:nvPr>
            <p:ph idx="3" type="body"/>
          </p:nvPr>
        </p:nvSpPr>
        <p:spPr>
          <a:xfrm>
            <a:off x="3157350" y="241575"/>
            <a:ext cx="28293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7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dy Only">
  <p:cSld name="TITLE_AND_BODY_1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/>
          <p:nvPr>
            <p:ph idx="1" type="body"/>
          </p:nvPr>
        </p:nvSpPr>
        <p:spPr>
          <a:xfrm>
            <a:off x="457200" y="233438"/>
            <a:ext cx="8229600" cy="467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1" name="Google Shape;41;p10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●"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●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●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www.usenix.org/conference/usenixsecurity18/presentation/heelan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github.com/shellphish/how2heap" TargetMode="External"/><Relationship Id="rId4" Type="http://schemas.openxmlformats.org/officeDocument/2006/relationships/hyperlink" Target="https://heap-exploitation.dhavalkapil.com/" TargetMode="External"/><Relationship Id="rId5" Type="http://schemas.openxmlformats.org/officeDocument/2006/relationships/hyperlink" Target="https://github.com/angr/heaphopper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3"/>
          <p:cNvSpPr txBox="1"/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Module: Dynamic Allocator Misuse</a:t>
            </a:r>
            <a:endParaRPr/>
          </a:p>
        </p:txBody>
      </p:sp>
      <p:sp>
        <p:nvSpPr>
          <p:cNvPr id="119" name="Google Shape;119;p23"/>
          <p:cNvSpPr txBox="1"/>
          <p:nvPr>
            <p:ph idx="1" type="subTitle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Heap Metadata Corruption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Yan Shoshitaishvili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Arizona State University</a:t>
            </a:r>
            <a:endParaRPr sz="1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2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House of Spirit</a:t>
            </a:r>
            <a:endParaRPr/>
          </a:p>
        </p:txBody>
      </p:sp>
      <p:sp>
        <p:nvSpPr>
          <p:cNvPr id="202" name="Google Shape;202;p32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Straight-forward: exploit the fact that there are very few checks done at 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free()</a:t>
            </a:r>
            <a:r>
              <a:rPr lang="en"/>
              <a:t> time!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Forge something that looks like a chunk.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free()</a:t>
            </a:r>
            <a:r>
              <a:rPr lang="en"/>
              <a:t> it.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The next 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malloc()</a:t>
            </a:r>
            <a:r>
              <a:rPr lang="en"/>
              <a:t> will return that chunk to you!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With a pointer overwrite, can be used to later 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malloc()</a:t>
            </a:r>
            <a:r>
              <a:rPr lang="en"/>
              <a:t> a stack pointer.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Can be done with or without tcache.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Miscellaneous</a:t>
            </a:r>
            <a:r>
              <a:rPr lang="en"/>
              <a:t> Heapery</a:t>
            </a:r>
            <a:endParaRPr/>
          </a:p>
        </p:txBody>
      </p:sp>
      <p:sp>
        <p:nvSpPr>
          <p:cNvPr id="208" name="Google Shape;208;p33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 you trigger a 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malloc()</a:t>
            </a:r>
            <a:r>
              <a:rPr lang="en"/>
              <a:t> in an uncooperative program?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printf()</a:t>
            </a:r>
            <a:r>
              <a:rPr lang="en"/>
              <a:t>, 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scanf()</a:t>
            </a:r>
            <a:r>
              <a:rPr lang="en"/>
              <a:t>, and friends will use 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malloc()</a:t>
            </a:r>
            <a:r>
              <a:rPr lang="en"/>
              <a:t> to allocate space during operation!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With the right setup, can lead straight to an overwrite.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 you want to disable this in your own programs: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setbuf(stdout, NULL);</a:t>
            </a:r>
            <a:br>
              <a:rPr lang="en">
                <a:latin typeface="Consolas"/>
                <a:ea typeface="Consolas"/>
                <a:cs typeface="Consolas"/>
                <a:sym typeface="Consolas"/>
              </a:rPr>
            </a:br>
            <a:r>
              <a:rPr lang="en">
                <a:latin typeface="Consolas"/>
                <a:ea typeface="Consolas"/>
                <a:cs typeface="Consolas"/>
                <a:sym typeface="Consolas"/>
              </a:rPr>
              <a:t>	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setbuf(stdin, NULL);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Major Heap Headache: Heap Massaging</a:t>
            </a:r>
            <a:endParaRPr/>
          </a:p>
        </p:txBody>
      </p:sp>
      <p:sp>
        <p:nvSpPr>
          <p:cNvPr id="214" name="Google Shape;214;p34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Heap exploitation requires precise heap layout.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Programs are constantly messing with the heap.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Some automation is being worked on (</a:t>
            </a:r>
            <a:r>
              <a:rPr lang="en">
                <a:solidFill>
                  <a:schemeClr val="hlink"/>
                </a:solidFill>
                <a:uFill>
                  <a:noFill/>
                </a:uFill>
                <a:hlinkClick r:id="rId3"/>
              </a:rPr>
              <a:t>https://www.usenix.org/conference/usenixsecurity18/presentation/heelan</a:t>
            </a:r>
            <a:r>
              <a:rPr lang="en"/>
              <a:t>)!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Mastering this is </a:t>
            </a:r>
            <a:r>
              <a:rPr b="1" lang="en">
                <a:latin typeface="Roboto"/>
                <a:ea typeface="Roboto"/>
                <a:cs typeface="Roboto"/>
                <a:sym typeface="Roboto"/>
              </a:rPr>
              <a:t>hard</a:t>
            </a:r>
            <a:r>
              <a:rPr lang="en"/>
              <a:t>.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Further reading</a:t>
            </a:r>
            <a:endParaRPr/>
          </a:p>
        </p:txBody>
      </p:sp>
      <p:sp>
        <p:nvSpPr>
          <p:cNvPr id="220" name="Google Shape;220;p35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Educational heap exploitation resources by Shellphish: </a:t>
            </a:r>
            <a:r>
              <a:rPr lang="en">
                <a:solidFill>
                  <a:schemeClr val="hlink"/>
                </a:solidFill>
                <a:uFill>
                  <a:noFill/>
                </a:uFill>
                <a:hlinkClick r:id="rId3"/>
              </a:rPr>
              <a:t>https://github.com/shellphish/how2heap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guidebook on the heap: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hlink"/>
                </a:solidFill>
                <a:uFill>
                  <a:noFill/>
                </a:uFill>
                <a:hlinkClick r:id="rId4"/>
              </a:rPr>
              <a:t>https://heap-exploitation.dhavalkapil.com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Automated heap security analysis engine: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hlink"/>
                </a:solidFill>
                <a:uFill>
                  <a:noFill/>
                </a:uFill>
                <a:hlinkClick r:id="rId5"/>
              </a:rPr>
              <a:t>https://github.com/angr/heaphopper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Recap: Metadata</a:t>
            </a:r>
            <a:r>
              <a:rPr lang="en"/>
              <a:t> Corruption Goals</a:t>
            </a:r>
            <a:endParaRPr/>
          </a:p>
        </p:txBody>
      </p:sp>
      <p:sp>
        <p:nvSpPr>
          <p:cNvPr id="125" name="Google Shape;125;p24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might we want to achieve with heap metadata corruption?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Modify</a:t>
            </a:r>
            <a:r>
              <a:rPr lang="en"/>
              <a:t> arbitrary memory.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Achieve an </a:t>
            </a:r>
            <a:r>
              <a:rPr b="1" lang="en">
                <a:latin typeface="Roboto"/>
                <a:ea typeface="Roboto"/>
                <a:cs typeface="Roboto"/>
                <a:sym typeface="Roboto"/>
              </a:rPr>
              <a:t>overlapping allocation</a:t>
            </a:r>
            <a:r>
              <a:rPr lang="en"/>
              <a:t> (with other heap structures, stack, etc).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either of those capabilities for further control.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Historical: The Unlink Attack</a:t>
            </a:r>
            <a:endParaRPr/>
          </a:p>
        </p:txBody>
      </p:sp>
      <p:sp>
        <p:nvSpPr>
          <p:cNvPr id="131" name="Google Shape;131;p25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Recall the struct (to the right).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When a chunk (bigger than the tcache size) is allocated, it is removed from the doubly-linked list. This looks like: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chunk-&gt;fd-&gt;bk = chunk-&gt;bk;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chunk-&gt;bk-&gt;fd = chunk-&gt;fd;</a:t>
            </a:r>
            <a:endParaRPr/>
          </a:p>
        </p:txBody>
      </p:sp>
      <p:sp>
        <p:nvSpPr>
          <p:cNvPr id="132" name="Google Shape;132;p25"/>
          <p:cNvSpPr txBox="1"/>
          <p:nvPr>
            <p:ph idx="1" type="body"/>
          </p:nvPr>
        </p:nvSpPr>
        <p:spPr>
          <a:xfrm>
            <a:off x="7056600" y="0"/>
            <a:ext cx="2087400" cy="120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Consolas"/>
                <a:ea typeface="Consolas"/>
                <a:cs typeface="Consolas"/>
                <a:sym typeface="Consolas"/>
              </a:rPr>
              <a:t>struct malloc_chunk {</a:t>
            </a:r>
            <a:br>
              <a:rPr lang="en" sz="6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600">
                <a:latin typeface="Consolas"/>
                <a:ea typeface="Consolas"/>
                <a:cs typeface="Consolas"/>
                <a:sym typeface="Consolas"/>
              </a:rPr>
              <a:t>  unsigned long mchunk_prev_size;</a:t>
            </a:r>
            <a:endParaRPr sz="6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Consolas"/>
                <a:ea typeface="Consolas"/>
                <a:cs typeface="Consolas"/>
                <a:sym typeface="Consolas"/>
              </a:rPr>
              <a:t>  unsigned long mchunk_size;</a:t>
            </a:r>
            <a:br>
              <a:rPr lang="en" sz="6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600">
                <a:latin typeface="Consolas"/>
                <a:ea typeface="Consolas"/>
                <a:cs typeface="Consolas"/>
                <a:sym typeface="Consolas"/>
              </a:rPr>
              <a:t>  struct malloc_chunk* fd;</a:t>
            </a:r>
            <a:br>
              <a:rPr lang="en" sz="6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600">
                <a:latin typeface="Consolas"/>
                <a:ea typeface="Consolas"/>
                <a:cs typeface="Consolas"/>
                <a:sym typeface="Consolas"/>
              </a:rPr>
              <a:t>  struct malloc_chunk* bk;</a:t>
            </a:r>
            <a:br>
              <a:rPr lang="en" sz="6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600">
                <a:latin typeface="Consolas"/>
                <a:ea typeface="Consolas"/>
                <a:cs typeface="Consolas"/>
                <a:sym typeface="Consolas"/>
              </a:rPr>
              <a:t>  struct malloc_chunk* fd_nextsize;</a:t>
            </a:r>
            <a:br>
              <a:rPr lang="en" sz="6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600">
                <a:latin typeface="Consolas"/>
                <a:ea typeface="Consolas"/>
                <a:cs typeface="Consolas"/>
                <a:sym typeface="Consolas"/>
              </a:rPr>
              <a:t>  struct malloc_chunk* bk_nextsize;</a:t>
            </a:r>
            <a:br>
              <a:rPr lang="en" sz="6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600">
                <a:latin typeface="Consolas"/>
                <a:ea typeface="Consolas"/>
                <a:cs typeface="Consolas"/>
                <a:sym typeface="Consolas"/>
              </a:rPr>
              <a:t>};</a:t>
            </a:r>
            <a:br>
              <a:rPr lang="en" sz="600">
                <a:latin typeface="Consolas"/>
                <a:ea typeface="Consolas"/>
                <a:cs typeface="Consolas"/>
                <a:sym typeface="Consolas"/>
              </a:rPr>
            </a:br>
            <a:br>
              <a:rPr lang="en" sz="6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600">
                <a:latin typeface="Consolas"/>
                <a:ea typeface="Consolas"/>
                <a:cs typeface="Consolas"/>
                <a:sym typeface="Consolas"/>
              </a:rPr>
              <a:t>typedef struct malloc_chunk* mchunkptr;</a:t>
            </a:r>
            <a:endParaRPr sz="6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Historical: The Unlink Attack</a:t>
            </a:r>
            <a:endParaRPr/>
          </a:p>
        </p:txBody>
      </p:sp>
      <p:sp>
        <p:nvSpPr>
          <p:cNvPr id="138" name="Google Shape;138;p26"/>
          <p:cNvSpPr txBox="1"/>
          <p:nvPr>
            <p:ph idx="1" type="body"/>
          </p:nvPr>
        </p:nvSpPr>
        <p:spPr>
          <a:xfrm>
            <a:off x="7056600" y="0"/>
            <a:ext cx="2087400" cy="120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Consolas"/>
                <a:ea typeface="Consolas"/>
                <a:cs typeface="Consolas"/>
                <a:sym typeface="Consolas"/>
              </a:rPr>
              <a:t>struct malloc_chunk {</a:t>
            </a:r>
            <a:br>
              <a:rPr lang="en" sz="6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600">
                <a:latin typeface="Consolas"/>
                <a:ea typeface="Consolas"/>
                <a:cs typeface="Consolas"/>
                <a:sym typeface="Consolas"/>
              </a:rPr>
              <a:t>  unsigned long mchunk_prev_size;</a:t>
            </a:r>
            <a:endParaRPr sz="6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Consolas"/>
                <a:ea typeface="Consolas"/>
                <a:cs typeface="Consolas"/>
                <a:sym typeface="Consolas"/>
              </a:rPr>
              <a:t>  unsigned long mchunk_size;</a:t>
            </a:r>
            <a:br>
              <a:rPr lang="en" sz="6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600">
                <a:latin typeface="Consolas"/>
                <a:ea typeface="Consolas"/>
                <a:cs typeface="Consolas"/>
                <a:sym typeface="Consolas"/>
              </a:rPr>
              <a:t>  struct malloc_chunk* fd;</a:t>
            </a:r>
            <a:br>
              <a:rPr lang="en" sz="6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600">
                <a:latin typeface="Consolas"/>
                <a:ea typeface="Consolas"/>
                <a:cs typeface="Consolas"/>
                <a:sym typeface="Consolas"/>
              </a:rPr>
              <a:t>  struct malloc_chunk* bk;</a:t>
            </a:r>
            <a:br>
              <a:rPr lang="en" sz="6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600">
                <a:latin typeface="Consolas"/>
                <a:ea typeface="Consolas"/>
                <a:cs typeface="Consolas"/>
                <a:sym typeface="Consolas"/>
              </a:rPr>
              <a:t>  struct malloc_chunk* fd_nextsize;</a:t>
            </a:r>
            <a:br>
              <a:rPr lang="en" sz="6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600">
                <a:latin typeface="Consolas"/>
                <a:ea typeface="Consolas"/>
                <a:cs typeface="Consolas"/>
                <a:sym typeface="Consolas"/>
              </a:rPr>
              <a:t>  struct malloc_chunk* bk_nextsize;</a:t>
            </a:r>
            <a:br>
              <a:rPr lang="en" sz="6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600">
                <a:latin typeface="Consolas"/>
                <a:ea typeface="Consolas"/>
                <a:cs typeface="Consolas"/>
                <a:sym typeface="Consolas"/>
              </a:rPr>
              <a:t>};</a:t>
            </a:r>
            <a:br>
              <a:rPr lang="en" sz="600">
                <a:latin typeface="Consolas"/>
                <a:ea typeface="Consolas"/>
                <a:cs typeface="Consolas"/>
                <a:sym typeface="Consolas"/>
              </a:rPr>
            </a:br>
            <a:br>
              <a:rPr lang="en" sz="6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600">
                <a:latin typeface="Consolas"/>
                <a:ea typeface="Consolas"/>
                <a:cs typeface="Consolas"/>
                <a:sym typeface="Consolas"/>
              </a:rPr>
              <a:t>typedef struct malloc_chunk* mchunkptr;</a:t>
            </a:r>
            <a:endParaRPr sz="6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39" name="Google Shape;139;p26"/>
          <p:cNvSpPr/>
          <p:nvPr/>
        </p:nvSpPr>
        <p:spPr>
          <a:xfrm>
            <a:off x="2586600" y="3111750"/>
            <a:ext cx="674100" cy="7779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latin typeface="Consolas"/>
                <a:ea typeface="Consolas"/>
                <a:cs typeface="Consolas"/>
                <a:sym typeface="Consolas"/>
              </a:rPr>
              <a:t>chunk</a:t>
            </a:r>
            <a:r>
              <a:rPr lang="en" sz="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A</a:t>
            </a:r>
            <a:endParaRPr sz="5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40" name="Google Shape;140;p26"/>
          <p:cNvSpPr/>
          <p:nvPr/>
        </p:nvSpPr>
        <p:spPr>
          <a:xfrm>
            <a:off x="2586600" y="3621750"/>
            <a:ext cx="674100" cy="273000"/>
          </a:xfrm>
          <a:prstGeom prst="rect">
            <a:avLst/>
          </a:prstGeom>
          <a:solidFill>
            <a:srgbClr val="CCCCCC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Consolas"/>
                <a:ea typeface="Consolas"/>
                <a:cs typeface="Consolas"/>
                <a:sym typeface="Consolas"/>
              </a:rPr>
              <a:t>bk</a:t>
            </a:r>
            <a:r>
              <a:rPr lang="en" sz="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b="1" lang="en" sz="700">
                <a:latin typeface="Consolas"/>
                <a:ea typeface="Consolas"/>
                <a:cs typeface="Consolas"/>
                <a:sym typeface="Consolas"/>
              </a:rPr>
              <a:t>NULL</a:t>
            </a:r>
            <a:endParaRPr b="1" sz="7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41" name="Google Shape;141;p26"/>
          <p:cNvSpPr/>
          <p:nvPr/>
        </p:nvSpPr>
        <p:spPr>
          <a:xfrm>
            <a:off x="2586600" y="3353100"/>
            <a:ext cx="674100" cy="273000"/>
          </a:xfrm>
          <a:prstGeom prst="rect">
            <a:avLst/>
          </a:prstGeom>
          <a:solidFill>
            <a:srgbClr val="CCCCCC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Consolas"/>
                <a:ea typeface="Consolas"/>
                <a:cs typeface="Consolas"/>
                <a:sym typeface="Consolas"/>
              </a:rPr>
              <a:t>fd</a:t>
            </a:r>
            <a:r>
              <a:rPr lang="en" sz="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b="1" lang="en" sz="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&amp;B</a:t>
            </a:r>
            <a:endParaRPr b="1" sz="7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42" name="Google Shape;142;p26"/>
          <p:cNvSpPr/>
          <p:nvPr/>
        </p:nvSpPr>
        <p:spPr>
          <a:xfrm>
            <a:off x="3993300" y="2226150"/>
            <a:ext cx="674100" cy="7779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latin typeface="Consolas"/>
                <a:ea typeface="Consolas"/>
                <a:cs typeface="Consolas"/>
                <a:sym typeface="Consolas"/>
              </a:rPr>
              <a:t>chunk </a:t>
            </a:r>
            <a:r>
              <a:rPr lang="en" sz="500">
                <a:latin typeface="Consolas"/>
                <a:ea typeface="Consolas"/>
                <a:cs typeface="Consolas"/>
                <a:sym typeface="Consolas"/>
              </a:rPr>
              <a:t>B</a:t>
            </a:r>
            <a:endParaRPr sz="5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43" name="Google Shape;143;p26"/>
          <p:cNvSpPr/>
          <p:nvPr/>
        </p:nvSpPr>
        <p:spPr>
          <a:xfrm>
            <a:off x="3993300" y="2736150"/>
            <a:ext cx="674100" cy="273000"/>
          </a:xfrm>
          <a:prstGeom prst="rect">
            <a:avLst/>
          </a:prstGeom>
          <a:solidFill>
            <a:srgbClr val="CCCCCC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Consolas"/>
                <a:ea typeface="Consolas"/>
                <a:cs typeface="Consolas"/>
                <a:sym typeface="Consolas"/>
              </a:rPr>
              <a:t>bk</a:t>
            </a:r>
            <a:r>
              <a:rPr lang="en" sz="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b="1" lang="en" sz="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&amp;</a:t>
            </a:r>
            <a:r>
              <a:rPr b="1" lang="en" sz="700">
                <a:latin typeface="Consolas"/>
                <a:ea typeface="Consolas"/>
                <a:cs typeface="Consolas"/>
                <a:sym typeface="Consolas"/>
              </a:rPr>
              <a:t>A</a:t>
            </a:r>
            <a:endParaRPr b="1" sz="7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44" name="Google Shape;144;p26"/>
          <p:cNvSpPr/>
          <p:nvPr/>
        </p:nvSpPr>
        <p:spPr>
          <a:xfrm>
            <a:off x="3993300" y="2467500"/>
            <a:ext cx="674100" cy="273000"/>
          </a:xfrm>
          <a:prstGeom prst="rect">
            <a:avLst/>
          </a:prstGeom>
          <a:solidFill>
            <a:srgbClr val="CCCCCC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Consolas"/>
                <a:ea typeface="Consolas"/>
                <a:cs typeface="Consolas"/>
                <a:sym typeface="Consolas"/>
              </a:rPr>
              <a:t>fd</a:t>
            </a:r>
            <a:r>
              <a:rPr lang="en" sz="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b="1" lang="en" sz="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&amp;</a:t>
            </a:r>
            <a:r>
              <a:rPr b="1" lang="en" sz="700">
                <a:latin typeface="Consolas"/>
                <a:ea typeface="Consolas"/>
                <a:cs typeface="Consolas"/>
                <a:sym typeface="Consolas"/>
              </a:rPr>
              <a:t>C</a:t>
            </a:r>
            <a:endParaRPr b="1" sz="7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45" name="Google Shape;145;p26"/>
          <p:cNvSpPr/>
          <p:nvPr/>
        </p:nvSpPr>
        <p:spPr>
          <a:xfrm>
            <a:off x="5400000" y="3111750"/>
            <a:ext cx="674100" cy="7779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latin typeface="Consolas"/>
                <a:ea typeface="Consolas"/>
                <a:cs typeface="Consolas"/>
                <a:sym typeface="Consolas"/>
              </a:rPr>
              <a:t>chunk</a:t>
            </a:r>
            <a:r>
              <a:rPr lang="en" sz="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500">
                <a:latin typeface="Consolas"/>
                <a:ea typeface="Consolas"/>
                <a:cs typeface="Consolas"/>
                <a:sym typeface="Consolas"/>
              </a:rPr>
              <a:t>C</a:t>
            </a:r>
            <a:endParaRPr sz="5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46" name="Google Shape;146;p26"/>
          <p:cNvSpPr/>
          <p:nvPr/>
        </p:nvSpPr>
        <p:spPr>
          <a:xfrm>
            <a:off x="5400000" y="3621750"/>
            <a:ext cx="674100" cy="273000"/>
          </a:xfrm>
          <a:prstGeom prst="rect">
            <a:avLst/>
          </a:prstGeom>
          <a:solidFill>
            <a:srgbClr val="CCCCCC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Consolas"/>
                <a:ea typeface="Consolas"/>
                <a:cs typeface="Consolas"/>
                <a:sym typeface="Consolas"/>
              </a:rPr>
              <a:t>bk</a:t>
            </a:r>
            <a:r>
              <a:rPr lang="en" sz="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b="1"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&amp;B</a:t>
            </a:r>
            <a:endParaRPr b="1" sz="7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47" name="Google Shape;147;p26"/>
          <p:cNvSpPr/>
          <p:nvPr/>
        </p:nvSpPr>
        <p:spPr>
          <a:xfrm>
            <a:off x="5400000" y="3353100"/>
            <a:ext cx="674100" cy="273000"/>
          </a:xfrm>
          <a:prstGeom prst="rect">
            <a:avLst/>
          </a:prstGeom>
          <a:solidFill>
            <a:srgbClr val="CCCCCC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Consolas"/>
                <a:ea typeface="Consolas"/>
                <a:cs typeface="Consolas"/>
                <a:sym typeface="Consolas"/>
              </a:rPr>
              <a:t>fd</a:t>
            </a:r>
            <a:r>
              <a:rPr lang="en" sz="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b="1" lang="en" sz="700">
                <a:latin typeface="Consolas"/>
                <a:ea typeface="Consolas"/>
                <a:cs typeface="Consolas"/>
                <a:sym typeface="Consolas"/>
              </a:rPr>
              <a:t>NULL</a:t>
            </a:r>
            <a:endParaRPr b="1" sz="700"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148" name="Google Shape;148;p26"/>
          <p:cNvCxnSpPr>
            <a:stCxn id="141" idx="3"/>
            <a:endCxn id="142" idx="0"/>
          </p:cNvCxnSpPr>
          <p:nvPr/>
        </p:nvCxnSpPr>
        <p:spPr>
          <a:xfrm flipH="1" rot="10800000">
            <a:off x="3260700" y="2226300"/>
            <a:ext cx="1069800" cy="1263300"/>
          </a:xfrm>
          <a:prstGeom prst="curvedConnector4">
            <a:avLst>
              <a:gd fmla="val 34240" name="adj1"/>
              <a:gd fmla="val 118833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9" name="Google Shape;149;p26"/>
          <p:cNvCxnSpPr>
            <a:endCxn id="145" idx="0"/>
          </p:cNvCxnSpPr>
          <p:nvPr/>
        </p:nvCxnSpPr>
        <p:spPr>
          <a:xfrm>
            <a:off x="4667250" y="2603850"/>
            <a:ext cx="1069800" cy="507900"/>
          </a:xfrm>
          <a:prstGeom prst="curved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50" name="Google Shape;150;p26"/>
          <p:cNvCxnSpPr>
            <a:stCxn id="146" idx="3"/>
            <a:endCxn id="142" idx="0"/>
          </p:cNvCxnSpPr>
          <p:nvPr/>
        </p:nvCxnSpPr>
        <p:spPr>
          <a:xfrm rot="10800000">
            <a:off x="4330500" y="2226150"/>
            <a:ext cx="1743600" cy="1532100"/>
          </a:xfrm>
          <a:prstGeom prst="curvedConnector4">
            <a:avLst>
              <a:gd fmla="val -13655" name="adj1"/>
              <a:gd fmla="val 115542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51" name="Google Shape;151;p26"/>
          <p:cNvSpPr/>
          <p:nvPr/>
        </p:nvSpPr>
        <p:spPr>
          <a:xfrm>
            <a:off x="2220145" y="2766199"/>
            <a:ext cx="2788975" cy="1319875"/>
          </a:xfrm>
          <a:custGeom>
            <a:rect b="b" l="l" r="r" t="t"/>
            <a:pathLst>
              <a:path extrusionOk="0" h="52795" w="111559">
                <a:moveTo>
                  <a:pt x="98142" y="4372"/>
                </a:moveTo>
                <a:cubicBezTo>
                  <a:pt x="99726" y="5200"/>
                  <a:pt x="105594" y="5326"/>
                  <a:pt x="107646" y="9340"/>
                </a:cubicBezTo>
                <a:cubicBezTo>
                  <a:pt x="109698" y="13354"/>
                  <a:pt x="113388" y="22462"/>
                  <a:pt x="110454" y="28456"/>
                </a:cubicBezTo>
                <a:cubicBezTo>
                  <a:pt x="107520" y="34450"/>
                  <a:pt x="99744" y="41344"/>
                  <a:pt x="90042" y="45304"/>
                </a:cubicBezTo>
                <a:cubicBezTo>
                  <a:pt x="80340" y="49264"/>
                  <a:pt x="65490" y="51352"/>
                  <a:pt x="52242" y="52216"/>
                </a:cubicBezTo>
                <a:cubicBezTo>
                  <a:pt x="38994" y="53080"/>
                  <a:pt x="19032" y="53206"/>
                  <a:pt x="10554" y="50488"/>
                </a:cubicBezTo>
                <a:cubicBezTo>
                  <a:pt x="2076" y="47770"/>
                  <a:pt x="2670" y="42910"/>
                  <a:pt x="1374" y="35908"/>
                </a:cubicBezTo>
                <a:cubicBezTo>
                  <a:pt x="78" y="28906"/>
                  <a:pt x="-1452" y="14434"/>
                  <a:pt x="2778" y="8476"/>
                </a:cubicBezTo>
                <a:cubicBezTo>
                  <a:pt x="7008" y="2518"/>
                  <a:pt x="22362" y="-740"/>
                  <a:pt x="26754" y="160"/>
                </a:cubicBezTo>
                <a:cubicBezTo>
                  <a:pt x="31146" y="1060"/>
                  <a:pt x="28734" y="11590"/>
                  <a:pt x="29130" y="13876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Historical: The Unlink Attack</a:t>
            </a:r>
            <a:endParaRPr/>
          </a:p>
        </p:txBody>
      </p:sp>
      <p:sp>
        <p:nvSpPr>
          <p:cNvPr id="157" name="Google Shape;157;p27"/>
          <p:cNvSpPr txBox="1"/>
          <p:nvPr>
            <p:ph idx="1" type="body"/>
          </p:nvPr>
        </p:nvSpPr>
        <p:spPr>
          <a:xfrm>
            <a:off x="7056600" y="0"/>
            <a:ext cx="2087400" cy="120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Consolas"/>
                <a:ea typeface="Consolas"/>
                <a:cs typeface="Consolas"/>
                <a:sym typeface="Consolas"/>
              </a:rPr>
              <a:t>struct malloc_chunk {</a:t>
            </a:r>
            <a:br>
              <a:rPr lang="en" sz="6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600">
                <a:latin typeface="Consolas"/>
                <a:ea typeface="Consolas"/>
                <a:cs typeface="Consolas"/>
                <a:sym typeface="Consolas"/>
              </a:rPr>
              <a:t>  unsigned long mchunk_prev_size;</a:t>
            </a:r>
            <a:endParaRPr sz="6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Consolas"/>
                <a:ea typeface="Consolas"/>
                <a:cs typeface="Consolas"/>
                <a:sym typeface="Consolas"/>
              </a:rPr>
              <a:t>  unsigned long mchunk_size;</a:t>
            </a:r>
            <a:br>
              <a:rPr lang="en" sz="6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600">
                <a:latin typeface="Consolas"/>
                <a:ea typeface="Consolas"/>
                <a:cs typeface="Consolas"/>
                <a:sym typeface="Consolas"/>
              </a:rPr>
              <a:t>  struct malloc_chunk* fd;</a:t>
            </a:r>
            <a:br>
              <a:rPr lang="en" sz="6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600">
                <a:latin typeface="Consolas"/>
                <a:ea typeface="Consolas"/>
                <a:cs typeface="Consolas"/>
                <a:sym typeface="Consolas"/>
              </a:rPr>
              <a:t>  struct malloc_chunk* bk;</a:t>
            </a:r>
            <a:br>
              <a:rPr lang="en" sz="6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600">
                <a:latin typeface="Consolas"/>
                <a:ea typeface="Consolas"/>
                <a:cs typeface="Consolas"/>
                <a:sym typeface="Consolas"/>
              </a:rPr>
              <a:t>  struct malloc_chunk* fd_nextsize;</a:t>
            </a:r>
            <a:br>
              <a:rPr lang="en" sz="6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600">
                <a:latin typeface="Consolas"/>
                <a:ea typeface="Consolas"/>
                <a:cs typeface="Consolas"/>
                <a:sym typeface="Consolas"/>
              </a:rPr>
              <a:t>  struct malloc_chunk* bk_nextsize;</a:t>
            </a:r>
            <a:br>
              <a:rPr lang="en" sz="6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600">
                <a:latin typeface="Consolas"/>
                <a:ea typeface="Consolas"/>
                <a:cs typeface="Consolas"/>
                <a:sym typeface="Consolas"/>
              </a:rPr>
              <a:t>};</a:t>
            </a:r>
            <a:br>
              <a:rPr lang="en" sz="600">
                <a:latin typeface="Consolas"/>
                <a:ea typeface="Consolas"/>
                <a:cs typeface="Consolas"/>
                <a:sym typeface="Consolas"/>
              </a:rPr>
            </a:br>
            <a:br>
              <a:rPr lang="en" sz="6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600">
                <a:latin typeface="Consolas"/>
                <a:ea typeface="Consolas"/>
                <a:cs typeface="Consolas"/>
                <a:sym typeface="Consolas"/>
              </a:rPr>
              <a:t>typedef struct malloc_chunk* mchunkptr;</a:t>
            </a:r>
            <a:endParaRPr sz="6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58" name="Google Shape;158;p27"/>
          <p:cNvSpPr/>
          <p:nvPr/>
        </p:nvSpPr>
        <p:spPr>
          <a:xfrm>
            <a:off x="2586600" y="3111750"/>
            <a:ext cx="674100" cy="7779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latin typeface="Consolas"/>
                <a:ea typeface="Consolas"/>
                <a:cs typeface="Consolas"/>
                <a:sym typeface="Consolas"/>
              </a:rPr>
              <a:t>chunk</a:t>
            </a:r>
            <a:r>
              <a:rPr lang="en" sz="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A</a:t>
            </a:r>
            <a:endParaRPr sz="5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59" name="Google Shape;159;p27"/>
          <p:cNvSpPr/>
          <p:nvPr/>
        </p:nvSpPr>
        <p:spPr>
          <a:xfrm>
            <a:off x="2586600" y="3621750"/>
            <a:ext cx="674100" cy="273000"/>
          </a:xfrm>
          <a:prstGeom prst="rect">
            <a:avLst/>
          </a:prstGeom>
          <a:solidFill>
            <a:srgbClr val="CCCCCC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Consolas"/>
                <a:ea typeface="Consolas"/>
                <a:cs typeface="Consolas"/>
                <a:sym typeface="Consolas"/>
              </a:rPr>
              <a:t>bk</a:t>
            </a:r>
            <a:r>
              <a:rPr lang="en" sz="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b="1" lang="en" sz="700">
                <a:latin typeface="Consolas"/>
                <a:ea typeface="Consolas"/>
                <a:cs typeface="Consolas"/>
                <a:sym typeface="Consolas"/>
              </a:rPr>
              <a:t>NULL</a:t>
            </a:r>
            <a:endParaRPr b="1" sz="7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60" name="Google Shape;160;p27"/>
          <p:cNvSpPr/>
          <p:nvPr/>
        </p:nvSpPr>
        <p:spPr>
          <a:xfrm>
            <a:off x="2586600" y="3353100"/>
            <a:ext cx="674100" cy="273000"/>
          </a:xfrm>
          <a:prstGeom prst="rect">
            <a:avLst/>
          </a:prstGeom>
          <a:solidFill>
            <a:srgbClr val="CCCCCC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Consolas"/>
                <a:ea typeface="Consolas"/>
                <a:cs typeface="Consolas"/>
                <a:sym typeface="Consolas"/>
              </a:rPr>
              <a:t>fd</a:t>
            </a:r>
            <a:r>
              <a:rPr lang="en" sz="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b="1" lang="en" sz="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&amp;B</a:t>
            </a:r>
            <a:endParaRPr b="1" sz="7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61" name="Google Shape;161;p27"/>
          <p:cNvSpPr/>
          <p:nvPr/>
        </p:nvSpPr>
        <p:spPr>
          <a:xfrm>
            <a:off x="3993300" y="2226150"/>
            <a:ext cx="674100" cy="7779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latin typeface="Consolas"/>
                <a:ea typeface="Consolas"/>
                <a:cs typeface="Consolas"/>
                <a:sym typeface="Consolas"/>
              </a:rPr>
              <a:t>chunk B</a:t>
            </a:r>
            <a:endParaRPr sz="5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62" name="Google Shape;162;p27"/>
          <p:cNvSpPr/>
          <p:nvPr/>
        </p:nvSpPr>
        <p:spPr>
          <a:xfrm>
            <a:off x="3993300" y="2736150"/>
            <a:ext cx="674100" cy="273000"/>
          </a:xfrm>
          <a:prstGeom prst="rect">
            <a:avLst/>
          </a:prstGeom>
          <a:solidFill>
            <a:srgbClr val="CCCCCC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Consolas"/>
                <a:ea typeface="Consolas"/>
                <a:cs typeface="Consolas"/>
                <a:sym typeface="Consolas"/>
              </a:rPr>
              <a:t>bk</a:t>
            </a:r>
            <a:r>
              <a:rPr lang="en" sz="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b="1" lang="en" sz="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&amp;</a:t>
            </a:r>
            <a:r>
              <a:rPr b="1" lang="en" sz="700">
                <a:latin typeface="Consolas"/>
                <a:ea typeface="Consolas"/>
                <a:cs typeface="Consolas"/>
                <a:sym typeface="Consolas"/>
              </a:rPr>
              <a:t>A</a:t>
            </a:r>
            <a:endParaRPr b="1" sz="7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63" name="Google Shape;163;p27"/>
          <p:cNvSpPr/>
          <p:nvPr/>
        </p:nvSpPr>
        <p:spPr>
          <a:xfrm>
            <a:off x="3993300" y="2467500"/>
            <a:ext cx="674100" cy="273000"/>
          </a:xfrm>
          <a:prstGeom prst="rect">
            <a:avLst/>
          </a:prstGeom>
          <a:solidFill>
            <a:srgbClr val="CCCCCC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Consolas"/>
                <a:ea typeface="Consolas"/>
                <a:cs typeface="Consolas"/>
                <a:sym typeface="Consolas"/>
              </a:rPr>
              <a:t>fd</a:t>
            </a:r>
            <a:r>
              <a:rPr lang="en" sz="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b="1" lang="en" sz="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&amp;</a:t>
            </a:r>
            <a:r>
              <a:rPr b="1" lang="en" sz="700">
                <a:latin typeface="Consolas"/>
                <a:ea typeface="Consolas"/>
                <a:cs typeface="Consolas"/>
                <a:sym typeface="Consolas"/>
              </a:rPr>
              <a:t>C</a:t>
            </a:r>
            <a:endParaRPr b="1" sz="7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64" name="Google Shape;164;p27"/>
          <p:cNvSpPr/>
          <p:nvPr/>
        </p:nvSpPr>
        <p:spPr>
          <a:xfrm>
            <a:off x="5400000" y="3111750"/>
            <a:ext cx="674100" cy="7779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latin typeface="Consolas"/>
                <a:ea typeface="Consolas"/>
                <a:cs typeface="Consolas"/>
                <a:sym typeface="Consolas"/>
              </a:rPr>
              <a:t>chunk</a:t>
            </a:r>
            <a:r>
              <a:rPr lang="en" sz="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500">
                <a:latin typeface="Consolas"/>
                <a:ea typeface="Consolas"/>
                <a:cs typeface="Consolas"/>
                <a:sym typeface="Consolas"/>
              </a:rPr>
              <a:t>C</a:t>
            </a:r>
            <a:endParaRPr sz="5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65" name="Google Shape;165;p27"/>
          <p:cNvSpPr/>
          <p:nvPr/>
        </p:nvSpPr>
        <p:spPr>
          <a:xfrm>
            <a:off x="5400000" y="3621750"/>
            <a:ext cx="674100" cy="273000"/>
          </a:xfrm>
          <a:prstGeom prst="rect">
            <a:avLst/>
          </a:prstGeom>
          <a:solidFill>
            <a:srgbClr val="CCCCCC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Consolas"/>
                <a:ea typeface="Consolas"/>
                <a:cs typeface="Consolas"/>
                <a:sym typeface="Consolas"/>
              </a:rPr>
              <a:t>bk</a:t>
            </a:r>
            <a:r>
              <a:rPr lang="en" sz="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b="1" lang="en" sz="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&amp;B</a:t>
            </a:r>
            <a:endParaRPr b="1" sz="7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66" name="Google Shape;166;p27"/>
          <p:cNvSpPr/>
          <p:nvPr/>
        </p:nvSpPr>
        <p:spPr>
          <a:xfrm>
            <a:off x="5400000" y="3353100"/>
            <a:ext cx="674100" cy="273000"/>
          </a:xfrm>
          <a:prstGeom prst="rect">
            <a:avLst/>
          </a:prstGeom>
          <a:solidFill>
            <a:srgbClr val="CCCCCC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Consolas"/>
                <a:ea typeface="Consolas"/>
                <a:cs typeface="Consolas"/>
                <a:sym typeface="Consolas"/>
              </a:rPr>
              <a:t>fd</a:t>
            </a:r>
            <a:r>
              <a:rPr lang="en" sz="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b="1" lang="en" sz="700">
                <a:latin typeface="Consolas"/>
                <a:ea typeface="Consolas"/>
                <a:cs typeface="Consolas"/>
                <a:sym typeface="Consolas"/>
              </a:rPr>
              <a:t>NULL</a:t>
            </a:r>
            <a:endParaRPr b="1" sz="700"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167" name="Google Shape;167;p27"/>
          <p:cNvCxnSpPr>
            <a:stCxn id="160" idx="3"/>
            <a:endCxn id="164" idx="0"/>
          </p:cNvCxnSpPr>
          <p:nvPr/>
        </p:nvCxnSpPr>
        <p:spPr>
          <a:xfrm flipH="1" rot="10800000">
            <a:off x="3260700" y="3111900"/>
            <a:ext cx="2476500" cy="377700"/>
          </a:xfrm>
          <a:prstGeom prst="curvedConnector4">
            <a:avLst>
              <a:gd fmla="val 50733" name="adj1"/>
              <a:gd fmla="val 162956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68" name="Google Shape;168;p27"/>
          <p:cNvCxnSpPr>
            <a:stCxn id="165" idx="3"/>
            <a:endCxn id="158" idx="0"/>
          </p:cNvCxnSpPr>
          <p:nvPr/>
        </p:nvCxnSpPr>
        <p:spPr>
          <a:xfrm rot="10800000">
            <a:off x="2923500" y="3111750"/>
            <a:ext cx="3150600" cy="646500"/>
          </a:xfrm>
          <a:prstGeom prst="curvedConnector4">
            <a:avLst>
              <a:gd fmla="val -7558" name="adj1"/>
              <a:gd fmla="val 280626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Historical: The Unlink Attack</a:t>
            </a:r>
            <a:endParaRPr/>
          </a:p>
        </p:txBody>
      </p:sp>
      <p:sp>
        <p:nvSpPr>
          <p:cNvPr id="174" name="Google Shape;174;p28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Recall the struct (to the right).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When a chunk (bigger than the tcache size) is allocated, it is removed from the doubly-linked list. This looks like: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chunk-&gt;fd-&gt;bk = chunk-&gt;bk;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chunk-&gt;bk-&gt;fd = chunk-&gt;fd;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 you control chunk-&gt;fd and chunk-&gt;bk, you can overwrite an arbitrary location in memory with an arbitrary (but valid) pointer.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Extra checks (</a:t>
            </a: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chunk-&gt;fd-&gt;bk == chunk &amp;&amp; chunk-&gt;bk-&gt;fd == chunk</a:t>
            </a:r>
            <a:r>
              <a:rPr lang="en"/>
              <a:t>) have heavily weakened this attack (though you can still pass this check if you inject a chunk!).</a:t>
            </a:r>
            <a:endParaRPr/>
          </a:p>
        </p:txBody>
      </p:sp>
      <p:sp>
        <p:nvSpPr>
          <p:cNvPr id="175" name="Google Shape;175;p28"/>
          <p:cNvSpPr txBox="1"/>
          <p:nvPr>
            <p:ph idx="1" type="body"/>
          </p:nvPr>
        </p:nvSpPr>
        <p:spPr>
          <a:xfrm>
            <a:off x="7056600" y="0"/>
            <a:ext cx="2087400" cy="120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Consolas"/>
                <a:ea typeface="Consolas"/>
                <a:cs typeface="Consolas"/>
                <a:sym typeface="Consolas"/>
              </a:rPr>
              <a:t>struct malloc_chunk {</a:t>
            </a:r>
            <a:br>
              <a:rPr lang="en" sz="6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600">
                <a:latin typeface="Consolas"/>
                <a:ea typeface="Consolas"/>
                <a:cs typeface="Consolas"/>
                <a:sym typeface="Consolas"/>
              </a:rPr>
              <a:t>  unsigned long mchunk_prev_size;</a:t>
            </a:r>
            <a:endParaRPr sz="6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Consolas"/>
                <a:ea typeface="Consolas"/>
                <a:cs typeface="Consolas"/>
                <a:sym typeface="Consolas"/>
              </a:rPr>
              <a:t>  unsigned long mchunk_size;</a:t>
            </a:r>
            <a:br>
              <a:rPr lang="en" sz="6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600">
                <a:latin typeface="Consolas"/>
                <a:ea typeface="Consolas"/>
                <a:cs typeface="Consolas"/>
                <a:sym typeface="Consolas"/>
              </a:rPr>
              <a:t>  struct malloc_chunk* fd;</a:t>
            </a:r>
            <a:br>
              <a:rPr lang="en" sz="6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600">
                <a:latin typeface="Consolas"/>
                <a:ea typeface="Consolas"/>
                <a:cs typeface="Consolas"/>
                <a:sym typeface="Consolas"/>
              </a:rPr>
              <a:t>  struct malloc_chunk* bk;</a:t>
            </a:r>
            <a:br>
              <a:rPr lang="en" sz="6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600">
                <a:latin typeface="Consolas"/>
                <a:ea typeface="Consolas"/>
                <a:cs typeface="Consolas"/>
                <a:sym typeface="Consolas"/>
              </a:rPr>
              <a:t>  struct malloc_chunk* fd_nextsize;</a:t>
            </a:r>
            <a:br>
              <a:rPr lang="en" sz="6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600">
                <a:latin typeface="Consolas"/>
                <a:ea typeface="Consolas"/>
                <a:cs typeface="Consolas"/>
                <a:sym typeface="Consolas"/>
              </a:rPr>
              <a:t>  struct malloc_chunk* bk_nextsize;</a:t>
            </a:r>
            <a:br>
              <a:rPr lang="en" sz="6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600">
                <a:latin typeface="Consolas"/>
                <a:ea typeface="Consolas"/>
                <a:cs typeface="Consolas"/>
                <a:sym typeface="Consolas"/>
              </a:rPr>
              <a:t>};</a:t>
            </a:r>
            <a:br>
              <a:rPr lang="en" sz="600">
                <a:latin typeface="Consolas"/>
                <a:ea typeface="Consolas"/>
                <a:cs typeface="Consolas"/>
                <a:sym typeface="Consolas"/>
              </a:rPr>
            </a:br>
            <a:br>
              <a:rPr lang="en" sz="6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600">
                <a:latin typeface="Consolas"/>
                <a:ea typeface="Consolas"/>
                <a:cs typeface="Consolas"/>
                <a:sym typeface="Consolas"/>
              </a:rPr>
              <a:t>typedef struct malloc_chunk* mchunkptr;</a:t>
            </a:r>
            <a:endParaRPr sz="6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Historical: Poison Null Byte</a:t>
            </a:r>
            <a:endParaRPr/>
          </a:p>
        </p:txBody>
      </p:sp>
      <p:sp>
        <p:nvSpPr>
          <p:cNvPr id="181" name="Google Shape;181;p29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if all we have is a single 0-byte write? This is common, with off-by-one string operations!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buf = malloc(0x1008);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int read_length = read(0, 0x1008, 128);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buf[read_length] = 0;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What's the problem here?</a:t>
            </a:r>
            <a:endParaRPr/>
          </a:p>
        </p:txBody>
      </p:sp>
      <p:sp>
        <p:nvSpPr>
          <p:cNvPr id="182" name="Google Shape;182;p29"/>
          <p:cNvSpPr txBox="1"/>
          <p:nvPr>
            <p:ph idx="1" type="body"/>
          </p:nvPr>
        </p:nvSpPr>
        <p:spPr>
          <a:xfrm>
            <a:off x="7056600" y="0"/>
            <a:ext cx="2087400" cy="120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Consolas"/>
                <a:ea typeface="Consolas"/>
                <a:cs typeface="Consolas"/>
                <a:sym typeface="Consolas"/>
              </a:rPr>
              <a:t>struct malloc_chunk {</a:t>
            </a:r>
            <a:br>
              <a:rPr lang="en" sz="6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600">
                <a:latin typeface="Consolas"/>
                <a:ea typeface="Consolas"/>
                <a:cs typeface="Consolas"/>
                <a:sym typeface="Consolas"/>
              </a:rPr>
              <a:t>  unsigned long prev_size;</a:t>
            </a:r>
            <a:endParaRPr sz="6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Consolas"/>
                <a:ea typeface="Consolas"/>
                <a:cs typeface="Consolas"/>
                <a:sym typeface="Consolas"/>
              </a:rPr>
              <a:t>  unsigned long size;</a:t>
            </a:r>
            <a:br>
              <a:rPr lang="en" sz="6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600">
                <a:latin typeface="Consolas"/>
                <a:ea typeface="Consolas"/>
                <a:cs typeface="Consolas"/>
                <a:sym typeface="Consolas"/>
              </a:rPr>
              <a:t>  struct malloc_chunk* fd;</a:t>
            </a:r>
            <a:br>
              <a:rPr lang="en" sz="6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600">
                <a:latin typeface="Consolas"/>
                <a:ea typeface="Consolas"/>
                <a:cs typeface="Consolas"/>
                <a:sym typeface="Consolas"/>
              </a:rPr>
              <a:t>  struct malloc_chunk* bk;</a:t>
            </a:r>
            <a:br>
              <a:rPr lang="en" sz="6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600">
                <a:latin typeface="Consolas"/>
                <a:ea typeface="Consolas"/>
                <a:cs typeface="Consolas"/>
                <a:sym typeface="Consolas"/>
              </a:rPr>
              <a:t>  struct malloc_chunk* fd_nextsize;</a:t>
            </a:r>
            <a:br>
              <a:rPr lang="en" sz="6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600">
                <a:latin typeface="Consolas"/>
                <a:ea typeface="Consolas"/>
                <a:cs typeface="Consolas"/>
                <a:sym typeface="Consolas"/>
              </a:rPr>
              <a:t>  struct malloc_chunk* bk_nextsize;</a:t>
            </a:r>
            <a:br>
              <a:rPr lang="en" sz="6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600">
                <a:latin typeface="Consolas"/>
                <a:ea typeface="Consolas"/>
                <a:cs typeface="Consolas"/>
                <a:sym typeface="Consolas"/>
              </a:rPr>
              <a:t>};</a:t>
            </a:r>
            <a:endParaRPr sz="6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0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Historical: Poison Null Byte</a:t>
            </a:r>
            <a:endParaRPr/>
          </a:p>
        </p:txBody>
      </p:sp>
      <p:sp>
        <p:nvSpPr>
          <p:cNvPr id="188" name="Google Shape;188;p30"/>
          <p:cNvSpPr txBox="1"/>
          <p:nvPr>
            <p:ph idx="1" type="body"/>
          </p:nvPr>
        </p:nvSpPr>
        <p:spPr>
          <a:xfrm>
            <a:off x="7056600" y="0"/>
            <a:ext cx="2087400" cy="120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Consolas"/>
                <a:ea typeface="Consolas"/>
                <a:cs typeface="Consolas"/>
                <a:sym typeface="Consolas"/>
              </a:rPr>
              <a:t>struct malloc_chunk {</a:t>
            </a:r>
            <a:br>
              <a:rPr lang="en" sz="6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600">
                <a:latin typeface="Consolas"/>
                <a:ea typeface="Consolas"/>
                <a:cs typeface="Consolas"/>
                <a:sym typeface="Consolas"/>
              </a:rPr>
              <a:t>  unsigned long prev_size;</a:t>
            </a:r>
            <a:endParaRPr sz="6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Consolas"/>
                <a:ea typeface="Consolas"/>
                <a:cs typeface="Consolas"/>
                <a:sym typeface="Consolas"/>
              </a:rPr>
              <a:t>  unsigned long size;</a:t>
            </a:r>
            <a:br>
              <a:rPr lang="en" sz="6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600">
                <a:latin typeface="Consolas"/>
                <a:ea typeface="Consolas"/>
                <a:cs typeface="Consolas"/>
                <a:sym typeface="Consolas"/>
              </a:rPr>
              <a:t>  struct malloc_chunk* fd;</a:t>
            </a:r>
            <a:br>
              <a:rPr lang="en" sz="6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600">
                <a:latin typeface="Consolas"/>
                <a:ea typeface="Consolas"/>
                <a:cs typeface="Consolas"/>
                <a:sym typeface="Consolas"/>
              </a:rPr>
              <a:t>  struct malloc_chunk* bk;</a:t>
            </a:r>
            <a:br>
              <a:rPr lang="en" sz="6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600">
                <a:latin typeface="Consolas"/>
                <a:ea typeface="Consolas"/>
                <a:cs typeface="Consolas"/>
                <a:sym typeface="Consolas"/>
              </a:rPr>
              <a:t>  struct malloc_chunk* fd_nextsize;</a:t>
            </a:r>
            <a:br>
              <a:rPr lang="en" sz="6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600">
                <a:latin typeface="Consolas"/>
                <a:ea typeface="Consolas"/>
                <a:cs typeface="Consolas"/>
                <a:sym typeface="Consolas"/>
              </a:rPr>
              <a:t>  struct malloc_chunk* bk_nextsize;</a:t>
            </a:r>
            <a:br>
              <a:rPr lang="en" sz="6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600">
                <a:latin typeface="Consolas"/>
                <a:ea typeface="Consolas"/>
                <a:cs typeface="Consolas"/>
                <a:sym typeface="Consolas"/>
              </a:rPr>
              <a:t>};</a:t>
            </a:r>
            <a:endParaRPr sz="6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189" name="Google Shape;18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900" y="1012975"/>
            <a:ext cx="4823551" cy="40443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30"/>
          <p:cNvSpPr txBox="1"/>
          <p:nvPr/>
        </p:nvSpPr>
        <p:spPr>
          <a:xfrm>
            <a:off x="6023925" y="4812600"/>
            <a:ext cx="31200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 Light"/>
                <a:ea typeface="Roboto Light"/>
                <a:cs typeface="Roboto Light"/>
                <a:sym typeface="Roboto Light"/>
              </a:rPr>
              <a:t>Figure s</a:t>
            </a:r>
            <a:r>
              <a:rPr lang="en" sz="600">
                <a:latin typeface="Roboto Light"/>
                <a:ea typeface="Roboto Light"/>
                <a:cs typeface="Roboto Light"/>
                <a:sym typeface="Roboto Light"/>
              </a:rPr>
              <a:t>ource: https://heap-exploitation.dhavalkapil.com/attacks/shrinking_free_chunks.html</a:t>
            </a:r>
            <a:endParaRPr sz="600"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Historical: House of Force</a:t>
            </a:r>
            <a:endParaRPr/>
          </a:p>
        </p:txBody>
      </p:sp>
      <p:sp>
        <p:nvSpPr>
          <p:cNvPr id="196" name="Google Shape;196;p31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 personal favorite house, but now patched...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wilderness is just hanging out on the heap!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if we overwrite it with a humongous number?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could control where stuff will be allocated, and get an overlapping allocation!!!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lideashvili 2017.08b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