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2358d3f6b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2358d3f6b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2358d3f6b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2358d3f6b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358d3f6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358d3f6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358d3f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358d3f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2358d3f6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2358d3f6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358d3f6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2358d3f6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2358d3f6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2358d3f6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2358d3f6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2358d3f6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2358d3f6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2358d3f6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2358d3f6b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2358d3f6b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Race Conditions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Racing to Victory</a:t>
            </a:r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Abusing concurrency errors requires </a:t>
            </a:r>
            <a:r>
              <a:rPr i="1" lang="en"/>
              <a:t>racing</a:t>
            </a:r>
            <a:r>
              <a:rPr lang="en"/>
              <a:t> to carefully impact the state of an application during a weak point (for massive damage).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Hence: </a:t>
            </a:r>
            <a:r>
              <a:rPr i="1" lang="en"/>
              <a:t>Race Condition</a:t>
            </a: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393030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WEAK POINT</a:t>
            </a:r>
            <a:endParaRPr b="1"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WEAK POINT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WEAK POINT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WEAK POINT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WEAK POINT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8" name="Google Shape;218;p27"/>
          <p:cNvCxnSpPr/>
          <p:nvPr/>
        </p:nvCxnSpPr>
        <p:spPr>
          <a:xfrm>
            <a:off x="398292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Conditions: A History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457200" y="1200150"/>
            <a:ext cx="4795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Conditions were originally discussed in a </a:t>
            </a:r>
            <a:r>
              <a:rPr i="1" lang="en"/>
              <a:t>hardware</a:t>
            </a:r>
            <a:r>
              <a:rPr lang="en"/>
              <a:t> context.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In 1954, David Huffman, of </a:t>
            </a:r>
            <a:r>
              <a:rPr i="1" lang="en"/>
              <a:t>Huffman Encoding</a:t>
            </a:r>
            <a:r>
              <a:rPr lang="en"/>
              <a:t> fame, wrote about them in his PhD dissertation, "The Synthesis of Sequential Switching Circuits".</a:t>
            </a: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507" y="-1"/>
            <a:ext cx="36914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961" y="0"/>
            <a:ext cx="48540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7200" y="233450"/>
            <a:ext cx="3675000" cy="46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/>
              <a:t>The only reason for time is so that everything doesn't happen at once.</a:t>
            </a:r>
            <a:endParaRPr i="1" sz="2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—</a:t>
            </a:r>
            <a:r>
              <a:rPr lang="en" sz="2600"/>
              <a:t> </a:t>
            </a:r>
            <a:r>
              <a:rPr lang="en" sz="2600"/>
              <a:t>Albert Einstein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Arrow of Time (human view)</a:t>
            </a:r>
            <a:endParaRPr/>
          </a:p>
        </p:txBody>
      </p:sp>
      <p:cxnSp>
        <p:nvCxnSpPr>
          <p:cNvPr id="103" name="Google Shape;103;p20"/>
          <p:cNvCxnSpPr/>
          <p:nvPr/>
        </p:nvCxnSpPr>
        <p:spPr>
          <a:xfrm>
            <a:off x="447600" y="3341825"/>
            <a:ext cx="824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20"/>
          <p:cNvSpPr txBox="1"/>
          <p:nvPr/>
        </p:nvSpPr>
        <p:spPr>
          <a:xfrm rot="-3599919">
            <a:off x="126855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Wake up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 rot="-3599919">
            <a:off x="1133822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Breakfast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 rot="-3599919">
            <a:off x="2140790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Work on pwn.college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 rot="-3599919">
            <a:off x="3147758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Lunch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 rot="-3599919">
            <a:off x="4154726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Work on pwn.college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 rot="-3599919">
            <a:off x="5161694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Dinner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 rot="-3599919">
            <a:off x="6168662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Work on pwn.college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 rot="-3599919">
            <a:off x="7175630" y="208710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Sleep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Arrow of Time (process system)</a:t>
            </a:r>
            <a:endParaRPr/>
          </a:p>
        </p:txBody>
      </p:sp>
      <p:cxnSp>
        <p:nvCxnSpPr>
          <p:cNvPr id="117" name="Google Shape;117;p21"/>
          <p:cNvCxnSpPr/>
          <p:nvPr/>
        </p:nvCxnSpPr>
        <p:spPr>
          <a:xfrm>
            <a:off x="447600" y="3340644"/>
            <a:ext cx="824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21"/>
          <p:cNvSpPr txBox="1"/>
          <p:nvPr/>
        </p:nvSpPr>
        <p:spPr>
          <a:xfrm rot="-3599919">
            <a:off x="126855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initialize()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 rot="-3599919">
            <a:off x="1133822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 rot="-3599919">
            <a:off x="2140790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 rot="-3599919">
            <a:off x="3147758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 rot="-3599919">
            <a:off x="4154726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 rot="-3599919">
            <a:off x="5161694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 rot="-3599919">
            <a:off x="6168662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 rot="-3599919">
            <a:off x="7175630" y="2085919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terminate()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Arrow of Time (multi-process system)</a:t>
            </a:r>
            <a:endParaRPr/>
          </a:p>
        </p:txBody>
      </p:sp>
      <p:cxnSp>
        <p:nvCxnSpPr>
          <p:cNvPr id="131" name="Google Shape;131;p22"/>
          <p:cNvCxnSpPr/>
          <p:nvPr/>
        </p:nvCxnSpPr>
        <p:spPr>
          <a:xfrm>
            <a:off x="447600" y="3977950"/>
            <a:ext cx="824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2"/>
          <p:cNvCxnSpPr/>
          <p:nvPr/>
        </p:nvCxnSpPr>
        <p:spPr>
          <a:xfrm>
            <a:off x="447600" y="2434375"/>
            <a:ext cx="824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22"/>
          <p:cNvSpPr txBox="1"/>
          <p:nvPr/>
        </p:nvSpPr>
        <p:spPr>
          <a:xfrm rot="-3599919">
            <a:off x="126855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initialize()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 rot="-3599919">
            <a:off x="1133822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 rot="-3599919">
            <a:off x="2140790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 rot="-3599919">
            <a:off x="3147758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 rot="-3599919">
            <a:off x="4154726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 rot="-3599919">
            <a:off x="5161694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 rot="-3599919">
            <a:off x="6168662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 rot="-3599919">
            <a:off x="7175630" y="11796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terminate()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 rot="-2567">
            <a:off x="447604" y="2435278"/>
            <a:ext cx="2410801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Process 1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 rot="-2567">
            <a:off x="447604" y="3978853"/>
            <a:ext cx="2410801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Process 2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 rot="-3599919">
            <a:off x="126855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initialize()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 rot="-3599919">
            <a:off x="1133822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 rot="-3599919">
            <a:off x="2140790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 rot="-3599919">
            <a:off x="3147758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 rot="-3599919">
            <a:off x="4154726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 rot="-3599919">
            <a:off x="5161694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 rot="-3599919">
            <a:off x="6168662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 rot="-3599919">
            <a:off x="7175630" y="2723225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terminate()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Arrow of Time (reality)</a:t>
            </a:r>
            <a:endParaRPr/>
          </a:p>
        </p:txBody>
      </p:sp>
      <p:cxnSp>
        <p:nvCxnSpPr>
          <p:cNvPr id="156" name="Google Shape;156;p23"/>
          <p:cNvCxnSpPr/>
          <p:nvPr/>
        </p:nvCxnSpPr>
        <p:spPr>
          <a:xfrm>
            <a:off x="447600" y="3424975"/>
            <a:ext cx="824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3"/>
          <p:cNvSpPr txBox="1"/>
          <p:nvPr/>
        </p:nvSpPr>
        <p:spPr>
          <a:xfrm rot="-3599919">
            <a:off x="-101745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initialize()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 rot="-3599919">
            <a:off x="878731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 rot="-3599919">
            <a:off x="1859208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 rot="-3599919">
            <a:off x="2839685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 rot="-3599919">
            <a:off x="3820161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 rot="-3599919">
            <a:off x="4800638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 rot="-3599919">
            <a:off x="5781115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 rot="-3599919">
            <a:off x="6761591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P1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terminate()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 rot="-3599919">
            <a:off x="388493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 rot="-3599919">
            <a:off x="1368970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 rot="-3599919">
            <a:off x="2349446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P2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 rot="-3599919">
            <a:off x="3329923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 rot="-3599919">
            <a:off x="4310400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 rot="-3599919">
            <a:off x="5290876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 rot="-3599919">
            <a:off x="6271353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 rot="-3599919">
            <a:off x="7251830" y="2170250"/>
            <a:ext cx="2410701" cy="28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P2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terminate()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Olden days: </a:t>
            </a:r>
            <a:r>
              <a:rPr lang="en"/>
              <a:t>single core CPUs!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Modern times: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Multi-core, but still fewer cores than processes.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kernel decides what processes to "schedule" when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Limited-channel memory controllers (i.e., </a:t>
            </a:r>
            <a:r>
              <a:rPr i="1" lang="en"/>
              <a:t>quad-channel</a:t>
            </a:r>
            <a:r>
              <a:rPr lang="en"/>
              <a:t> memory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Limited-channel storage media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Single-channel network communication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Bottom line:</a:t>
            </a:r>
            <a:r>
              <a:rPr lang="en"/>
              <a:t> </a:t>
            </a:r>
            <a:r>
              <a:rPr lang="en"/>
              <a:t>Bottlenecks in computing architecture cause</a:t>
            </a:r>
            <a:br>
              <a:rPr lang="en"/>
            </a:br>
            <a:r>
              <a:rPr lang="en"/>
              <a:t>concurrent events to be at least partially serialized.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single arrow of time?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45720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of Execution</a:t>
            </a:r>
            <a:endParaRPr/>
          </a:p>
        </p:txBody>
      </p:sp>
      <p:cxnSp>
        <p:nvCxnSpPr>
          <p:cNvPr id="185" name="Google Shape;185;p25"/>
          <p:cNvCxnSpPr/>
          <p:nvPr/>
        </p:nvCxnSpPr>
        <p:spPr>
          <a:xfrm>
            <a:off x="50982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457200" y="1200150"/>
            <a:ext cx="82296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implicit dependencies or explicit effort by the program, execution order is only guaranteed within a process (really, within a thread).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Possible execution orderings for a "simultaneous" launch of P1 and P2: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194375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88" name="Google Shape;188;p25"/>
          <p:cNvCxnSpPr/>
          <p:nvPr/>
        </p:nvCxnSpPr>
        <p:spPr>
          <a:xfrm>
            <a:off x="2246998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5"/>
          <p:cNvSpPr txBox="1"/>
          <p:nvPr/>
        </p:nvSpPr>
        <p:spPr>
          <a:xfrm>
            <a:off x="393155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90" name="Google Shape;190;p25"/>
          <p:cNvCxnSpPr/>
          <p:nvPr/>
        </p:nvCxnSpPr>
        <p:spPr>
          <a:xfrm>
            <a:off x="398417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25"/>
          <p:cNvSpPr txBox="1"/>
          <p:nvPr/>
        </p:nvSpPr>
        <p:spPr>
          <a:xfrm>
            <a:off x="5691975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92" name="Google Shape;192;p25"/>
          <p:cNvCxnSpPr/>
          <p:nvPr/>
        </p:nvCxnSpPr>
        <p:spPr>
          <a:xfrm>
            <a:off x="5744598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5"/>
          <p:cNvSpPr txBox="1"/>
          <p:nvPr/>
        </p:nvSpPr>
        <p:spPr>
          <a:xfrm>
            <a:off x="745240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94" name="Google Shape;194;p25"/>
          <p:cNvCxnSpPr/>
          <p:nvPr/>
        </p:nvCxnSpPr>
        <p:spPr>
          <a:xfrm>
            <a:off x="750502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/>
        </p:nvSpPr>
        <p:spPr>
          <a:xfrm>
            <a:off x="45720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TOCTOU: Time of Check / Time of Use</a:t>
            </a:r>
            <a:endParaRPr/>
          </a:p>
        </p:txBody>
      </p:sp>
      <p:cxnSp>
        <p:nvCxnSpPr>
          <p:cNvPr id="201" name="Google Shape;201;p26"/>
          <p:cNvCxnSpPr/>
          <p:nvPr/>
        </p:nvCxnSpPr>
        <p:spPr>
          <a:xfrm>
            <a:off x="50982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457200" y="1200150"/>
            <a:ext cx="82296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execution orderings can be </a:t>
            </a:r>
            <a:r>
              <a:rPr i="1" lang="en"/>
              <a:t>buggy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P1's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do_action()</a:t>
            </a:r>
            <a:r>
              <a:rPr lang="en"/>
              <a:t> might be taking actions in a changed world from the one examined by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check_input()</a:t>
            </a:r>
            <a:r>
              <a:rPr lang="en"/>
              <a:t>!</a:t>
            </a: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2194375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4" name="Google Shape;204;p26"/>
          <p:cNvCxnSpPr/>
          <p:nvPr/>
        </p:nvCxnSpPr>
        <p:spPr>
          <a:xfrm>
            <a:off x="2246998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6"/>
          <p:cNvSpPr txBox="1"/>
          <p:nvPr/>
        </p:nvSpPr>
        <p:spPr>
          <a:xfrm>
            <a:off x="393155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6" name="Google Shape;206;p26"/>
          <p:cNvCxnSpPr/>
          <p:nvPr/>
        </p:nvCxnSpPr>
        <p:spPr>
          <a:xfrm>
            <a:off x="398417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6"/>
          <p:cNvSpPr txBox="1"/>
          <p:nvPr/>
        </p:nvSpPr>
        <p:spPr>
          <a:xfrm>
            <a:off x="5691975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8" name="Google Shape;208;p26"/>
          <p:cNvCxnSpPr/>
          <p:nvPr/>
        </p:nvCxnSpPr>
        <p:spPr>
          <a:xfrm>
            <a:off x="5744598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6"/>
          <p:cNvSpPr txBox="1"/>
          <p:nvPr/>
        </p:nvSpPr>
        <p:spPr>
          <a:xfrm>
            <a:off x="7452400" y="2495550"/>
            <a:ext cx="12834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initialize()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initialize()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check_input()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check_input()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do_action()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do_action()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P1 terminate()</a:t>
            </a:r>
            <a:endParaRPr sz="9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P2 terminate()</a:t>
            </a:r>
            <a:endParaRPr sz="9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>
            <a:off x="7505023" y="2576750"/>
            <a:ext cx="0" cy="22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