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Roboto"/>
      <p:regular r:id="rId15"/>
      <p:bold r:id="rId16"/>
      <p:italic r:id="rId17"/>
      <p:boldItalic r:id="rId18"/>
    </p:embeddedFont>
    <p:embeddedFont>
      <p:font typeface="Roboto Light"/>
      <p:regular r:id="rId19"/>
      <p:bold r:id="rId20"/>
      <p:italic r:id="rId21"/>
      <p:boldItalic r:id="rId22"/>
    </p:embeddedFont>
    <p:embeddedFont>
      <p:font typeface="Oswald"/>
      <p:regular r:id="rId23"/>
      <p:bold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Light-bold.fntdata"/><Relationship Id="rId11" Type="http://schemas.openxmlformats.org/officeDocument/2006/relationships/slide" Target="slides/slide6.xml"/><Relationship Id="rId22" Type="http://schemas.openxmlformats.org/officeDocument/2006/relationships/font" Target="fonts/RobotoLight-boldItalic.fntdata"/><Relationship Id="rId10" Type="http://schemas.openxmlformats.org/officeDocument/2006/relationships/slide" Target="slides/slide5.xml"/><Relationship Id="rId21" Type="http://schemas.openxmlformats.org/officeDocument/2006/relationships/font" Target="fonts/RobotoLight-italic.fntdata"/><Relationship Id="rId13" Type="http://schemas.openxmlformats.org/officeDocument/2006/relationships/slide" Target="slides/slide8.xml"/><Relationship Id="rId24" Type="http://schemas.openxmlformats.org/officeDocument/2006/relationships/font" Target="fonts/Oswald-bold.fntdata"/><Relationship Id="rId12" Type="http://schemas.openxmlformats.org/officeDocument/2006/relationships/slide" Target="slides/slide7.xml"/><Relationship Id="rId23" Type="http://schemas.openxmlformats.org/officeDocument/2006/relationships/font" Target="fonts/Oswald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regular.fntdata"/><Relationship Id="rId14" Type="http://schemas.openxmlformats.org/officeDocument/2006/relationships/slide" Target="slides/slide9.xml"/><Relationship Id="rId17" Type="http://schemas.openxmlformats.org/officeDocument/2006/relationships/font" Target="fonts/Roboto-italic.fntdata"/><Relationship Id="rId16" Type="http://schemas.openxmlformats.org/officeDocument/2006/relationships/font" Target="fonts/Roboto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RobotoLight-regular.fntdata"/><Relationship Id="rId6" Type="http://schemas.openxmlformats.org/officeDocument/2006/relationships/slide" Target="slides/slide1.xml"/><Relationship Id="rId18" Type="http://schemas.openxmlformats.org/officeDocument/2006/relationships/font" Target="fonts/Roboto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0fa1e7c5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0fa1e7c5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a2410bf8d4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a2410bf8d4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a2410bf8d4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a2410bf8d4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a2410bf8d4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a2410bf8d4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a2410bf8d4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a2410bf8d4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2410bf8d4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a2410bf8d4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a2410bf8d4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a2410bf8d4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a2410bf8d4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a2410bf8d4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ac682d7491_9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ac682d7491_9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Subtitle">
  <p:cSld name="TITLE_ONLY_1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7" name="Google Shape;47;p11"/>
          <p:cNvSpPr txBox="1"/>
          <p:nvPr>
            <p:ph idx="1" type="subTitle"/>
          </p:nvPr>
        </p:nvSpPr>
        <p:spPr>
          <a:xfrm>
            <a:off x="685800" y="2179341"/>
            <a:ext cx="7772400" cy="7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None/>
              <a:defRPr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itle" type="secHead">
  <p:cSld name="SECTION_HEAD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ancy Section Title">
  <p:cSld name="CUSTOM">
    <p:bg>
      <p:bgPr>
        <a:solidFill>
          <a:srgbClr val="351C75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>
            <p:ph type="title"/>
          </p:nvPr>
        </p:nvSpPr>
        <p:spPr>
          <a:xfrm>
            <a:off x="219700" y="2287400"/>
            <a:ext cx="6523800" cy="56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2" type="title"/>
          </p:nvPr>
        </p:nvSpPr>
        <p:spPr>
          <a:xfrm>
            <a:off x="219700" y="499975"/>
            <a:ext cx="6523800" cy="178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3" type="title"/>
          </p:nvPr>
        </p:nvSpPr>
        <p:spPr>
          <a:xfrm>
            <a:off x="219700" y="2856225"/>
            <a:ext cx="6523800" cy="178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Ideas">
  <p:cSld name="CUSTOM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2" type="title"/>
          </p:nvPr>
        </p:nvSpPr>
        <p:spPr>
          <a:xfrm>
            <a:off x="537475" y="305568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Ideas">
  <p:cSld name="CUSTOM_1_2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537475" y="61833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idx="2" type="title"/>
          </p:nvPr>
        </p:nvSpPr>
        <p:spPr>
          <a:xfrm>
            <a:off x="537475" y="33494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4" name="Google Shape;64;p15"/>
          <p:cNvSpPr txBox="1"/>
          <p:nvPr>
            <p:ph idx="3" type="title"/>
          </p:nvPr>
        </p:nvSpPr>
        <p:spPr>
          <a:xfrm>
            <a:off x="537475" y="1983875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ral Idea">
  <p:cSld name="CUSTOM_1_1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lendar">
  <p:cSld name="CUSTOM_3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Google Shape;69;p17"/>
          <p:cNvCxnSpPr/>
          <p:nvPr/>
        </p:nvCxnSpPr>
        <p:spPr>
          <a:xfrm>
            <a:off x="3048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0" name="Google Shape;70;p17"/>
          <p:cNvCxnSpPr/>
          <p:nvPr/>
        </p:nvCxnSpPr>
        <p:spPr>
          <a:xfrm>
            <a:off x="6096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1" name="Google Shape;71;p17"/>
          <p:cNvCxnSpPr/>
          <p:nvPr/>
        </p:nvCxnSpPr>
        <p:spPr>
          <a:xfrm>
            <a:off x="0" y="128587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2" name="Google Shape;72;p17"/>
          <p:cNvCxnSpPr/>
          <p:nvPr/>
        </p:nvCxnSpPr>
        <p:spPr>
          <a:xfrm>
            <a:off x="0" y="385762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3" name="Google Shape;73;p17"/>
          <p:cNvCxnSpPr/>
          <p:nvPr/>
        </p:nvCxnSpPr>
        <p:spPr>
          <a:xfrm>
            <a:off x="0" y="2571750"/>
            <a:ext cx="91440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74" name="Google Shape;74;p17"/>
          <p:cNvSpPr txBox="1"/>
          <p:nvPr/>
        </p:nvSpPr>
        <p:spPr>
          <a:xfrm>
            <a:off x="1751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January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5" name="Google Shape;75;p17"/>
          <p:cNvSpPr txBox="1"/>
          <p:nvPr/>
        </p:nvSpPr>
        <p:spPr>
          <a:xfrm>
            <a:off x="4799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February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6" name="Google Shape;76;p17"/>
          <p:cNvSpPr txBox="1"/>
          <p:nvPr/>
        </p:nvSpPr>
        <p:spPr>
          <a:xfrm>
            <a:off x="78492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March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7" name="Google Shape;77;p17"/>
          <p:cNvSpPr txBox="1"/>
          <p:nvPr/>
        </p:nvSpPr>
        <p:spPr>
          <a:xfrm>
            <a:off x="1751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April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8" name="Google Shape;78;p17"/>
          <p:cNvSpPr txBox="1"/>
          <p:nvPr/>
        </p:nvSpPr>
        <p:spPr>
          <a:xfrm>
            <a:off x="4799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" name="Google Shape;79;p17"/>
          <p:cNvSpPr txBox="1"/>
          <p:nvPr/>
        </p:nvSpPr>
        <p:spPr>
          <a:xfrm>
            <a:off x="78492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June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0" name="Google Shape;80;p17"/>
          <p:cNvSpPr txBox="1"/>
          <p:nvPr/>
        </p:nvSpPr>
        <p:spPr>
          <a:xfrm>
            <a:off x="1751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July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1" name="Google Shape;81;p17"/>
          <p:cNvSpPr txBox="1"/>
          <p:nvPr/>
        </p:nvSpPr>
        <p:spPr>
          <a:xfrm>
            <a:off x="4799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August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2" name="Google Shape;82;p17"/>
          <p:cNvSpPr txBox="1"/>
          <p:nvPr/>
        </p:nvSpPr>
        <p:spPr>
          <a:xfrm>
            <a:off x="78492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September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1751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October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4799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November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5" name="Google Shape;85;p17"/>
          <p:cNvSpPr txBox="1"/>
          <p:nvPr/>
        </p:nvSpPr>
        <p:spPr>
          <a:xfrm>
            <a:off x="78492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December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0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" name="Google Shape;17;p3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" name="Google Shape;23;p4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mns">
  <p:cSld name="TITLE_AND_TWO_COLUMNS_1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57200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692275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">
  <p:cSld name="TITLE_AND_TWO_COLUMNS_1_1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idx="1" type="body"/>
          </p:nvPr>
        </p:nvSpPr>
        <p:spPr>
          <a:xfrm>
            <a:off x="2508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60636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" name="Google Shape;32;p6"/>
          <p:cNvSpPr txBox="1"/>
          <p:nvPr>
            <p:ph idx="3" type="body"/>
          </p:nvPr>
        </p:nvSpPr>
        <p:spPr>
          <a:xfrm>
            <a:off x="3157350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6" name="Google Shape;36;p7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ody Only">
  <p:cSld name="TITLE_AND_BODY_1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457200" y="233438"/>
            <a:ext cx="8229600" cy="467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 Light"/>
              <a:buChar char="●"/>
              <a:defRPr sz="180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Module: Race Conditions</a:t>
            </a:r>
            <a:endParaRPr/>
          </a:p>
        </p:txBody>
      </p:sp>
      <p:sp>
        <p:nvSpPr>
          <p:cNvPr id="91" name="Google Shape;91;p18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Races in the Filesystem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Yan Shoshitaishvili</a:t>
            </a:r>
            <a:br>
              <a:rPr lang="en" sz="1000"/>
            </a:br>
            <a:r>
              <a:rPr lang="en" sz="1000"/>
              <a:t>Arizona State University</a:t>
            </a:r>
            <a:endParaRPr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Attackers exploit a race condition by 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changing the state</a:t>
            </a:r>
            <a:r>
              <a:rPr lang="en"/>
              <a:t> that a program is running in while the program assumes that this state has not changed.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To exploit a race condition, attackers must be able to impact said</a:t>
            </a:r>
            <a:br>
              <a:rPr lang="en"/>
            </a:br>
            <a:r>
              <a:rPr lang="en"/>
              <a:t>environment.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/>
              <a:t>One common case are 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Races in the Filesystem</a:t>
            </a:r>
            <a:r>
              <a:rPr lang="en"/>
              <a:t>.</a:t>
            </a:r>
            <a:endParaRPr/>
          </a:p>
        </p:txBody>
      </p:sp>
      <p:sp>
        <p:nvSpPr>
          <p:cNvPr id="97" name="Google Shape;97;p19"/>
          <p:cNvSpPr txBox="1"/>
          <p:nvPr/>
        </p:nvSpPr>
        <p:spPr>
          <a:xfrm>
            <a:off x="3930300" y="2062600"/>
            <a:ext cx="1283400" cy="113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initialize()</a:t>
            </a:r>
            <a:endParaRPr sz="900">
              <a:solidFill>
                <a:srgbClr val="0000F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F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check_input()</a:t>
            </a:r>
            <a:endParaRPr sz="900">
              <a:solidFill>
                <a:srgbClr val="0000F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rgbClr val="FF0000"/>
                </a:solidFill>
                <a:latin typeface="Consolas"/>
                <a:ea typeface="Consolas"/>
                <a:cs typeface="Consolas"/>
                <a:sym typeface="Consolas"/>
              </a:rPr>
              <a:t>ATTACK</a:t>
            </a:r>
            <a:endParaRPr b="1" sz="900">
              <a:solidFill>
                <a:srgbClr val="FF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do_action()</a:t>
            </a:r>
            <a:endParaRPr sz="900">
              <a:solidFill>
                <a:srgbClr val="0000F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F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terminate()</a:t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cxnSp>
        <p:nvCxnSpPr>
          <p:cNvPr id="98" name="Google Shape;98;p19"/>
          <p:cNvCxnSpPr/>
          <p:nvPr/>
        </p:nvCxnSpPr>
        <p:spPr>
          <a:xfrm>
            <a:off x="3982925" y="2147400"/>
            <a:ext cx="0" cy="10506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99" name="Google Shape;99;p1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Exploiting Race Conditions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Filesystem</a:t>
            </a:r>
            <a:endParaRPr/>
          </a:p>
        </p:txBody>
      </p:sp>
      <p:sp>
        <p:nvSpPr>
          <p:cNvPr id="105" name="Google Shape;105;p20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filesystem is a part of the program state that the attacker can often influence.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Consider:</a:t>
            </a:r>
            <a:endParaRPr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01 int main(int argc, char **argv) {</a:t>
            </a:r>
            <a:br>
              <a:rPr lang="en" sz="8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02     int fd = open(argv[1], O_WRONLY | O_CREAT | O_TRUNC, 0755);</a:t>
            </a:r>
            <a:br>
              <a:rPr lang="en" sz="8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03     write(fd, "</a:t>
            </a: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#!/bin/sh\necho SAFE\n</a:t>
            </a: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", </a:t>
            </a: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20</a:t>
            </a: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);</a:t>
            </a:r>
            <a:br>
              <a:rPr lang="en" sz="8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04     close(fd);</a:t>
            </a:r>
            <a:br>
              <a:rPr lang="en" sz="8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05     </a:t>
            </a: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execl("/bin/sh", "/bin/sh", argv[1], NULL);</a:t>
            </a:r>
            <a:br>
              <a:rPr lang="en" sz="8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06 }</a:t>
            </a:r>
            <a:endParaRPr sz="12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Huge window of opportunity: any point between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open()</a:t>
            </a:r>
            <a:br>
              <a:rPr lang="en"/>
            </a:br>
            <a:r>
              <a:rPr lang="en"/>
              <a:t>and </a:t>
            </a:r>
            <a:r>
              <a:rPr i="1" lang="en"/>
              <a:t>full startup of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/bin/sh</a:t>
            </a:r>
            <a:r>
              <a:rPr lang="en"/>
              <a:t> is an attack window.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/>
              <a:t>Let's exploit this!</a:t>
            </a:r>
            <a:endParaRPr sz="800"/>
          </a:p>
        </p:txBody>
      </p:sp>
      <p:sp>
        <p:nvSpPr>
          <p:cNvPr id="106" name="Google Shape;106;p20"/>
          <p:cNvSpPr/>
          <p:nvPr/>
        </p:nvSpPr>
        <p:spPr>
          <a:xfrm>
            <a:off x="4377400" y="2469225"/>
            <a:ext cx="347400" cy="1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20"/>
          <p:cNvSpPr/>
          <p:nvPr/>
        </p:nvSpPr>
        <p:spPr>
          <a:xfrm>
            <a:off x="3456675" y="2850075"/>
            <a:ext cx="347400" cy="1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08" name="Google Shape;108;p20"/>
          <p:cNvCxnSpPr>
            <a:stCxn id="106" idx="3"/>
            <a:endCxn id="107" idx="3"/>
          </p:cNvCxnSpPr>
          <p:nvPr/>
        </p:nvCxnSpPr>
        <p:spPr>
          <a:xfrm flipH="1">
            <a:off x="3804100" y="2555025"/>
            <a:ext cx="920700" cy="381000"/>
          </a:xfrm>
          <a:prstGeom prst="curvedConnector3">
            <a:avLst>
              <a:gd fmla="val -25863" name="adj1"/>
            </a:avLst>
          </a:prstGeom>
          <a:noFill/>
          <a:ln cap="flat" cmpd="sng" w="28575">
            <a:solidFill>
              <a:srgbClr val="FF0000"/>
            </a:solidFill>
            <a:prstDash val="lgDash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Upping the Challenge</a:t>
            </a:r>
            <a:endParaRPr/>
          </a:p>
        </p:txBody>
      </p:sp>
      <p:sp>
        <p:nvSpPr>
          <p:cNvPr id="114" name="Google Shape;114;p2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if we make it less winnable?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Consider:</a:t>
            </a:r>
            <a:endParaRPr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01 int main(int argc, char **argv) {</a:t>
            </a:r>
            <a:br>
              <a:rPr lang="en" sz="8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02    int echo_fd = open("/bin/echo", O_RDONLY);</a:t>
            </a:r>
            <a:br>
              <a:rPr lang="en" sz="8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03    int fd = open(argv[1], O_WRONLY | O_CREAT, 0755);</a:t>
            </a:r>
            <a:br>
              <a:rPr lang="en" sz="8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04    sendfile(fd, echo_fd, 0, 1024*1024);</a:t>
            </a:r>
            <a:br>
              <a:rPr lang="en" sz="8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05    close(fd);</a:t>
            </a:r>
            <a:br>
              <a:rPr lang="en" sz="8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06    execl(argv[1], argv[1], "SAFE", NULL);</a:t>
            </a:r>
            <a:br>
              <a:rPr lang="en" sz="8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07 }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Much smaller window of opportunity...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/>
              <a:t>How do we exploit it? General idea: </a:t>
            </a:r>
            <a:r>
              <a:rPr i="1" lang="en"/>
              <a:t>slow down the victim as</a:t>
            </a:r>
            <a:br>
              <a:rPr i="1" lang="en"/>
            </a:br>
            <a:r>
              <a:rPr i="1" lang="en"/>
              <a:t>much as possible</a:t>
            </a:r>
            <a:r>
              <a:rPr lang="en"/>
              <a:t> to make the vulnerable window open longer.</a:t>
            </a:r>
            <a:endParaRPr/>
          </a:p>
        </p:txBody>
      </p:sp>
      <p:sp>
        <p:nvSpPr>
          <p:cNvPr id="115" name="Google Shape;115;p21"/>
          <p:cNvSpPr/>
          <p:nvPr/>
        </p:nvSpPr>
        <p:spPr>
          <a:xfrm>
            <a:off x="3741250" y="2312250"/>
            <a:ext cx="347400" cy="1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21"/>
          <p:cNvSpPr/>
          <p:nvPr/>
        </p:nvSpPr>
        <p:spPr>
          <a:xfrm>
            <a:off x="3130225" y="2697300"/>
            <a:ext cx="347400" cy="1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7" name="Google Shape;117;p21"/>
          <p:cNvCxnSpPr>
            <a:stCxn id="115" idx="3"/>
            <a:endCxn id="116" idx="3"/>
          </p:cNvCxnSpPr>
          <p:nvPr/>
        </p:nvCxnSpPr>
        <p:spPr>
          <a:xfrm flipH="1">
            <a:off x="3477550" y="2398050"/>
            <a:ext cx="611100" cy="385200"/>
          </a:xfrm>
          <a:prstGeom prst="curvedConnector3">
            <a:avLst>
              <a:gd fmla="val -38967" name="adj1"/>
            </a:avLst>
          </a:prstGeom>
          <a:noFill/>
          <a:ln cap="flat" cmpd="sng" w="28575">
            <a:solidFill>
              <a:srgbClr val="FF0000"/>
            </a:solidFill>
            <a:prstDash val="lgDash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Playing Nice</a:t>
            </a:r>
            <a:endParaRPr/>
          </a:p>
        </p:txBody>
      </p:sp>
      <p:sp>
        <p:nvSpPr>
          <p:cNvPr id="123" name="Google Shape;123;p22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One method: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nice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The Linux kernel's scheduler supports different priorities for different programs. The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nice</a:t>
            </a:r>
            <a:r>
              <a:rPr lang="en"/>
              <a:t> command (and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nice()</a:t>
            </a:r>
            <a:r>
              <a:rPr lang="en"/>
              <a:t> system call) expose this functionality.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Intensive commands might normally interfere with the rest of your system:</a:t>
            </a:r>
            <a:endParaRPr/>
          </a:p>
          <a:p>
            <a:pPr indent="45720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$ /usr/bin/intensive_command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Using nice, they can be made to behave better:</a:t>
            </a:r>
            <a:endParaRPr/>
          </a:p>
          <a:p>
            <a:pPr indent="45720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$ nice /usr/bin/intensive_command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nice</a:t>
            </a:r>
            <a:r>
              <a:rPr lang="en"/>
              <a:t> is for CPU, while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ionice</a:t>
            </a:r>
            <a:r>
              <a:rPr lang="en"/>
              <a:t> is for I/O. Using them in combination</a:t>
            </a:r>
            <a:br>
              <a:rPr lang="en"/>
            </a:br>
            <a:r>
              <a:rPr lang="en"/>
              <a:t>can slow down programs enough to win races!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Path Complexity</a:t>
            </a:r>
            <a:endParaRPr/>
          </a:p>
        </p:txBody>
      </p:sp>
      <p:sp>
        <p:nvSpPr>
          <p:cNvPr id="129" name="Google Shape;129;p2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Filesystem races involve filesystem access, and not all filesystem access is equal... For example:</a:t>
            </a:r>
            <a:endParaRPr/>
          </a:p>
          <a:p>
            <a:pPr indent="45720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600">
                <a:latin typeface="Consolas"/>
                <a:ea typeface="Consolas"/>
                <a:cs typeface="Consolas"/>
                <a:sym typeface="Consolas"/>
              </a:rPr>
              <a:t>$ cat my_file</a:t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Is much faster than:</a:t>
            </a:r>
            <a:endParaRPr/>
          </a:p>
          <a:p>
            <a:pPr indent="45720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600">
                <a:latin typeface="Consolas"/>
                <a:ea typeface="Consolas"/>
                <a:cs typeface="Consolas"/>
                <a:sym typeface="Consolas"/>
              </a:rPr>
              <a:t>$ cat a/b/c/d/e/f/g/h/i/j/k/l/m/n/o/p/q/r/s/t/u/v/w/x/y/z/my_file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Why? The kernel takes time to go into all these directories!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/>
              <a:t>We can pass in SUPER long paths to slow the program down (Linux</a:t>
            </a:r>
            <a:br>
              <a:rPr lang="en"/>
            </a:br>
            <a:r>
              <a:rPr lang="en"/>
              <a:t>has a path size limit of 4096 bytes).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Filesystem Mazes</a:t>
            </a:r>
            <a:endParaRPr/>
          </a:p>
        </p:txBody>
      </p:sp>
      <p:sp>
        <p:nvSpPr>
          <p:cNvPr id="135" name="Google Shape;135;p24"/>
          <p:cNvSpPr/>
          <p:nvPr/>
        </p:nvSpPr>
        <p:spPr>
          <a:xfrm>
            <a:off x="6541100" y="2124305"/>
            <a:ext cx="347400" cy="1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24"/>
          <p:cNvSpPr/>
          <p:nvPr/>
        </p:nvSpPr>
        <p:spPr>
          <a:xfrm>
            <a:off x="6541100" y="2537921"/>
            <a:ext cx="347400" cy="1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24"/>
          <p:cNvSpPr/>
          <p:nvPr/>
        </p:nvSpPr>
        <p:spPr>
          <a:xfrm>
            <a:off x="6541100" y="2951537"/>
            <a:ext cx="347400" cy="1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4"/>
          <p:cNvSpPr/>
          <p:nvPr/>
        </p:nvSpPr>
        <p:spPr>
          <a:xfrm>
            <a:off x="6541100" y="1710690"/>
            <a:ext cx="347400" cy="1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24"/>
          <p:cNvSpPr/>
          <p:nvPr/>
        </p:nvSpPr>
        <p:spPr>
          <a:xfrm>
            <a:off x="1481300" y="1710690"/>
            <a:ext cx="347400" cy="1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40" name="Google Shape;140;p24"/>
          <p:cNvCxnSpPr>
            <a:stCxn id="138" idx="3"/>
            <a:endCxn id="139" idx="0"/>
          </p:cNvCxnSpPr>
          <p:nvPr/>
        </p:nvCxnSpPr>
        <p:spPr>
          <a:xfrm rot="10800000">
            <a:off x="1655000" y="1710690"/>
            <a:ext cx="5233500" cy="85800"/>
          </a:xfrm>
          <a:prstGeom prst="curvedConnector4">
            <a:avLst>
              <a:gd fmla="val -4550" name="adj1"/>
              <a:gd fmla="val 377535" name="adj2"/>
            </a:avLst>
          </a:prstGeom>
          <a:noFill/>
          <a:ln cap="flat" cmpd="sng" w="9525">
            <a:solidFill>
              <a:srgbClr val="A4C2F4"/>
            </a:solidFill>
            <a:prstDash val="lgDash"/>
            <a:round/>
            <a:headEnd len="med" w="med" type="none"/>
            <a:tailEnd len="med" w="med" type="triangle"/>
          </a:ln>
        </p:spPr>
      </p:cxnSp>
      <p:cxnSp>
        <p:nvCxnSpPr>
          <p:cNvPr id="141" name="Google Shape;141;p24"/>
          <p:cNvCxnSpPr>
            <a:stCxn id="135" idx="3"/>
            <a:endCxn id="139" idx="0"/>
          </p:cNvCxnSpPr>
          <p:nvPr/>
        </p:nvCxnSpPr>
        <p:spPr>
          <a:xfrm rot="10800000">
            <a:off x="1655000" y="1710605"/>
            <a:ext cx="5233500" cy="499500"/>
          </a:xfrm>
          <a:prstGeom prst="curvedConnector4">
            <a:avLst>
              <a:gd fmla="val -4550" name="adj1"/>
              <a:gd fmla="val 147656" name="adj2"/>
            </a:avLst>
          </a:prstGeom>
          <a:noFill/>
          <a:ln cap="flat" cmpd="sng" w="9525">
            <a:solidFill>
              <a:srgbClr val="A4C2F4"/>
            </a:solidFill>
            <a:prstDash val="lgDash"/>
            <a:round/>
            <a:headEnd len="med" w="med" type="none"/>
            <a:tailEnd len="med" w="med" type="triangle"/>
          </a:ln>
        </p:spPr>
      </p:cxnSp>
      <p:cxnSp>
        <p:nvCxnSpPr>
          <p:cNvPr id="142" name="Google Shape;142;p24"/>
          <p:cNvCxnSpPr>
            <a:stCxn id="136" idx="3"/>
            <a:endCxn id="139" idx="0"/>
          </p:cNvCxnSpPr>
          <p:nvPr/>
        </p:nvCxnSpPr>
        <p:spPr>
          <a:xfrm rot="10800000">
            <a:off x="1655000" y="1710821"/>
            <a:ext cx="5233500" cy="912900"/>
          </a:xfrm>
          <a:prstGeom prst="curvedConnector4">
            <a:avLst>
              <a:gd fmla="val -4550" name="adj1"/>
              <a:gd fmla="val 126099" name="adj2"/>
            </a:avLst>
          </a:prstGeom>
          <a:noFill/>
          <a:ln cap="flat" cmpd="sng" w="9525">
            <a:solidFill>
              <a:srgbClr val="A4C2F4"/>
            </a:solidFill>
            <a:prstDash val="lgDash"/>
            <a:round/>
            <a:headEnd len="med" w="med" type="none"/>
            <a:tailEnd len="med" w="med" type="triangle"/>
          </a:ln>
        </p:spPr>
      </p:cxnSp>
      <p:cxnSp>
        <p:nvCxnSpPr>
          <p:cNvPr id="143" name="Google Shape;143;p24"/>
          <p:cNvCxnSpPr>
            <a:stCxn id="137" idx="3"/>
            <a:endCxn id="139" idx="0"/>
          </p:cNvCxnSpPr>
          <p:nvPr/>
        </p:nvCxnSpPr>
        <p:spPr>
          <a:xfrm rot="10800000">
            <a:off x="1655000" y="1710737"/>
            <a:ext cx="5233500" cy="1326600"/>
          </a:xfrm>
          <a:prstGeom prst="curvedConnector4">
            <a:avLst>
              <a:gd fmla="val -4550" name="adj1"/>
              <a:gd fmla="val 117954" name="adj2"/>
            </a:avLst>
          </a:prstGeom>
          <a:noFill/>
          <a:ln cap="flat" cmpd="sng" w="9525">
            <a:solidFill>
              <a:srgbClr val="A4C2F4"/>
            </a:solidFill>
            <a:prstDash val="lgDash"/>
            <a:round/>
            <a:headEnd len="med" w="med" type="none"/>
            <a:tailEnd len="med" w="med" type="triangle"/>
          </a:ln>
        </p:spPr>
      </p:cxnSp>
      <p:sp>
        <p:nvSpPr>
          <p:cNvPr id="144" name="Google Shape;144;p24"/>
          <p:cNvSpPr/>
          <p:nvPr/>
        </p:nvSpPr>
        <p:spPr>
          <a:xfrm>
            <a:off x="2037932" y="2352390"/>
            <a:ext cx="347400" cy="1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24"/>
          <p:cNvSpPr/>
          <p:nvPr/>
        </p:nvSpPr>
        <p:spPr>
          <a:xfrm>
            <a:off x="2037932" y="2770216"/>
            <a:ext cx="347400" cy="1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24"/>
          <p:cNvSpPr/>
          <p:nvPr/>
        </p:nvSpPr>
        <p:spPr>
          <a:xfrm>
            <a:off x="2037932" y="3188041"/>
            <a:ext cx="347400" cy="1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4"/>
          <p:cNvSpPr/>
          <p:nvPr/>
        </p:nvSpPr>
        <p:spPr>
          <a:xfrm>
            <a:off x="2037925" y="1934565"/>
            <a:ext cx="347400" cy="1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24"/>
          <p:cNvSpPr/>
          <p:nvPr/>
        </p:nvSpPr>
        <p:spPr>
          <a:xfrm>
            <a:off x="6105825" y="2124401"/>
            <a:ext cx="347400" cy="1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24"/>
          <p:cNvSpPr/>
          <p:nvPr/>
        </p:nvSpPr>
        <p:spPr>
          <a:xfrm>
            <a:off x="6105825" y="2537975"/>
            <a:ext cx="347400" cy="1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24"/>
          <p:cNvSpPr/>
          <p:nvPr/>
        </p:nvSpPr>
        <p:spPr>
          <a:xfrm>
            <a:off x="6105825" y="2951549"/>
            <a:ext cx="347400" cy="1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24"/>
          <p:cNvSpPr/>
          <p:nvPr/>
        </p:nvSpPr>
        <p:spPr>
          <a:xfrm>
            <a:off x="6105825" y="1710827"/>
            <a:ext cx="347400" cy="1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52" name="Google Shape;152;p24"/>
          <p:cNvCxnSpPr>
            <a:stCxn id="146" idx="3"/>
            <a:endCxn id="150" idx="2"/>
          </p:cNvCxnSpPr>
          <p:nvPr/>
        </p:nvCxnSpPr>
        <p:spPr>
          <a:xfrm flipH="1" rot="10800000">
            <a:off x="2385332" y="3123241"/>
            <a:ext cx="3894300" cy="150600"/>
          </a:xfrm>
          <a:prstGeom prst="curvedConnector2">
            <a:avLst/>
          </a:prstGeom>
          <a:noFill/>
          <a:ln cap="flat" cmpd="sng" w="9525">
            <a:solidFill>
              <a:srgbClr val="A4C2F4"/>
            </a:solidFill>
            <a:prstDash val="lgDash"/>
            <a:round/>
            <a:headEnd len="med" w="med" type="none"/>
            <a:tailEnd len="med" w="med" type="triangle"/>
          </a:ln>
        </p:spPr>
      </p:cxnSp>
      <p:cxnSp>
        <p:nvCxnSpPr>
          <p:cNvPr id="153" name="Google Shape;153;p24"/>
          <p:cNvCxnSpPr>
            <a:stCxn id="145" idx="3"/>
            <a:endCxn id="149" idx="2"/>
          </p:cNvCxnSpPr>
          <p:nvPr/>
        </p:nvCxnSpPr>
        <p:spPr>
          <a:xfrm flipH="1" rot="10800000">
            <a:off x="2385332" y="2709616"/>
            <a:ext cx="3894300" cy="146400"/>
          </a:xfrm>
          <a:prstGeom prst="curvedConnector2">
            <a:avLst/>
          </a:prstGeom>
          <a:noFill/>
          <a:ln cap="flat" cmpd="sng" w="9525">
            <a:solidFill>
              <a:srgbClr val="A4C2F4"/>
            </a:solidFill>
            <a:prstDash val="lgDash"/>
            <a:round/>
            <a:headEnd len="med" w="med" type="none"/>
            <a:tailEnd len="med" w="med" type="triangle"/>
          </a:ln>
        </p:spPr>
      </p:cxnSp>
      <p:cxnSp>
        <p:nvCxnSpPr>
          <p:cNvPr id="154" name="Google Shape;154;p24"/>
          <p:cNvCxnSpPr>
            <a:stCxn id="144" idx="3"/>
            <a:endCxn id="148" idx="2"/>
          </p:cNvCxnSpPr>
          <p:nvPr/>
        </p:nvCxnSpPr>
        <p:spPr>
          <a:xfrm flipH="1" rot="10800000">
            <a:off x="2385332" y="2295990"/>
            <a:ext cx="3894300" cy="142200"/>
          </a:xfrm>
          <a:prstGeom prst="curvedConnector2">
            <a:avLst/>
          </a:prstGeom>
          <a:noFill/>
          <a:ln cap="flat" cmpd="sng" w="9525">
            <a:solidFill>
              <a:srgbClr val="A4C2F4"/>
            </a:solidFill>
            <a:prstDash val="lgDash"/>
            <a:round/>
            <a:headEnd len="med" w="med" type="none"/>
            <a:tailEnd len="med" w="med" type="triangle"/>
          </a:ln>
        </p:spPr>
      </p:cxnSp>
      <p:cxnSp>
        <p:nvCxnSpPr>
          <p:cNvPr id="155" name="Google Shape;155;p24"/>
          <p:cNvCxnSpPr>
            <a:stCxn id="147" idx="3"/>
            <a:endCxn id="151" idx="2"/>
          </p:cNvCxnSpPr>
          <p:nvPr/>
        </p:nvCxnSpPr>
        <p:spPr>
          <a:xfrm flipH="1" rot="10800000">
            <a:off x="2385325" y="1882365"/>
            <a:ext cx="3894300" cy="138000"/>
          </a:xfrm>
          <a:prstGeom prst="curvedConnector2">
            <a:avLst/>
          </a:prstGeom>
          <a:noFill/>
          <a:ln cap="flat" cmpd="sng" w="9525">
            <a:solidFill>
              <a:srgbClr val="A4C2F4"/>
            </a:solidFill>
            <a:prstDash val="lgDash"/>
            <a:round/>
            <a:headEnd len="med" w="med" type="none"/>
            <a:tailEnd len="med" w="med" type="triangle"/>
          </a:ln>
        </p:spPr>
      </p:cxnSp>
      <p:sp>
        <p:nvSpPr>
          <p:cNvPr id="156" name="Google Shape;156;p24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Can we do better than 4096 bytes? YES, by using symbolic links!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/my/maze/a/1/2/3/4/5/6/7/8/9/10/11/12/13/14/15/16/17/18/</a:t>
            </a:r>
            <a:r>
              <a:rPr lang="en" sz="1400">
                <a:solidFill>
                  <a:srgbClr val="A4C2F4"/>
                </a:solidFill>
                <a:latin typeface="Consolas"/>
                <a:ea typeface="Consolas"/>
                <a:cs typeface="Consolas"/>
                <a:sym typeface="Consolas"/>
              </a:rPr>
              <a:t>root</a:t>
            </a:r>
            <a:br>
              <a:rPr lang="en" sz="1400">
                <a:solidFill>
                  <a:srgbClr val="A4C2F4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         </a:t>
            </a:r>
            <a:r>
              <a:rPr lang="en" sz="1400">
                <a:solidFill>
                  <a:srgbClr val="A4C2F4"/>
                </a:solidFill>
                <a:latin typeface="Consolas"/>
                <a:ea typeface="Consolas"/>
                <a:cs typeface="Consolas"/>
                <a:sym typeface="Consolas"/>
              </a:rPr>
              <a:t>a_end</a:t>
            </a:r>
            <a:br>
              <a:rPr lang="en" sz="14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         b/1/2/3/4/5/6/7/8/9/10/11/12/13/14/15/16/17/18/</a:t>
            </a:r>
            <a:r>
              <a:rPr lang="en" sz="1400">
                <a:solidFill>
                  <a:srgbClr val="A4C2F4"/>
                </a:solidFill>
                <a:latin typeface="Consolas"/>
                <a:ea typeface="Consolas"/>
                <a:cs typeface="Consolas"/>
                <a:sym typeface="Consolas"/>
              </a:rPr>
              <a:t>root</a:t>
            </a:r>
            <a:br>
              <a:rPr lang="en" sz="1400">
                <a:solidFill>
                  <a:srgbClr val="A4C2F4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         </a:t>
            </a:r>
            <a:r>
              <a:rPr lang="en" sz="1400">
                <a:solidFill>
                  <a:srgbClr val="A4C2F4"/>
                </a:solidFill>
                <a:latin typeface="Consolas"/>
                <a:ea typeface="Consolas"/>
                <a:cs typeface="Consolas"/>
                <a:sym typeface="Consolas"/>
              </a:rPr>
              <a:t>b_end</a:t>
            </a:r>
            <a:br>
              <a:rPr lang="en" sz="14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         c/1/2/3/4/5/6/7/8/9/10/11/12/13/14/15/16/17/18/</a:t>
            </a:r>
            <a:r>
              <a:rPr lang="en" sz="1400">
                <a:solidFill>
                  <a:srgbClr val="A4C2F4"/>
                </a:solidFill>
                <a:latin typeface="Consolas"/>
                <a:ea typeface="Consolas"/>
                <a:cs typeface="Consolas"/>
                <a:sym typeface="Consolas"/>
              </a:rPr>
              <a:t>root</a:t>
            </a:r>
            <a:br>
              <a:rPr lang="en" sz="1400">
                <a:solidFill>
                  <a:srgbClr val="A4C2F4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         </a:t>
            </a:r>
            <a:r>
              <a:rPr lang="en" sz="1400">
                <a:solidFill>
                  <a:srgbClr val="A4C2F4"/>
                </a:solidFill>
                <a:latin typeface="Consolas"/>
                <a:ea typeface="Consolas"/>
                <a:cs typeface="Consolas"/>
                <a:sym typeface="Consolas"/>
              </a:rPr>
              <a:t>c_end</a:t>
            </a:r>
            <a:br>
              <a:rPr lang="en" sz="14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         d/1/2/3/4/5/6/7/8/9/10/11/12/13/14/15/16/17/18/</a:t>
            </a:r>
            <a:r>
              <a:rPr lang="en" sz="1400">
                <a:solidFill>
                  <a:srgbClr val="A4C2F4"/>
                </a:solidFill>
                <a:latin typeface="Consolas"/>
                <a:ea typeface="Consolas"/>
                <a:cs typeface="Consolas"/>
                <a:sym typeface="Consolas"/>
              </a:rPr>
              <a:t>root</a:t>
            </a:r>
            <a:br>
              <a:rPr lang="en" sz="1400">
                <a:solidFill>
                  <a:srgbClr val="A4C2F4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         </a:t>
            </a:r>
            <a:r>
              <a:rPr lang="en" sz="1400">
                <a:solidFill>
                  <a:srgbClr val="A4C2F4"/>
                </a:solidFill>
                <a:latin typeface="Consolas"/>
                <a:ea typeface="Consolas"/>
                <a:cs typeface="Consolas"/>
                <a:sym typeface="Consolas"/>
              </a:rPr>
              <a:t>d_end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Then we can use paths like </a:t>
            </a:r>
            <a:r>
              <a:rPr lang="en" sz="900">
                <a:latin typeface="Consolas"/>
                <a:ea typeface="Consolas"/>
                <a:cs typeface="Consolas"/>
                <a:sym typeface="Consolas"/>
              </a:rPr>
              <a:t>/my/maze/a_end/root/b_end/root/c_end/root/d_end/root/some_file</a:t>
            </a:r>
            <a:br>
              <a:rPr lang="en"/>
            </a:br>
            <a:r>
              <a:rPr lang="en"/>
              <a:t>to reference </a:t>
            </a: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/my/maze/some_file</a:t>
            </a:r>
            <a:r>
              <a:rPr lang="en"/>
              <a:t> through a huge number of directory</a:t>
            </a:r>
            <a:br>
              <a:rPr lang="en"/>
            </a:br>
            <a:r>
              <a:rPr lang="en"/>
              <a:t>traversals.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/>
              <a:t>Note: Linux has a limit of 40 symbolic links per path resolution.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TOCTOU</a:t>
            </a:r>
            <a:endParaRPr/>
          </a:p>
        </p:txBody>
      </p:sp>
      <p:sp>
        <p:nvSpPr>
          <p:cNvPr id="162" name="Google Shape;162;p25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These types of race conditions tend to show up as Time of Check to Time of Use vulnerabilities (TOCTOU / TOCTTOU). Example: CVE-2019-7307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The culprit:</a:t>
            </a:r>
            <a:r>
              <a:rPr lang="en"/>
              <a:t> Ubuntu's crash reporting program (apport)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The bug: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The exploit: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Make sure ifpath is accessible to trigger the else condition.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Quickly symlink ifpath to something else.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/>
              <a:t>Can be used to read arbitrary files on the filesystem!</a:t>
            </a:r>
            <a:endParaRPr/>
          </a:p>
        </p:txBody>
      </p:sp>
      <p:pic>
        <p:nvPicPr>
          <p:cNvPr id="163" name="Google Shape;163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9875" y="2415425"/>
            <a:ext cx="3531275" cy="1030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Mitigations</a:t>
            </a:r>
            <a:endParaRPr/>
          </a:p>
        </p:txBody>
      </p:sp>
      <p:sp>
        <p:nvSpPr>
          <p:cNvPr id="169" name="Google Shape;169;p26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Safer programming practices (O_NOFOLLOW, mkstemp(), etc).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Symlink protections in /tmp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root cannot follow symlinks in /tmp that are owned by other users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specifically made to prevent these sorts of issues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ideashvili 2019.12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