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Roboto"/>
      <p:regular r:id="rId13"/>
      <p:bold r:id="rId14"/>
      <p:italic r:id="rId15"/>
      <p:boldItalic r:id="rId16"/>
    </p:embeddedFont>
    <p:embeddedFont>
      <p:font typeface="Roboto Light"/>
      <p:regular r:id="rId17"/>
      <p:bold r:id="rId18"/>
      <p:italic r:id="rId19"/>
      <p:boldItalic r:id="rId20"/>
    </p:embeddedFont>
    <p:embeddedFont>
      <p:font typeface="Oswald"/>
      <p:regular r:id="rId21"/>
      <p:bold r:id="rId22"/>
    </p:embeddedFont>
    <p:embeddedFont>
      <p:font typeface="Roboto Mono Regular"/>
      <p:regular r:id="rId23"/>
      <p:bold r:id="rId24"/>
      <p:italic r:id="rId25"/>
      <p:boldItalic r:id="rId2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Light-boldItalic.fntdata"/><Relationship Id="rId22" Type="http://schemas.openxmlformats.org/officeDocument/2006/relationships/font" Target="fonts/Oswald-bold.fntdata"/><Relationship Id="rId21" Type="http://schemas.openxmlformats.org/officeDocument/2006/relationships/font" Target="fonts/Oswald-regular.fntdata"/><Relationship Id="rId24" Type="http://schemas.openxmlformats.org/officeDocument/2006/relationships/font" Target="fonts/RobotoMonoRegular-bold.fntdata"/><Relationship Id="rId23" Type="http://schemas.openxmlformats.org/officeDocument/2006/relationships/font" Target="fonts/RobotoMonoRegular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RobotoMonoRegular-boldItalic.fntdata"/><Relationship Id="rId25" Type="http://schemas.openxmlformats.org/officeDocument/2006/relationships/font" Target="fonts/RobotoMonoRegular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Roboto-regular.fntdata"/><Relationship Id="rId12" Type="http://schemas.openxmlformats.org/officeDocument/2006/relationships/slide" Target="slides/slide7.xml"/><Relationship Id="rId15" Type="http://schemas.openxmlformats.org/officeDocument/2006/relationships/font" Target="fonts/Roboto-italic.fntdata"/><Relationship Id="rId14" Type="http://schemas.openxmlformats.org/officeDocument/2006/relationships/font" Target="fonts/Roboto-bold.fntdata"/><Relationship Id="rId17" Type="http://schemas.openxmlformats.org/officeDocument/2006/relationships/font" Target="fonts/RobotoLight-regular.fntdata"/><Relationship Id="rId16" Type="http://schemas.openxmlformats.org/officeDocument/2006/relationships/font" Target="fonts/Roboto-boldItalic.fntdata"/><Relationship Id="rId19" Type="http://schemas.openxmlformats.org/officeDocument/2006/relationships/font" Target="fonts/RobotoLight-italic.fntdata"/><Relationship Id="rId18" Type="http://schemas.openxmlformats.org/officeDocument/2006/relationships/font" Target="fonts/RobotoLight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80fa1e7c5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80fa1e7c5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a2320e9c0b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a2320e9c0b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a2320e9c0b_0_1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a2320e9c0b_0_1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a2320e9c0b_0_2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a2320e9c0b_0_2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a2320e9c0b_0_2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a2320e9c0b_0_2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a2320e9c0b_0_2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a2320e9c0b_0_2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ac94274403_6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ac94274403_6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>
                <a:solidFill>
                  <a:schemeClr val="dk2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Subtitle">
  <p:cSld name="TITLE_ONLY_1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7" name="Google Shape;47;p11"/>
          <p:cNvSpPr txBox="1"/>
          <p:nvPr>
            <p:ph idx="1" type="subTitle"/>
          </p:nvPr>
        </p:nvSpPr>
        <p:spPr>
          <a:xfrm>
            <a:off x="685800" y="2179341"/>
            <a:ext cx="7772400" cy="7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None/>
              <a:defRPr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itle" type="secHead">
  <p:cSld name="SECTION_HEAD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50" name="Google Shape;50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ancy Section Title">
  <p:cSld name="CUSTOM">
    <p:bg>
      <p:bgPr>
        <a:solidFill>
          <a:srgbClr val="351C75"/>
        </a:solidFill>
      </p:bgPr>
    </p:bg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3"/>
          <p:cNvSpPr txBox="1"/>
          <p:nvPr>
            <p:ph type="title"/>
          </p:nvPr>
        </p:nvSpPr>
        <p:spPr>
          <a:xfrm>
            <a:off x="219700" y="2287400"/>
            <a:ext cx="6523800" cy="56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2" type="title"/>
          </p:nvPr>
        </p:nvSpPr>
        <p:spPr>
          <a:xfrm>
            <a:off x="219700" y="499975"/>
            <a:ext cx="6523800" cy="178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3" type="title"/>
          </p:nvPr>
        </p:nvSpPr>
        <p:spPr>
          <a:xfrm>
            <a:off x="219700" y="2856225"/>
            <a:ext cx="6523800" cy="178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Ideas">
  <p:cSld name="CUSTOM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title"/>
          </p:nvPr>
        </p:nvSpPr>
        <p:spPr>
          <a:xfrm>
            <a:off x="537475" y="8683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58" name="Google Shape;58;p14"/>
          <p:cNvSpPr txBox="1"/>
          <p:nvPr>
            <p:ph idx="2" type="title"/>
          </p:nvPr>
        </p:nvSpPr>
        <p:spPr>
          <a:xfrm>
            <a:off x="537475" y="3055688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59" name="Google Shape;59;p14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Ideas">
  <p:cSld name="CUSTOM_1_2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type="title"/>
          </p:nvPr>
        </p:nvSpPr>
        <p:spPr>
          <a:xfrm>
            <a:off x="537475" y="618338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2" name="Google Shape;62;p15"/>
          <p:cNvSpPr txBox="1"/>
          <p:nvPr>
            <p:ph idx="2" type="title"/>
          </p:nvPr>
        </p:nvSpPr>
        <p:spPr>
          <a:xfrm>
            <a:off x="537475" y="33494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3" name="Google Shape;63;p15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4" name="Google Shape;64;p15"/>
          <p:cNvSpPr txBox="1"/>
          <p:nvPr>
            <p:ph idx="3" type="title"/>
          </p:nvPr>
        </p:nvSpPr>
        <p:spPr>
          <a:xfrm>
            <a:off x="537475" y="1983875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ral Idea">
  <p:cSld name="CUSTOM_1_1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/>
          <p:nvPr>
            <p:ph type="title"/>
          </p:nvPr>
        </p:nvSpPr>
        <p:spPr>
          <a:xfrm>
            <a:off x="537475" y="8683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7" name="Google Shape;67;p16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lendar">
  <p:cSld name="CUSTOM_3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9" name="Google Shape;69;p17"/>
          <p:cNvCxnSpPr/>
          <p:nvPr/>
        </p:nvCxnSpPr>
        <p:spPr>
          <a:xfrm>
            <a:off x="3048000" y="0"/>
            <a:ext cx="0" cy="51426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0" name="Google Shape;70;p17"/>
          <p:cNvCxnSpPr/>
          <p:nvPr/>
        </p:nvCxnSpPr>
        <p:spPr>
          <a:xfrm>
            <a:off x="6096000" y="0"/>
            <a:ext cx="0" cy="51426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1" name="Google Shape;71;p17"/>
          <p:cNvCxnSpPr/>
          <p:nvPr/>
        </p:nvCxnSpPr>
        <p:spPr>
          <a:xfrm>
            <a:off x="0" y="1285875"/>
            <a:ext cx="91458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2" name="Google Shape;72;p17"/>
          <p:cNvCxnSpPr/>
          <p:nvPr/>
        </p:nvCxnSpPr>
        <p:spPr>
          <a:xfrm>
            <a:off x="0" y="3857625"/>
            <a:ext cx="91458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3" name="Google Shape;73;p17"/>
          <p:cNvCxnSpPr/>
          <p:nvPr/>
        </p:nvCxnSpPr>
        <p:spPr>
          <a:xfrm>
            <a:off x="0" y="2571750"/>
            <a:ext cx="91440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74" name="Google Shape;74;p17"/>
          <p:cNvSpPr txBox="1"/>
          <p:nvPr/>
        </p:nvSpPr>
        <p:spPr>
          <a:xfrm>
            <a:off x="17514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January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5" name="Google Shape;75;p17"/>
          <p:cNvSpPr txBox="1"/>
          <p:nvPr/>
        </p:nvSpPr>
        <p:spPr>
          <a:xfrm>
            <a:off x="47994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February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6" name="Google Shape;76;p17"/>
          <p:cNvSpPr txBox="1"/>
          <p:nvPr/>
        </p:nvSpPr>
        <p:spPr>
          <a:xfrm>
            <a:off x="78492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March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7" name="Google Shape;77;p17"/>
          <p:cNvSpPr txBox="1"/>
          <p:nvPr/>
        </p:nvSpPr>
        <p:spPr>
          <a:xfrm>
            <a:off x="17514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April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8" name="Google Shape;78;p17"/>
          <p:cNvSpPr txBox="1"/>
          <p:nvPr/>
        </p:nvSpPr>
        <p:spPr>
          <a:xfrm>
            <a:off x="47994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May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9" name="Google Shape;79;p17"/>
          <p:cNvSpPr txBox="1"/>
          <p:nvPr/>
        </p:nvSpPr>
        <p:spPr>
          <a:xfrm>
            <a:off x="78492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June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0" name="Google Shape;80;p17"/>
          <p:cNvSpPr txBox="1"/>
          <p:nvPr/>
        </p:nvSpPr>
        <p:spPr>
          <a:xfrm>
            <a:off x="17514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July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1" name="Google Shape;81;p17"/>
          <p:cNvSpPr txBox="1"/>
          <p:nvPr/>
        </p:nvSpPr>
        <p:spPr>
          <a:xfrm>
            <a:off x="47994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August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2" name="Google Shape;82;p17"/>
          <p:cNvSpPr txBox="1"/>
          <p:nvPr/>
        </p:nvSpPr>
        <p:spPr>
          <a:xfrm>
            <a:off x="78492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September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3" name="Google Shape;83;p17"/>
          <p:cNvSpPr txBox="1"/>
          <p:nvPr/>
        </p:nvSpPr>
        <p:spPr>
          <a:xfrm>
            <a:off x="17514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October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4" name="Google Shape;84;p17"/>
          <p:cNvSpPr txBox="1"/>
          <p:nvPr/>
        </p:nvSpPr>
        <p:spPr>
          <a:xfrm>
            <a:off x="47994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November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5" name="Google Shape;85;p17"/>
          <p:cNvSpPr txBox="1"/>
          <p:nvPr/>
        </p:nvSpPr>
        <p:spPr>
          <a:xfrm>
            <a:off x="78492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December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0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7" name="Google Shape;17;p3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457200" y="1200150"/>
            <a:ext cx="39945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2" type="body"/>
          </p:nvPr>
        </p:nvSpPr>
        <p:spPr>
          <a:xfrm>
            <a:off x="4692274" y="1200150"/>
            <a:ext cx="39945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3" name="Google Shape;23;p4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lumns">
  <p:cSld name="TITLE_AND_TWO_COLUMNS_1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idx="1" type="body"/>
          </p:nvPr>
        </p:nvSpPr>
        <p:spPr>
          <a:xfrm>
            <a:off x="457200" y="241575"/>
            <a:ext cx="39945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692275" y="241575"/>
            <a:ext cx="39945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Columns">
  <p:cSld name="TITLE_AND_TWO_COLUMNS_1_1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idx="1" type="body"/>
          </p:nvPr>
        </p:nvSpPr>
        <p:spPr>
          <a:xfrm>
            <a:off x="250875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6063675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2" name="Google Shape;32;p6"/>
          <p:cNvSpPr txBox="1"/>
          <p:nvPr>
            <p:ph idx="3" type="body"/>
          </p:nvPr>
        </p:nvSpPr>
        <p:spPr>
          <a:xfrm>
            <a:off x="3157350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6" name="Google Shape;36;p7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 txBox="1"/>
          <p:nvPr>
            <p:ph idx="1" type="body"/>
          </p:nvPr>
        </p:nvSpPr>
        <p:spPr>
          <a:xfrm>
            <a:off x="457200" y="4406309"/>
            <a:ext cx="8229600" cy="51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rtl="0" algn="ctr"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1pPr>
          </a:lstStyle>
          <a:p/>
        </p:txBody>
      </p:sp>
      <p:sp>
        <p:nvSpPr>
          <p:cNvPr id="39" name="Google Shape;39;p8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ody Only">
  <p:cSld name="TITLE_AND_BODY_1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/>
          <p:nvPr>
            <p:ph idx="1" type="body"/>
          </p:nvPr>
        </p:nvSpPr>
        <p:spPr>
          <a:xfrm>
            <a:off x="457200" y="233438"/>
            <a:ext cx="8229600" cy="467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4" name="Google Shape;44;p10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 Light"/>
              <a:buChar char="●"/>
              <a:defRPr sz="1800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●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●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Module: Race Conditions</a:t>
            </a:r>
            <a:endParaRPr/>
          </a:p>
        </p:txBody>
      </p:sp>
      <p:sp>
        <p:nvSpPr>
          <p:cNvPr id="91" name="Google Shape;91;p18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Signals and Reentrancy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Yan Shoshitaishvili</a:t>
            </a:r>
            <a:br>
              <a:rPr lang="en" sz="1000"/>
            </a:br>
            <a:r>
              <a:rPr lang="en" sz="1000"/>
              <a:t>Arizona State University</a:t>
            </a:r>
            <a:endParaRPr sz="1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Recall: </a:t>
            </a:r>
            <a:r>
              <a:rPr lang="en"/>
              <a:t>Signals</a:t>
            </a:r>
            <a:endParaRPr/>
          </a:p>
        </p:txBody>
      </p:sp>
      <p:pic>
        <p:nvPicPr>
          <p:cNvPr id="97" name="Google Shape;97;p19"/>
          <p:cNvPicPr preferRelativeResize="0"/>
          <p:nvPr/>
        </p:nvPicPr>
        <p:blipFill rotWithShape="1">
          <a:blip r:embed="rId3">
            <a:alphaModFix/>
          </a:blip>
          <a:srcRect b="0" l="0" r="85205" t="0"/>
          <a:stretch/>
        </p:blipFill>
        <p:spPr>
          <a:xfrm>
            <a:off x="2919350" y="2210775"/>
            <a:ext cx="570060" cy="2426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9"/>
          <p:cNvPicPr preferRelativeResize="0"/>
          <p:nvPr/>
        </p:nvPicPr>
        <p:blipFill rotWithShape="1">
          <a:blip r:embed="rId3">
            <a:alphaModFix/>
          </a:blip>
          <a:srcRect b="0" l="29711" r="0" t="0"/>
          <a:stretch/>
        </p:blipFill>
        <p:spPr>
          <a:xfrm>
            <a:off x="3516423" y="2210775"/>
            <a:ext cx="2708226" cy="242605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19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Send a signal to a process:</a:t>
            </a:r>
            <a:endParaRPr/>
          </a:p>
          <a:p>
            <a:pPr indent="45720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int kill(pid_t pid, int sig)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Handling </a:t>
            </a:r>
            <a:r>
              <a:rPr lang="en"/>
              <a:t>Signals</a:t>
            </a:r>
            <a:endParaRPr/>
          </a:p>
        </p:txBody>
      </p:sp>
      <p:sp>
        <p:nvSpPr>
          <p:cNvPr id="105" name="Google Shape;105;p20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Processes can register signal handlers to handle signals.</a:t>
            </a:r>
            <a:endParaRPr/>
          </a:p>
          <a:p>
            <a:pPr indent="45720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sighandler_t signal(int signum, sighandler_t handler)</a:t>
            </a:r>
            <a:br>
              <a:rPr lang="en" sz="1200"/>
            </a:br>
            <a:r>
              <a:rPr lang="en" sz="1200"/>
              <a:t>	</a:t>
            </a: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int sigaction(int signum, const struct sigaction *act, struct sigaction *oldact)</a:t>
            </a:r>
            <a:endParaRPr sz="1200"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Effect: </a:t>
            </a:r>
            <a:r>
              <a:rPr lang="en"/>
              <a:t>s</a:t>
            </a:r>
            <a:r>
              <a:rPr lang="en"/>
              <a:t>ignals pause process execution and invoke the handler...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Access:</a:t>
            </a:r>
            <a:r>
              <a:rPr lang="en"/>
              <a:t> y</a:t>
            </a:r>
            <a:r>
              <a:rPr lang="en"/>
              <a:t>ou can send ANY signal to ANY process that has the same rUID as you, even if their eUID is 0.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Capability:</a:t>
            </a:r>
            <a:r>
              <a:rPr lang="en"/>
              <a:t> this means that you can cause any program to suddenly and unexpectedly divert execution to the signal handler!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Note: this also works to yank programs out of a "critical section".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Offensive Signals</a:t>
            </a:r>
            <a:endParaRPr/>
          </a:p>
        </p:txBody>
      </p:sp>
      <p:sp>
        <p:nvSpPr>
          <p:cNvPr id="111" name="Google Shape;111;p21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Recall the crazy issues that can arise when code runs in unexpected order!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latin typeface="Consolas"/>
                <a:ea typeface="Consolas"/>
                <a:cs typeface="Consolas"/>
                <a:sym typeface="Consolas"/>
              </a:rPr>
              <a:t>int num = 0;</a:t>
            </a:r>
            <a:endParaRPr sz="9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latin typeface="Consolas"/>
                <a:ea typeface="Consolas"/>
                <a:cs typeface="Consolas"/>
                <a:sym typeface="Consolas"/>
              </a:rPr>
              <a:t>void signal_handler(int signum) {</a:t>
            </a:r>
            <a:endParaRPr sz="9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latin typeface="Consolas"/>
                <a:ea typeface="Consolas"/>
                <a:cs typeface="Consolas"/>
                <a:sym typeface="Consolas"/>
              </a:rPr>
              <a:t>    	num = 0;</a:t>
            </a:r>
            <a:endParaRPr sz="9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9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9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latin typeface="Consolas"/>
                <a:ea typeface="Consolas"/>
                <a:cs typeface="Consolas"/>
                <a:sym typeface="Consolas"/>
              </a:rPr>
              <a:t>int main() {</a:t>
            </a:r>
            <a:endParaRPr sz="9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latin typeface="Consolas"/>
                <a:ea typeface="Consolas"/>
                <a:cs typeface="Consolas"/>
                <a:sym typeface="Consolas"/>
              </a:rPr>
              <a:t>    	signal(SIGUSR1, signal_handler);</a:t>
            </a:r>
            <a:endParaRPr sz="9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latin typeface="Consolas"/>
                <a:ea typeface="Consolas"/>
                <a:cs typeface="Consolas"/>
                <a:sym typeface="Consolas"/>
              </a:rPr>
              <a:t>    	while (1) {</a:t>
            </a:r>
            <a:endParaRPr sz="9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latin typeface="Consolas"/>
                <a:ea typeface="Consolas"/>
                <a:cs typeface="Consolas"/>
                <a:sym typeface="Consolas"/>
              </a:rPr>
              <a:t>            	if (num == 0) num++;</a:t>
            </a:r>
            <a:endParaRPr sz="9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latin typeface="Consolas"/>
                <a:ea typeface="Consolas"/>
                <a:cs typeface="Consolas"/>
                <a:sym typeface="Consolas"/>
              </a:rPr>
              <a:t>            	num--;</a:t>
            </a:r>
            <a:endParaRPr sz="9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latin typeface="Consolas"/>
                <a:ea typeface="Consolas"/>
                <a:cs typeface="Consolas"/>
                <a:sym typeface="Consolas"/>
              </a:rPr>
              <a:t>            	if (num != 0) printf("NUM: %d\n", num);</a:t>
            </a:r>
            <a:endParaRPr sz="9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latin typeface="Consolas"/>
                <a:ea typeface="Consolas"/>
                <a:cs typeface="Consolas"/>
                <a:sym typeface="Consolas"/>
              </a:rPr>
              <a:t>    	}</a:t>
            </a:r>
            <a:endParaRPr sz="9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nsolas"/>
                <a:ea typeface="Consolas"/>
                <a:cs typeface="Consolas"/>
                <a:sym typeface="Consolas"/>
              </a:rPr>
              <a:t>}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Reentrancy</a:t>
            </a:r>
            <a:endParaRPr/>
          </a:p>
        </p:txBody>
      </p:sp>
      <p:sp>
        <p:nvSpPr>
          <p:cNvPr id="117" name="Google Shape;117;p22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Reentrant</a:t>
            </a:r>
            <a:r>
              <a:rPr lang="en"/>
              <a:t> function are functions that would operate properly even when interrupted with an instance of themselves.</a:t>
            </a:r>
            <a:endParaRPr/>
          </a:p>
          <a:p>
            <a:pPr indent="0" lvl="0" marL="4572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01 int tmp;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02 void swap(int* x, int* y) {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03     tmp = *x;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04     *x = *y;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05     *y = tmp;    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06 }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07 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08 void call_swap() {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09     int x = 1, y = 2;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10     swap(&amp;x, &amp;y);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11 }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12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13 int main() {</a:t>
            </a:r>
            <a:br>
              <a:rPr lang="en" sz="8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14     signal(SIGUSR1, call_swap);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15     call_swap();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16 }</a:t>
            </a:r>
            <a:endParaRPr sz="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What happens if this program receives </a:t>
            </a:r>
            <a:r>
              <a:rPr lang="en">
                <a:latin typeface="Consolas"/>
                <a:ea typeface="Consolas"/>
                <a:cs typeface="Consolas"/>
                <a:sym typeface="Consolas"/>
              </a:rPr>
              <a:t>SIGUSR1</a:t>
            </a:r>
            <a:r>
              <a:rPr lang="en"/>
              <a:t> before line 5?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Note: </a:t>
            </a:r>
            <a:r>
              <a:rPr i="1" lang="en"/>
              <a:t>none</a:t>
            </a:r>
            <a:r>
              <a:rPr lang="en"/>
              <a:t> of these functions are reentrant!</a:t>
            </a:r>
            <a:endParaRPr/>
          </a:p>
        </p:txBody>
      </p:sp>
      <p:sp>
        <p:nvSpPr>
          <p:cNvPr id="118" name="Google Shape;118;p22"/>
          <p:cNvSpPr txBox="1"/>
          <p:nvPr/>
        </p:nvSpPr>
        <p:spPr>
          <a:xfrm>
            <a:off x="0" y="4862400"/>
            <a:ext cx="4434300" cy="281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Roboto Mono Regular"/>
                <a:ea typeface="Roboto Mono Regular"/>
                <a:cs typeface="Roboto Mono Regular"/>
                <a:sym typeface="Roboto Mono Regular"/>
              </a:rPr>
              <a:t>https://en.wikipedia.org/wiki/Reentrancy_(computing)</a:t>
            </a:r>
            <a:endParaRPr sz="600">
              <a:latin typeface="Roboto Mono Regular"/>
              <a:ea typeface="Roboto Mono Regular"/>
              <a:cs typeface="Roboto Mono Regular"/>
              <a:sym typeface="Roboto Mono Regular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Safe Signal Practices</a:t>
            </a:r>
            <a:endParaRPr/>
          </a:p>
        </p:txBody>
      </p:sp>
      <p:sp>
        <p:nvSpPr>
          <p:cNvPr id="124" name="Google Shape;124;p23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 not call non-reentrant functions in your signal handlers:</a:t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Your handler might have interrupted those functions mid-execution.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Another signal might interrupt your signal handler's non-reentrant invocations mid-execution!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Depending on settings (</a:t>
            </a:r>
            <a:r>
              <a:rPr lang="en">
                <a:latin typeface="Consolas"/>
                <a:ea typeface="Consolas"/>
                <a:cs typeface="Consolas"/>
                <a:sym typeface="Consolas"/>
              </a:rPr>
              <a:t>SA_NODEFER</a:t>
            </a:r>
            <a:r>
              <a:rPr lang="en"/>
              <a:t> flag to </a:t>
            </a:r>
            <a:r>
              <a:rPr lang="en">
                <a:latin typeface="Consolas"/>
                <a:ea typeface="Consolas"/>
                <a:cs typeface="Consolas"/>
                <a:sym typeface="Consolas"/>
              </a:rPr>
              <a:t>sigaction()</a:t>
            </a:r>
            <a:r>
              <a:rPr lang="en"/>
              <a:t>), another iteration of the same signal might interrupt your signal!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Note: </a:t>
            </a:r>
            <a:r>
              <a:rPr lang="en">
                <a:latin typeface="Consolas"/>
                <a:ea typeface="Consolas"/>
                <a:cs typeface="Consolas"/>
                <a:sym typeface="Consolas"/>
              </a:rPr>
              <a:t>malloc()</a:t>
            </a:r>
            <a:r>
              <a:rPr lang="en"/>
              <a:t> and </a:t>
            </a:r>
            <a:r>
              <a:rPr lang="en">
                <a:latin typeface="Consolas"/>
                <a:ea typeface="Consolas"/>
                <a:cs typeface="Consolas"/>
                <a:sym typeface="Consolas"/>
              </a:rPr>
              <a:t>free()</a:t>
            </a:r>
            <a:r>
              <a:rPr lang="en"/>
              <a:t> are not reentrant.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en">
                <a:latin typeface="Consolas"/>
                <a:ea typeface="Consolas"/>
                <a:cs typeface="Consolas"/>
                <a:sym typeface="Consolas"/>
              </a:rPr>
              <a:t>man signal-safety</a:t>
            </a:r>
            <a:r>
              <a:rPr lang="en"/>
              <a:t> for more info.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Digging into Signal Delivery</a:t>
            </a:r>
            <a:endParaRPr/>
          </a:p>
        </p:txBody>
      </p:sp>
      <p:sp>
        <p:nvSpPr>
          <p:cNvPr id="130" name="Google Shape;130;p24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When do signal handlers get triggered, really?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Time slice.</a:t>
            </a:r>
            <a:br>
              <a:rPr lang="en"/>
            </a:br>
            <a:r>
              <a:rPr lang="en" sz="1400"/>
              <a:t>The kernel gives your process a limited time "slices" in which to run.</a:t>
            </a:r>
            <a:br>
              <a:rPr lang="en" sz="1400"/>
            </a:br>
            <a:r>
              <a:rPr lang="en" sz="1400"/>
              <a:t>The kernel hijacks the CPU from your process at the end of a time slice.</a:t>
            </a:r>
            <a:br>
              <a:rPr lang="en" sz="1400"/>
            </a:br>
            <a:r>
              <a:rPr lang="en" sz="1400"/>
              <a:t>If your process does a system call </a:t>
            </a:r>
            <a:r>
              <a:rPr i="1" lang="en" sz="1400"/>
              <a:t>close</a:t>
            </a:r>
            <a:r>
              <a:rPr lang="en" sz="1400"/>
              <a:t> to the end of your timeslice, the kernel might confiscate the rest of your timeslice.</a:t>
            </a:r>
            <a:endParaRPr sz="1400"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Signal checking.</a:t>
            </a:r>
            <a:br>
              <a:rPr lang="en"/>
            </a:br>
            <a:r>
              <a:rPr lang="en" sz="1400"/>
              <a:t>The kernel will check for received signals to your process, and trigger handlers, the next time it schedules your process for execution (either after a system call or at the beginning of a new time slice).</a:t>
            </a:r>
            <a:endParaRPr sz="1400"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Takeaway.</a:t>
            </a:r>
            <a:br>
              <a:rPr lang="en"/>
            </a:br>
            <a:r>
              <a:rPr lang="en" sz="1400"/>
              <a:t>The more system calls your process makes, the less chance of having a handler run mid-instruction.</a:t>
            </a:r>
            <a:endParaRPr sz="1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lideashvili 2019.12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