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Roboto"/>
      <p:regular r:id="rId14"/>
      <p:bold r:id="rId15"/>
      <p:italic r:id="rId16"/>
      <p:boldItalic r:id="rId17"/>
    </p:embeddedFont>
    <p:embeddedFont>
      <p:font typeface="Roboto Light"/>
      <p:regular r:id="rId18"/>
      <p:bold r:id="rId19"/>
      <p:italic r:id="rId20"/>
      <p:boldItalic r:id="rId21"/>
    </p:embeddedFont>
    <p:embeddedFont>
      <p:font typeface="Oswald"/>
      <p:regular r:id="rId22"/>
      <p:bold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Light-italic.fntdata"/><Relationship Id="rId11" Type="http://schemas.openxmlformats.org/officeDocument/2006/relationships/slide" Target="slides/slide6.xml"/><Relationship Id="rId22" Type="http://schemas.openxmlformats.org/officeDocument/2006/relationships/font" Target="fonts/Oswald-regular.fntdata"/><Relationship Id="rId10" Type="http://schemas.openxmlformats.org/officeDocument/2006/relationships/slide" Target="slides/slide5.xml"/><Relationship Id="rId21" Type="http://schemas.openxmlformats.org/officeDocument/2006/relationships/font" Target="fonts/RobotoLight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schemas.openxmlformats.org/officeDocument/2006/relationships/font" Target="fonts/Oswald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-bold.fntdata"/><Relationship Id="rId14" Type="http://schemas.openxmlformats.org/officeDocument/2006/relationships/font" Target="fonts/Roboto-regular.fntdata"/><Relationship Id="rId17" Type="http://schemas.openxmlformats.org/officeDocument/2006/relationships/font" Target="fonts/Roboto-boldItalic.fntdata"/><Relationship Id="rId16" Type="http://schemas.openxmlformats.org/officeDocument/2006/relationships/font" Target="fonts/Roboto-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RobotoLight-bold.fntdata"/><Relationship Id="rId6" Type="http://schemas.openxmlformats.org/officeDocument/2006/relationships/slide" Target="slides/slide1.xml"/><Relationship Id="rId18" Type="http://schemas.openxmlformats.org/officeDocument/2006/relationships/font" Target="fonts/RobotoLight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80fa1e7c5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80fa1e7c5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acd266bf9c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acd266bf9c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95d875cf2e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95d875cf2e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acd266bf9c_0_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acd266bf9c_0_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acd266bf9c_0_10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acd266bf9c_0_1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acd266bf9c_0_1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acd266bf9c_0_1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acd266bf9c_0_1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acd266bf9c_0_1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acd266bf9c_0_1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acd266bf9c_0_1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>
                <a:solidFill>
                  <a:schemeClr val="dk2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Subtitle">
  <p:cSld name="TITLE_ONLY_1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7" name="Google Shape;47;p11"/>
          <p:cNvSpPr txBox="1"/>
          <p:nvPr>
            <p:ph idx="1" type="subTitle"/>
          </p:nvPr>
        </p:nvSpPr>
        <p:spPr>
          <a:xfrm>
            <a:off x="685800" y="2179341"/>
            <a:ext cx="7772400" cy="7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None/>
              <a:defRPr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itle" type="secHead">
  <p:cSld name="SECTION_HEAD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50" name="Google Shape;50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ancy Section Title">
  <p:cSld name="CUSTOM">
    <p:bg>
      <p:bgPr>
        <a:solidFill>
          <a:srgbClr val="351C75"/>
        </a:solidFill>
      </p:bgPr>
    </p:bg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3"/>
          <p:cNvSpPr txBox="1"/>
          <p:nvPr>
            <p:ph type="title"/>
          </p:nvPr>
        </p:nvSpPr>
        <p:spPr>
          <a:xfrm>
            <a:off x="219700" y="2287400"/>
            <a:ext cx="6523800" cy="56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2" type="title"/>
          </p:nvPr>
        </p:nvSpPr>
        <p:spPr>
          <a:xfrm>
            <a:off x="219700" y="499975"/>
            <a:ext cx="6523800" cy="178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3" type="title"/>
          </p:nvPr>
        </p:nvSpPr>
        <p:spPr>
          <a:xfrm>
            <a:off x="219700" y="2856225"/>
            <a:ext cx="6523800" cy="178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Ideas">
  <p:cSld name="CUSTOM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title"/>
          </p:nvPr>
        </p:nvSpPr>
        <p:spPr>
          <a:xfrm>
            <a:off x="537475" y="8683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58" name="Google Shape;58;p14"/>
          <p:cNvSpPr txBox="1"/>
          <p:nvPr>
            <p:ph idx="2" type="title"/>
          </p:nvPr>
        </p:nvSpPr>
        <p:spPr>
          <a:xfrm>
            <a:off x="537475" y="3055688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59" name="Google Shape;59;p14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Ideas">
  <p:cSld name="CUSTOM_1_2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type="title"/>
          </p:nvPr>
        </p:nvSpPr>
        <p:spPr>
          <a:xfrm>
            <a:off x="537475" y="618338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2" name="Google Shape;62;p15"/>
          <p:cNvSpPr txBox="1"/>
          <p:nvPr>
            <p:ph idx="2" type="title"/>
          </p:nvPr>
        </p:nvSpPr>
        <p:spPr>
          <a:xfrm>
            <a:off x="537475" y="33494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3" name="Google Shape;63;p15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4" name="Google Shape;64;p15"/>
          <p:cNvSpPr txBox="1"/>
          <p:nvPr>
            <p:ph idx="3" type="title"/>
          </p:nvPr>
        </p:nvSpPr>
        <p:spPr>
          <a:xfrm>
            <a:off x="537475" y="1983875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ral Idea">
  <p:cSld name="CUSTOM_1_1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/>
          <p:nvPr>
            <p:ph type="title"/>
          </p:nvPr>
        </p:nvSpPr>
        <p:spPr>
          <a:xfrm>
            <a:off x="537475" y="8683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7" name="Google Shape;67;p16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lendar">
  <p:cSld name="CUSTOM_3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9" name="Google Shape;69;p17"/>
          <p:cNvCxnSpPr/>
          <p:nvPr/>
        </p:nvCxnSpPr>
        <p:spPr>
          <a:xfrm>
            <a:off x="3048000" y="0"/>
            <a:ext cx="0" cy="51426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0" name="Google Shape;70;p17"/>
          <p:cNvCxnSpPr/>
          <p:nvPr/>
        </p:nvCxnSpPr>
        <p:spPr>
          <a:xfrm>
            <a:off x="6096000" y="0"/>
            <a:ext cx="0" cy="51426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1" name="Google Shape;71;p17"/>
          <p:cNvCxnSpPr/>
          <p:nvPr/>
        </p:nvCxnSpPr>
        <p:spPr>
          <a:xfrm>
            <a:off x="0" y="1285875"/>
            <a:ext cx="91458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2" name="Google Shape;72;p17"/>
          <p:cNvCxnSpPr/>
          <p:nvPr/>
        </p:nvCxnSpPr>
        <p:spPr>
          <a:xfrm>
            <a:off x="0" y="3857625"/>
            <a:ext cx="91458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3" name="Google Shape;73;p17"/>
          <p:cNvCxnSpPr/>
          <p:nvPr/>
        </p:nvCxnSpPr>
        <p:spPr>
          <a:xfrm>
            <a:off x="0" y="2571750"/>
            <a:ext cx="91440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74" name="Google Shape;74;p17"/>
          <p:cNvSpPr txBox="1"/>
          <p:nvPr/>
        </p:nvSpPr>
        <p:spPr>
          <a:xfrm>
            <a:off x="17514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January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5" name="Google Shape;75;p17"/>
          <p:cNvSpPr txBox="1"/>
          <p:nvPr/>
        </p:nvSpPr>
        <p:spPr>
          <a:xfrm>
            <a:off x="47994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February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6" name="Google Shape;76;p17"/>
          <p:cNvSpPr txBox="1"/>
          <p:nvPr/>
        </p:nvSpPr>
        <p:spPr>
          <a:xfrm>
            <a:off x="78492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March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7" name="Google Shape;77;p17"/>
          <p:cNvSpPr txBox="1"/>
          <p:nvPr/>
        </p:nvSpPr>
        <p:spPr>
          <a:xfrm>
            <a:off x="17514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April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8" name="Google Shape;78;p17"/>
          <p:cNvSpPr txBox="1"/>
          <p:nvPr/>
        </p:nvSpPr>
        <p:spPr>
          <a:xfrm>
            <a:off x="47994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May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9" name="Google Shape;79;p17"/>
          <p:cNvSpPr txBox="1"/>
          <p:nvPr/>
        </p:nvSpPr>
        <p:spPr>
          <a:xfrm>
            <a:off x="78492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June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0" name="Google Shape;80;p17"/>
          <p:cNvSpPr txBox="1"/>
          <p:nvPr/>
        </p:nvSpPr>
        <p:spPr>
          <a:xfrm>
            <a:off x="17514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July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1" name="Google Shape;81;p17"/>
          <p:cNvSpPr txBox="1"/>
          <p:nvPr/>
        </p:nvSpPr>
        <p:spPr>
          <a:xfrm>
            <a:off x="47994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August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2" name="Google Shape;82;p17"/>
          <p:cNvSpPr txBox="1"/>
          <p:nvPr/>
        </p:nvSpPr>
        <p:spPr>
          <a:xfrm>
            <a:off x="78492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September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3" name="Google Shape;83;p17"/>
          <p:cNvSpPr txBox="1"/>
          <p:nvPr/>
        </p:nvSpPr>
        <p:spPr>
          <a:xfrm>
            <a:off x="17514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October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4" name="Google Shape;84;p17"/>
          <p:cNvSpPr txBox="1"/>
          <p:nvPr/>
        </p:nvSpPr>
        <p:spPr>
          <a:xfrm>
            <a:off x="47994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November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5" name="Google Shape;85;p17"/>
          <p:cNvSpPr txBox="1"/>
          <p:nvPr/>
        </p:nvSpPr>
        <p:spPr>
          <a:xfrm>
            <a:off x="78492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December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0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7" name="Google Shape;17;p3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457200" y="1200150"/>
            <a:ext cx="39945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2" type="body"/>
          </p:nvPr>
        </p:nvSpPr>
        <p:spPr>
          <a:xfrm>
            <a:off x="4692274" y="1200150"/>
            <a:ext cx="39945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3" name="Google Shape;23;p4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lumns">
  <p:cSld name="TITLE_AND_TWO_COLUMNS_1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idx="1" type="body"/>
          </p:nvPr>
        </p:nvSpPr>
        <p:spPr>
          <a:xfrm>
            <a:off x="457200" y="241575"/>
            <a:ext cx="39945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692275" y="241575"/>
            <a:ext cx="39945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Columns">
  <p:cSld name="TITLE_AND_TWO_COLUMNS_1_1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idx="1" type="body"/>
          </p:nvPr>
        </p:nvSpPr>
        <p:spPr>
          <a:xfrm>
            <a:off x="250875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6063675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2" name="Google Shape;32;p6"/>
          <p:cNvSpPr txBox="1"/>
          <p:nvPr>
            <p:ph idx="3" type="body"/>
          </p:nvPr>
        </p:nvSpPr>
        <p:spPr>
          <a:xfrm>
            <a:off x="3157350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6" name="Google Shape;36;p7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 txBox="1"/>
          <p:nvPr>
            <p:ph idx="1" type="body"/>
          </p:nvPr>
        </p:nvSpPr>
        <p:spPr>
          <a:xfrm>
            <a:off x="457200" y="4406309"/>
            <a:ext cx="8229600" cy="51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rtl="0" algn="ctr"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1pPr>
          </a:lstStyle>
          <a:p/>
        </p:txBody>
      </p:sp>
      <p:sp>
        <p:nvSpPr>
          <p:cNvPr id="39" name="Google Shape;39;p8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ody Only">
  <p:cSld name="TITLE_AND_BODY_1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/>
          <p:nvPr>
            <p:ph idx="1" type="body"/>
          </p:nvPr>
        </p:nvSpPr>
        <p:spPr>
          <a:xfrm>
            <a:off x="457200" y="233438"/>
            <a:ext cx="8229600" cy="467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4" name="Google Shape;44;p10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 Light"/>
              <a:buChar char="●"/>
              <a:defRPr sz="1800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●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●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Module: Advanced Exploitation</a:t>
            </a:r>
            <a:endParaRPr/>
          </a:p>
        </p:txBody>
      </p:sp>
      <p:sp>
        <p:nvSpPr>
          <p:cNvPr id="91" name="Google Shape;91;p18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Hoarding Information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Yan Shoshitaishvili</a:t>
            </a:r>
            <a:br>
              <a:rPr lang="en" sz="1000"/>
            </a:br>
            <a:r>
              <a:rPr lang="en" sz="1000"/>
              <a:t>Arizona State University</a:t>
            </a:r>
            <a:endParaRPr sz="1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Think like Phineas Fisher</a:t>
            </a:r>
            <a:endParaRPr/>
          </a:p>
        </p:txBody>
      </p:sp>
      <p:sp>
        <p:nvSpPr>
          <p:cNvPr id="97" name="Google Shape;97;p19"/>
          <p:cNvSpPr txBox="1"/>
          <p:nvPr>
            <p:ph idx="1" type="body"/>
          </p:nvPr>
        </p:nvSpPr>
        <p:spPr>
          <a:xfrm>
            <a:off x="457200" y="1200150"/>
            <a:ext cx="45423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2286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400">
                <a:latin typeface="Roboto"/>
                <a:ea typeface="Roboto"/>
                <a:cs typeface="Roboto"/>
                <a:sym typeface="Roboto"/>
              </a:rPr>
              <a:t>1. External reconnaissance.</a:t>
            </a:r>
            <a:r>
              <a:rPr lang="en" sz="1400"/>
              <a:t> Look at the program. Understand it. How does it work? What might be potential vulnerable functionality?</a:t>
            </a:r>
            <a:endParaRPr sz="1400"/>
          </a:p>
          <a:p>
            <a:pPr indent="-228600" lvl="0" marL="2286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1400">
                <a:latin typeface="Roboto"/>
                <a:ea typeface="Roboto"/>
                <a:cs typeface="Roboto"/>
                <a:sym typeface="Roboto"/>
              </a:rPr>
              <a:t>2. Gaining a foothold.</a:t>
            </a:r>
            <a:r>
              <a:rPr lang="en" sz="1400"/>
              <a:t> Find the teenies tiniest security hole. Exploit it!</a:t>
            </a:r>
            <a:endParaRPr sz="1400"/>
          </a:p>
          <a:p>
            <a:pPr indent="-228600" lvl="0" marL="2286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1400">
                <a:latin typeface="Roboto"/>
                <a:ea typeface="Roboto"/>
                <a:cs typeface="Roboto"/>
                <a:sym typeface="Roboto"/>
              </a:rPr>
              <a:t>3. Internal reconnaissance.</a:t>
            </a:r>
            <a:r>
              <a:rPr lang="en" sz="1400"/>
              <a:t> What does your vulnerability change in </a:t>
            </a:r>
            <a:r>
              <a:rPr i="1" lang="en" sz="1400"/>
              <a:t>or reveal about</a:t>
            </a:r>
            <a:r>
              <a:rPr lang="en" sz="1400"/>
              <a:t> the program state? What else does this allow you to do?</a:t>
            </a:r>
            <a:endParaRPr sz="1400"/>
          </a:p>
          <a:p>
            <a:pPr indent="-228600" lvl="0" marL="2286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1400">
                <a:latin typeface="Roboto"/>
                <a:ea typeface="Roboto"/>
                <a:cs typeface="Roboto"/>
                <a:sym typeface="Roboto"/>
              </a:rPr>
              <a:t>4. Gaining influence.</a:t>
            </a:r>
            <a:r>
              <a:rPr lang="en" sz="1400"/>
              <a:t> Exploit the security hole(s) your initial corruption opened up.</a:t>
            </a:r>
            <a:endParaRPr sz="1400"/>
          </a:p>
          <a:p>
            <a:pPr indent="-228600" lvl="0" marL="2286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1400">
                <a:latin typeface="Roboto"/>
                <a:ea typeface="Roboto"/>
                <a:cs typeface="Roboto"/>
                <a:sym typeface="Roboto"/>
              </a:rPr>
              <a:t>5. Total compromise.</a:t>
            </a:r>
            <a:r>
              <a:rPr lang="en" sz="1400"/>
              <a:t> Repeat steps 3 and 4 until the system is totally broken.</a:t>
            </a:r>
            <a:endParaRPr sz="1400"/>
          </a:p>
          <a:p>
            <a:pPr indent="-228600" lvl="0" marL="22860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b="1" lang="en" sz="1400">
                <a:latin typeface="Roboto"/>
                <a:ea typeface="Roboto"/>
                <a:cs typeface="Roboto"/>
                <a:sym typeface="Roboto"/>
              </a:rPr>
              <a:t>6. Gloating.</a:t>
            </a:r>
            <a:r>
              <a:rPr lang="en" sz="1400"/>
              <a:t> Get and submit the flag!</a:t>
            </a:r>
            <a:endParaRPr sz="1400"/>
          </a:p>
        </p:txBody>
      </p:sp>
      <p:pic>
        <p:nvPicPr>
          <p:cNvPr id="98" name="Google Shape;98;p19"/>
          <p:cNvPicPr preferRelativeResize="0"/>
          <p:nvPr/>
        </p:nvPicPr>
        <p:blipFill rotWithShape="1">
          <a:blip r:embed="rId3">
            <a:alphaModFix/>
          </a:blip>
          <a:srcRect b="0" l="11909" r="50414" t="0"/>
          <a:stretch/>
        </p:blipFill>
        <p:spPr>
          <a:xfrm>
            <a:off x="5235475" y="0"/>
            <a:ext cx="3908526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19"/>
          <p:cNvSpPr/>
          <p:nvPr/>
        </p:nvSpPr>
        <p:spPr>
          <a:xfrm>
            <a:off x="457200" y="1225261"/>
            <a:ext cx="4512000" cy="753300"/>
          </a:xfrm>
          <a:prstGeom prst="rect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19"/>
          <p:cNvSpPr/>
          <p:nvPr/>
        </p:nvSpPr>
        <p:spPr>
          <a:xfrm>
            <a:off x="457200" y="2535200"/>
            <a:ext cx="4512000" cy="753300"/>
          </a:xfrm>
          <a:prstGeom prst="rect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Information is Critical to Success</a:t>
            </a:r>
            <a:endParaRPr/>
          </a:p>
        </p:txBody>
      </p:sp>
      <p:sp>
        <p:nvSpPr>
          <p:cNvPr id="106" name="Google Shape;106;p20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Certain techniques are "gated" by unknown information.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ROP</a:t>
            </a:r>
            <a:r>
              <a:rPr lang="en"/>
              <a:t> is not possible without knowing program addresses!</a:t>
            </a:r>
            <a:br>
              <a:rPr lang="en"/>
            </a:br>
            <a:r>
              <a:rPr b="1" lang="en">
                <a:latin typeface="Roboto"/>
                <a:ea typeface="Roboto"/>
                <a:cs typeface="Roboto"/>
                <a:sym typeface="Roboto"/>
              </a:rPr>
              <a:t>Heap Cache Poisoning</a:t>
            </a:r>
            <a:r>
              <a:rPr lang="en"/>
              <a:t> often (but not always) requires knowing where you want the heap to allocate data.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en"/>
              <a:t>How do you maximize information?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Information Disclosure</a:t>
            </a:r>
            <a:endParaRPr/>
          </a:p>
        </p:txBody>
      </p:sp>
      <p:sp>
        <p:nvSpPr>
          <p:cNvPr id="112" name="Google Shape;112;p21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 have already seen information disclosure vulnerabilities in different contexts!</a:t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You used </a:t>
            </a:r>
            <a:r>
              <a:rPr b="1" lang="en">
                <a:latin typeface="Roboto"/>
                <a:ea typeface="Roboto"/>
                <a:cs typeface="Roboto"/>
                <a:sym typeface="Roboto"/>
              </a:rPr>
              <a:t>uninitialized memory</a:t>
            </a:r>
            <a:r>
              <a:rPr lang="en"/>
              <a:t> in the </a:t>
            </a:r>
            <a:r>
              <a:rPr lang="en"/>
              <a:t>Memory Errors module.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You read tcache addresses from </a:t>
            </a:r>
            <a:r>
              <a:rPr b="1" lang="en">
                <a:latin typeface="Roboto"/>
                <a:ea typeface="Roboto"/>
                <a:cs typeface="Roboto"/>
                <a:sym typeface="Roboto"/>
              </a:rPr>
              <a:t>heap metadata</a:t>
            </a:r>
            <a:r>
              <a:rPr lang="en"/>
              <a:t>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You used </a:t>
            </a:r>
            <a:r>
              <a:rPr b="1" lang="en">
                <a:latin typeface="Roboto"/>
                <a:ea typeface="Roboto"/>
                <a:cs typeface="Roboto"/>
                <a:sym typeface="Roboto"/>
              </a:rPr>
              <a:t>overlapping allocations</a:t>
            </a:r>
            <a:r>
              <a:rPr lang="en"/>
              <a:t> to read </a:t>
            </a:r>
            <a:r>
              <a:rPr i="1" lang="en"/>
              <a:t>and</a:t>
            </a:r>
            <a:r>
              <a:rPr lang="en"/>
              <a:t> write memory.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You </a:t>
            </a:r>
            <a:r>
              <a:rPr b="1" lang="en">
                <a:latin typeface="Roboto"/>
                <a:ea typeface="Roboto"/>
                <a:cs typeface="Roboto"/>
                <a:sym typeface="Roboto"/>
              </a:rPr>
              <a:t>brute-forced offsets</a:t>
            </a:r>
            <a:r>
              <a:rPr lang="en"/>
              <a:t> and </a:t>
            </a:r>
            <a:r>
              <a:rPr b="1" lang="en">
                <a:latin typeface="Roboto"/>
                <a:ea typeface="Roboto"/>
                <a:cs typeface="Roboto"/>
                <a:sym typeface="Roboto"/>
              </a:rPr>
              <a:t>addresses</a:t>
            </a:r>
            <a:r>
              <a:rPr lang="en"/>
              <a:t>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Remember: just because you don't know where to redirect control flow </a:t>
            </a:r>
            <a:r>
              <a:rPr i="1" lang="en"/>
              <a:t>yet</a:t>
            </a:r>
            <a:r>
              <a:rPr lang="en"/>
              <a:t>, doesn't mean the control flow hijack bug is useless!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Dot every i(nformation disclosure)</a:t>
            </a:r>
            <a:endParaRPr/>
          </a:p>
        </p:txBody>
      </p:sp>
      <p:sp>
        <p:nvSpPr>
          <p:cNvPr id="118" name="Google Shape;118;p22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Keep track of:</a:t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What you know about the </a:t>
            </a:r>
            <a:r>
              <a:rPr i="1" lang="en"/>
              <a:t>program</a:t>
            </a:r>
            <a:r>
              <a:rPr lang="en"/>
              <a:t>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What you know about the </a:t>
            </a:r>
            <a:r>
              <a:rPr i="1" lang="en"/>
              <a:t>process</a:t>
            </a:r>
            <a:r>
              <a:rPr lang="en"/>
              <a:t>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What you need to know.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What you can do.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/>
          </a:p>
        </p:txBody>
      </p:sp>
      <p:pic>
        <p:nvPicPr>
          <p:cNvPr id="119" name="Google Shape;119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82438" y="1415175"/>
            <a:ext cx="3381375" cy="3295650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22"/>
          <p:cNvSpPr/>
          <p:nvPr/>
        </p:nvSpPr>
        <p:spPr>
          <a:xfrm>
            <a:off x="5387650" y="1916800"/>
            <a:ext cx="857400" cy="857400"/>
          </a:xfrm>
          <a:prstGeom prst="ellipse">
            <a:avLst/>
          </a:prstGeom>
          <a:noFill/>
          <a:ln cap="flat" cmpd="sng" w="28575">
            <a:solidFill>
              <a:srgbClr val="FF0000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22"/>
          <p:cNvSpPr/>
          <p:nvPr/>
        </p:nvSpPr>
        <p:spPr>
          <a:xfrm>
            <a:off x="6408825" y="1100675"/>
            <a:ext cx="857400" cy="857400"/>
          </a:xfrm>
          <a:prstGeom prst="ellipse">
            <a:avLst/>
          </a:prstGeom>
          <a:noFill/>
          <a:ln cap="flat" cmpd="sng" w="28575">
            <a:solidFill>
              <a:srgbClr val="FF0000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Motivating Example</a:t>
            </a:r>
            <a:endParaRPr/>
          </a:p>
        </p:txBody>
      </p:sp>
      <p:sp>
        <p:nvSpPr>
          <p:cNvPr id="127" name="Google Shape;127;p23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Consider a threading service: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void *handle_connection(void *fd) {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FILE *in = fdopen((long)fd, "r");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FILE *out = fdopen((long)fd, "w");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setvbuf(in, NULL, _IONBF, 0);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setvbuf(out, NULL, _IONBF, 1);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fprintf(stderr, "Handling connection on FD %d\n", (int)fd);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1" lang="en" sz="600">
                <a:latin typeface="Consolas"/>
                <a:ea typeface="Consolas"/>
                <a:cs typeface="Consolas"/>
                <a:sym typeface="Consolas"/>
              </a:rPr>
              <a:t>vuln</a:t>
            </a: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(in, out);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fprintf(stderr, "Closing connection on FD %d\n", (int)fd);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close((long)fd);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pthread_exit(0);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int main() {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int server_fd = socket(AF_INET, SOCK_STREAM, 0);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int option = 1;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setsockopt(server_fd, SOL_SOCKET, SO_REUSEADDR | SO_REUSEPORT, &amp;option, sizeof(option));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struct sockaddr_in server_addr;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server_addr.sin_family = AF_INET;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s</a:t>
            </a: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erver_addr.sin_addr.s_addr = INADDR_ANY;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server_addr.sin_port = htons(1337);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bind(server_fd, (struct sockaddr *) &amp;server_addr, sizeof(server_addr));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listen(server_fd, 4096);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while (1) {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pthread_t thread;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long connection_fd = accept(server_fd, NULL, NULL);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</a:t>
            </a:r>
            <a:r>
              <a:rPr b="1" lang="en" sz="600">
                <a:latin typeface="Consolas"/>
                <a:ea typeface="Consolas"/>
                <a:cs typeface="Consolas"/>
                <a:sym typeface="Consolas"/>
              </a:rPr>
              <a:t>pthread_create</a:t>
            </a: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(&amp;thread, NULL, handle_connection, (void *)connection_fd);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}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Motivating Example</a:t>
            </a:r>
            <a:endParaRPr/>
          </a:p>
        </p:txBody>
      </p:sp>
      <p:sp>
        <p:nvSpPr>
          <p:cNvPr id="133" name="Google Shape;133;p24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Looks familiar?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char *messages[16] = { 0 };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int stored[16] = { 0 };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void vuln(FILE *in, FILE *out) {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fprintf(out, "Welcome to the message server! Commands: malloc/scanf/printf/free/quit.\n");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char input[1024];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int idx;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while (1)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{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if (fscanf(in, "%s", input) == EOF) break;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if (strcmp(input, "quit") == 0) break;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if (fscanf(in, "%d", &amp;idx) == EOF) break;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if (strcmp(input, "printf") == 0) {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    if (fprintf(out, "MESSAGE: %s\n", stored[idx] ? messages[idx] : "NONE") &lt; 0) break;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}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else if (strcmp(input, "malloc") == 0) {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    </a:t>
            </a:r>
            <a:r>
              <a:rPr b="1" lang="en" sz="600">
                <a:latin typeface="Consolas"/>
                <a:ea typeface="Consolas"/>
                <a:cs typeface="Consolas"/>
                <a:sym typeface="Consolas"/>
              </a:rPr>
              <a:t>if (!stored[idx])</a:t>
            </a: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messages[idx] = malloc(1024);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    stored[idx] = 1;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}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else if (strcmp(input, "scanf") == 0) {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    fscanf(in, "%1024s", stored[idx] ? messages[idx] : input);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}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else if (strcmp(input, "free") == 0) {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    </a:t>
            </a:r>
            <a:r>
              <a:rPr b="1" lang="en" sz="600">
                <a:latin typeface="Consolas"/>
                <a:ea typeface="Consolas"/>
                <a:cs typeface="Consolas"/>
                <a:sym typeface="Consolas"/>
              </a:rPr>
              <a:t>if (stored[idx])</a:t>
            </a: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free(messages[idx]);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    stored[idx] = 0;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}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else fprintf(stderr, "INVALID COMMAND %s %#llx\n", input, *(unsigned long long*)input);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}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Motivating Example</a:t>
            </a:r>
            <a:endParaRPr/>
          </a:p>
        </p:txBody>
      </p:sp>
      <p:sp>
        <p:nvSpPr>
          <p:cNvPr id="139" name="Google Shape;139;p25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There are a LOT of dependencies between code and unguarded globals!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char *messages[16] = { 0 };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int stored[16] = { 0 };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void vuln(FILE *in, FILE *out) {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fprintf(out, "Welcome to the message server! Commands: malloc/scanf/printf/free/quit.\n");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char input[1024];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int idx;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while (1)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{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if (fscanf(in, "%s", input) == EOF) break;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if (strcmp(input, "quit") == 0) break;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if (fscanf(in, "%d", &amp;idx) == EOF) break;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if (strcmp(input, "printf") == 0) {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    if (fprintf(out, "MESSAGE: %s\n", stored[idx] ? messages[idx] : "NONE") &lt; 0) break;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}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else if (strcmp(input, "malloc") == 0) {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    </a:t>
            </a:r>
            <a:r>
              <a:rPr b="1" lang="en" sz="600">
                <a:latin typeface="Consolas"/>
                <a:ea typeface="Consolas"/>
                <a:cs typeface="Consolas"/>
                <a:sym typeface="Consolas"/>
              </a:rPr>
              <a:t>if (!stored[idx])</a:t>
            </a: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messages[idx] = malloc(1024);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    stored[idx] = 1;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}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else if (strcmp(input, "scanf") == 0) {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    fscanf(in, "%1024s", stored[idx] ? messages[idx] : input);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}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else if (strcmp(input, "free") == 0) {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    </a:t>
            </a:r>
            <a:r>
              <a:rPr b="1" lang="en" sz="600">
                <a:latin typeface="Consolas"/>
                <a:ea typeface="Consolas"/>
                <a:cs typeface="Consolas"/>
                <a:sym typeface="Consolas"/>
              </a:rPr>
              <a:t>if (stored[idx])</a:t>
            </a: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free(messages[idx]);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    stored[idx] = 0;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}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else fprintf(stderr, "INVALID COMMAND %s %#llx\n", input, *(unsigned long long*)input);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}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1039300" y="4067925"/>
            <a:ext cx="707400" cy="1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25"/>
          <p:cNvSpPr/>
          <p:nvPr/>
        </p:nvSpPr>
        <p:spPr>
          <a:xfrm>
            <a:off x="1039300" y="4168425"/>
            <a:ext cx="592200" cy="1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25"/>
          <p:cNvSpPr/>
          <p:nvPr/>
        </p:nvSpPr>
        <p:spPr>
          <a:xfrm>
            <a:off x="1039300" y="3402550"/>
            <a:ext cx="707400" cy="1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25"/>
          <p:cNvSpPr/>
          <p:nvPr/>
        </p:nvSpPr>
        <p:spPr>
          <a:xfrm>
            <a:off x="1039300" y="3503050"/>
            <a:ext cx="707400" cy="1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44" name="Google Shape;144;p25"/>
          <p:cNvCxnSpPr>
            <a:stCxn id="140" idx="0"/>
            <a:endCxn id="143" idx="2"/>
          </p:cNvCxnSpPr>
          <p:nvPr/>
        </p:nvCxnSpPr>
        <p:spPr>
          <a:xfrm rot="-5400000">
            <a:off x="1161100" y="3835425"/>
            <a:ext cx="464400" cy="600"/>
          </a:xfrm>
          <a:prstGeom prst="curvedConnector3">
            <a:avLst>
              <a:gd fmla="val 49997" name="adj1"/>
            </a:avLst>
          </a:prstGeom>
          <a:noFill/>
          <a:ln cap="flat" cmpd="sng" w="19050">
            <a:solidFill>
              <a:srgbClr val="FF0000"/>
            </a:solidFill>
            <a:prstDash val="solid"/>
            <a:round/>
            <a:headEnd len="med" w="med" type="triangle"/>
            <a:tailEnd len="med" w="med" type="none"/>
          </a:ln>
        </p:spPr>
      </p:cxnSp>
      <p:cxnSp>
        <p:nvCxnSpPr>
          <p:cNvPr id="145" name="Google Shape;145;p25"/>
          <p:cNvCxnSpPr>
            <a:stCxn id="142" idx="1"/>
            <a:endCxn id="141" idx="1"/>
          </p:cNvCxnSpPr>
          <p:nvPr/>
        </p:nvCxnSpPr>
        <p:spPr>
          <a:xfrm>
            <a:off x="1039300" y="3452800"/>
            <a:ext cx="600" cy="765900"/>
          </a:xfrm>
          <a:prstGeom prst="curvedConnector3">
            <a:avLst>
              <a:gd fmla="val -39687500" name="adj1"/>
            </a:avLst>
          </a:prstGeom>
          <a:noFill/>
          <a:ln cap="flat" cmpd="sng" w="19050">
            <a:solidFill>
              <a:srgbClr val="FF0000"/>
            </a:solidFill>
            <a:prstDash val="solid"/>
            <a:round/>
            <a:headEnd len="med" w="med" type="triangle"/>
            <a:tailEnd len="med" w="med" type="none"/>
          </a:ln>
        </p:spPr>
      </p:cxnSp>
      <p:sp>
        <p:nvSpPr>
          <p:cNvPr id="146" name="Google Shape;146;p25"/>
          <p:cNvSpPr/>
          <p:nvPr/>
        </p:nvSpPr>
        <p:spPr>
          <a:xfrm>
            <a:off x="2357725" y="3122150"/>
            <a:ext cx="592200" cy="1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47" name="Google Shape;147;p25"/>
          <p:cNvCxnSpPr>
            <a:stCxn id="146" idx="2"/>
            <a:endCxn id="143" idx="3"/>
          </p:cNvCxnSpPr>
          <p:nvPr/>
        </p:nvCxnSpPr>
        <p:spPr>
          <a:xfrm rot="5400000">
            <a:off x="2034925" y="2934350"/>
            <a:ext cx="330600" cy="907200"/>
          </a:xfrm>
          <a:prstGeom prst="curvedConnector2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med" w="med" type="triangle"/>
            <a:tailEnd len="med" w="med" type="none"/>
          </a:ln>
        </p:spPr>
      </p:cxnSp>
      <p:sp>
        <p:nvSpPr>
          <p:cNvPr id="148" name="Google Shape;148;p25"/>
          <p:cNvSpPr/>
          <p:nvPr/>
        </p:nvSpPr>
        <p:spPr>
          <a:xfrm>
            <a:off x="1760000" y="3785488"/>
            <a:ext cx="707400" cy="1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49" name="Google Shape;149;p25"/>
          <p:cNvCxnSpPr>
            <a:stCxn id="148" idx="0"/>
            <a:endCxn id="143" idx="3"/>
          </p:cNvCxnSpPr>
          <p:nvPr/>
        </p:nvCxnSpPr>
        <p:spPr>
          <a:xfrm flipH="1" rot="5400000">
            <a:off x="1814150" y="3485938"/>
            <a:ext cx="232200" cy="366900"/>
          </a:xfrm>
          <a:prstGeom prst="curvedConnector2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med" w="med" type="triangle"/>
            <a:tailEnd len="med" w="med" type="none"/>
          </a:ln>
        </p:spPr>
      </p:cxnSp>
      <p:cxnSp>
        <p:nvCxnSpPr>
          <p:cNvPr id="150" name="Google Shape;150;p25"/>
          <p:cNvCxnSpPr>
            <a:stCxn id="142" idx="0"/>
            <a:endCxn id="143" idx="3"/>
          </p:cNvCxnSpPr>
          <p:nvPr/>
        </p:nvCxnSpPr>
        <p:spPr>
          <a:xfrm flipH="1" rot="-5400000">
            <a:off x="1494400" y="3301150"/>
            <a:ext cx="150900" cy="353700"/>
          </a:xfrm>
          <a:prstGeom prst="curvedConnector4">
            <a:avLst>
              <a:gd fmla="val -157803" name="adj1"/>
              <a:gd fmla="val 167324" name="adj2"/>
            </a:avLst>
          </a:prstGeom>
          <a:noFill/>
          <a:ln cap="flat" cmpd="sng" w="19050">
            <a:solidFill>
              <a:srgbClr val="4A86E8"/>
            </a:solidFill>
            <a:prstDash val="solid"/>
            <a:round/>
            <a:headEnd len="med" w="med" type="triangle"/>
            <a:tailEnd len="med" w="med" type="none"/>
          </a:ln>
        </p:spPr>
      </p:cxnSp>
      <p:cxnSp>
        <p:nvCxnSpPr>
          <p:cNvPr id="151" name="Google Shape;151;p25"/>
          <p:cNvCxnSpPr>
            <a:stCxn id="140" idx="3"/>
            <a:endCxn id="141" idx="2"/>
          </p:cNvCxnSpPr>
          <p:nvPr/>
        </p:nvCxnSpPr>
        <p:spPr>
          <a:xfrm flipH="1">
            <a:off x="1335400" y="4118175"/>
            <a:ext cx="411300" cy="150900"/>
          </a:xfrm>
          <a:prstGeom prst="curvedConnector4">
            <a:avLst>
              <a:gd fmla="val -57896" name="adj1"/>
              <a:gd fmla="val 257704" name="adj2"/>
            </a:avLst>
          </a:prstGeom>
          <a:noFill/>
          <a:ln cap="flat" cmpd="sng" w="19050">
            <a:solidFill>
              <a:srgbClr val="4A86E8"/>
            </a:solidFill>
            <a:prstDash val="solid"/>
            <a:round/>
            <a:headEnd len="med" w="med" type="triangle"/>
            <a:tailEnd len="med" w="med" type="none"/>
          </a:ln>
        </p:spPr>
      </p:cxnSp>
      <p:cxnSp>
        <p:nvCxnSpPr>
          <p:cNvPr id="152" name="Google Shape;152;p25"/>
          <p:cNvCxnSpPr>
            <a:stCxn id="148" idx="2"/>
            <a:endCxn id="141" idx="0"/>
          </p:cNvCxnSpPr>
          <p:nvPr/>
        </p:nvCxnSpPr>
        <p:spPr>
          <a:xfrm rot="5400000">
            <a:off x="1583450" y="3638038"/>
            <a:ext cx="282300" cy="778200"/>
          </a:xfrm>
          <a:prstGeom prst="curvedConnector3">
            <a:avLst>
              <a:gd fmla="val 50024" name="adj1"/>
            </a:avLst>
          </a:prstGeom>
          <a:noFill/>
          <a:ln cap="flat" cmpd="sng" w="19050">
            <a:solidFill>
              <a:srgbClr val="4A86E8"/>
            </a:solidFill>
            <a:prstDash val="solid"/>
            <a:round/>
            <a:headEnd len="med" w="med" type="triangle"/>
            <a:tailEnd len="med" w="med" type="none"/>
          </a:ln>
        </p:spPr>
      </p:cxnSp>
      <p:cxnSp>
        <p:nvCxnSpPr>
          <p:cNvPr id="153" name="Google Shape;153;p25"/>
          <p:cNvCxnSpPr>
            <a:stCxn id="146" idx="3"/>
            <a:endCxn id="141" idx="2"/>
          </p:cNvCxnSpPr>
          <p:nvPr/>
        </p:nvCxnSpPr>
        <p:spPr>
          <a:xfrm flipH="1">
            <a:off x="1335325" y="3172400"/>
            <a:ext cx="1614600" cy="1096500"/>
          </a:xfrm>
          <a:prstGeom prst="curvedConnector4">
            <a:avLst>
              <a:gd fmla="val -14748" name="adj1"/>
              <a:gd fmla="val 149991" name="adj2"/>
            </a:avLst>
          </a:prstGeom>
          <a:noFill/>
          <a:ln cap="flat" cmpd="sng" w="19050">
            <a:solidFill>
              <a:srgbClr val="4A86E8"/>
            </a:solidFill>
            <a:prstDash val="solid"/>
            <a:round/>
            <a:headEnd len="med" w="med" type="triangle"/>
            <a:tailEnd len="med" w="med" type="none"/>
          </a:ln>
        </p:spPr>
      </p:cxnSp>
      <p:sp>
        <p:nvSpPr>
          <p:cNvPr id="154" name="Google Shape;154;p25"/>
          <p:cNvSpPr/>
          <p:nvPr/>
        </p:nvSpPr>
        <p:spPr>
          <a:xfrm>
            <a:off x="499425" y="1628000"/>
            <a:ext cx="1226100" cy="309600"/>
          </a:xfrm>
          <a:prstGeom prst="rect">
            <a:avLst/>
          </a:prstGeom>
          <a:noFill/>
          <a:ln cap="flat" cmpd="sng" w="19050">
            <a:solidFill>
              <a:srgbClr val="FF0000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lideashvili 2019.12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