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Roboto"/>
      <p:regular r:id="rId15"/>
      <p:bold r:id="rId16"/>
      <p:italic r:id="rId17"/>
      <p:boldItalic r:id="rId18"/>
    </p:embeddedFont>
    <p:embeddedFont>
      <p:font typeface="Roboto Light"/>
      <p:regular r:id="rId19"/>
      <p:bold r:id="rId20"/>
      <p:italic r:id="rId21"/>
      <p:boldItalic r:id="rId22"/>
    </p:embeddedFont>
    <p:embeddedFont>
      <p:font typeface="Oswald"/>
      <p:regular r:id="rId23"/>
      <p:bold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Light-bold.fntdata"/><Relationship Id="rId11" Type="http://schemas.openxmlformats.org/officeDocument/2006/relationships/slide" Target="slides/slide6.xml"/><Relationship Id="rId22" Type="http://schemas.openxmlformats.org/officeDocument/2006/relationships/font" Target="fonts/RobotoLight-boldItalic.fntdata"/><Relationship Id="rId10" Type="http://schemas.openxmlformats.org/officeDocument/2006/relationships/slide" Target="slides/slide5.xml"/><Relationship Id="rId21" Type="http://schemas.openxmlformats.org/officeDocument/2006/relationships/font" Target="fonts/RobotoLight-italic.fntdata"/><Relationship Id="rId13" Type="http://schemas.openxmlformats.org/officeDocument/2006/relationships/slide" Target="slides/slide8.xml"/><Relationship Id="rId24" Type="http://schemas.openxmlformats.org/officeDocument/2006/relationships/font" Target="fonts/Oswald-bold.fntdata"/><Relationship Id="rId12" Type="http://schemas.openxmlformats.org/officeDocument/2006/relationships/slide" Target="slides/slide7.xml"/><Relationship Id="rId23" Type="http://schemas.openxmlformats.org/officeDocument/2006/relationships/font" Target="fonts/Oswald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regular.fntdata"/><Relationship Id="rId14" Type="http://schemas.openxmlformats.org/officeDocument/2006/relationships/slide" Target="slides/slide9.xml"/><Relationship Id="rId17" Type="http://schemas.openxmlformats.org/officeDocument/2006/relationships/font" Target="fonts/Roboto-italic.fntdata"/><Relationship Id="rId16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Light-regular.fntdata"/><Relationship Id="rId6" Type="http://schemas.openxmlformats.org/officeDocument/2006/relationships/slide" Target="slides/slide1.xml"/><Relationship Id="rId18" Type="http://schemas.openxmlformats.org/officeDocument/2006/relationships/font" Target="fonts/Robo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cd266bf9c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cd266bf9c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ad40f56d69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ad40f56d69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ad40f56d69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ad40f56d69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ad40f56d69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ad40f56d69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ad40f56d69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ad40f56d69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ad40f56d69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ad40f56d69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ad40f56d69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ad40f56d69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ad40f56d69_0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ad40f56d69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Advanced Exploitation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Disclosure via Race Condition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Motivating Example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There are a LOT of dependencies between code and unguarded globals!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char *messages[16]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int stored[16]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void vuln(FILE *in, FILE *out)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fprintf(out, "Welcome to the message server! Commands: malloc/scanf/printf/free/quit.\n");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char input[1024];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int idx;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while (1)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"%s", input)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"quit") ==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"%d", &amp;idx)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"printf")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if (fprintf(out, "MESSAGE: %s\n", stored[idx] ? messages[idx] : "NONE") &lt;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"malloc")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(!stored[idx])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messages[idx] = malloc(1024);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1;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"scanf")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fscanf(in, "%1024s", stored[idx] ? messages[idx] : 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"free")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free(messages[idx]);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0;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fprintf(stderr, "INVALID COMMAND %s %#llx\n", input, *(unsigned long long*)input);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8" name="Google Shape;98;p19"/>
          <p:cNvSpPr/>
          <p:nvPr/>
        </p:nvSpPr>
        <p:spPr>
          <a:xfrm>
            <a:off x="1039300" y="4067925"/>
            <a:ext cx="7074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9"/>
          <p:cNvSpPr/>
          <p:nvPr/>
        </p:nvSpPr>
        <p:spPr>
          <a:xfrm>
            <a:off x="1039300" y="4168425"/>
            <a:ext cx="5922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9"/>
          <p:cNvSpPr/>
          <p:nvPr/>
        </p:nvSpPr>
        <p:spPr>
          <a:xfrm>
            <a:off x="1039300" y="3402550"/>
            <a:ext cx="7074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9"/>
          <p:cNvSpPr/>
          <p:nvPr/>
        </p:nvSpPr>
        <p:spPr>
          <a:xfrm>
            <a:off x="1039300" y="3503050"/>
            <a:ext cx="7074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2" name="Google Shape;102;p19"/>
          <p:cNvCxnSpPr>
            <a:stCxn id="98" idx="0"/>
            <a:endCxn id="101" idx="2"/>
          </p:cNvCxnSpPr>
          <p:nvPr/>
        </p:nvCxnSpPr>
        <p:spPr>
          <a:xfrm rot="-5400000">
            <a:off x="1161100" y="3835425"/>
            <a:ext cx="464400" cy="600"/>
          </a:xfrm>
          <a:prstGeom prst="curvedConnector3">
            <a:avLst>
              <a:gd fmla="val 49997" name="adj1"/>
            </a:avLst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03" name="Google Shape;103;p19"/>
          <p:cNvCxnSpPr>
            <a:stCxn id="100" idx="1"/>
            <a:endCxn id="99" idx="1"/>
          </p:cNvCxnSpPr>
          <p:nvPr/>
        </p:nvCxnSpPr>
        <p:spPr>
          <a:xfrm>
            <a:off x="1039300" y="3452800"/>
            <a:ext cx="600" cy="765900"/>
          </a:xfrm>
          <a:prstGeom prst="curvedConnector3">
            <a:avLst>
              <a:gd fmla="val -39687500" name="adj1"/>
            </a:avLst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triangle"/>
            <a:tailEnd len="med" w="med" type="none"/>
          </a:ln>
        </p:spPr>
      </p:cxnSp>
      <p:sp>
        <p:nvSpPr>
          <p:cNvPr id="104" name="Google Shape;104;p19"/>
          <p:cNvSpPr/>
          <p:nvPr/>
        </p:nvSpPr>
        <p:spPr>
          <a:xfrm>
            <a:off x="2357725" y="3122150"/>
            <a:ext cx="5922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5" name="Google Shape;105;p19"/>
          <p:cNvCxnSpPr>
            <a:stCxn id="104" idx="2"/>
            <a:endCxn id="101" idx="3"/>
          </p:cNvCxnSpPr>
          <p:nvPr/>
        </p:nvCxnSpPr>
        <p:spPr>
          <a:xfrm rot="5400000">
            <a:off x="2034925" y="2934350"/>
            <a:ext cx="330600" cy="907200"/>
          </a:xfrm>
          <a:prstGeom prst="curvedConnector2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triangle"/>
            <a:tailEnd len="med" w="med" type="none"/>
          </a:ln>
        </p:spPr>
      </p:cxnSp>
      <p:sp>
        <p:nvSpPr>
          <p:cNvPr id="106" name="Google Shape;106;p19"/>
          <p:cNvSpPr/>
          <p:nvPr/>
        </p:nvSpPr>
        <p:spPr>
          <a:xfrm>
            <a:off x="1760000" y="3785488"/>
            <a:ext cx="707400" cy="10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7" name="Google Shape;107;p19"/>
          <p:cNvCxnSpPr>
            <a:stCxn id="106" idx="0"/>
            <a:endCxn id="101" idx="3"/>
          </p:cNvCxnSpPr>
          <p:nvPr/>
        </p:nvCxnSpPr>
        <p:spPr>
          <a:xfrm flipH="1" rot="5400000">
            <a:off x="1814150" y="3485938"/>
            <a:ext cx="232200" cy="366900"/>
          </a:xfrm>
          <a:prstGeom prst="curvedConnector2">
            <a:avLst/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08" name="Google Shape;108;p19"/>
          <p:cNvCxnSpPr>
            <a:stCxn id="100" idx="0"/>
            <a:endCxn id="101" idx="3"/>
          </p:cNvCxnSpPr>
          <p:nvPr/>
        </p:nvCxnSpPr>
        <p:spPr>
          <a:xfrm flipH="1" rot="-5400000">
            <a:off x="1494400" y="3301150"/>
            <a:ext cx="150900" cy="353700"/>
          </a:xfrm>
          <a:prstGeom prst="curvedConnector4">
            <a:avLst>
              <a:gd fmla="val -157803" name="adj1"/>
              <a:gd fmla="val 167324" name="adj2"/>
            </a:avLst>
          </a:prstGeom>
          <a:noFill/>
          <a:ln cap="flat" cmpd="sng" w="19050">
            <a:solidFill>
              <a:srgbClr val="4A86E8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09" name="Google Shape;109;p19"/>
          <p:cNvCxnSpPr>
            <a:stCxn id="98" idx="3"/>
            <a:endCxn id="99" idx="2"/>
          </p:cNvCxnSpPr>
          <p:nvPr/>
        </p:nvCxnSpPr>
        <p:spPr>
          <a:xfrm flipH="1">
            <a:off x="1335400" y="4118175"/>
            <a:ext cx="411300" cy="150900"/>
          </a:xfrm>
          <a:prstGeom prst="curvedConnector4">
            <a:avLst>
              <a:gd fmla="val -57896" name="adj1"/>
              <a:gd fmla="val 257704" name="adj2"/>
            </a:avLst>
          </a:prstGeom>
          <a:noFill/>
          <a:ln cap="flat" cmpd="sng" w="19050">
            <a:solidFill>
              <a:srgbClr val="4A86E8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10" name="Google Shape;110;p19"/>
          <p:cNvCxnSpPr>
            <a:stCxn id="106" idx="2"/>
            <a:endCxn id="99" idx="0"/>
          </p:cNvCxnSpPr>
          <p:nvPr/>
        </p:nvCxnSpPr>
        <p:spPr>
          <a:xfrm rot="5400000">
            <a:off x="1583450" y="3638038"/>
            <a:ext cx="282300" cy="778200"/>
          </a:xfrm>
          <a:prstGeom prst="curvedConnector3">
            <a:avLst>
              <a:gd fmla="val 50024" name="adj1"/>
            </a:avLst>
          </a:prstGeom>
          <a:noFill/>
          <a:ln cap="flat" cmpd="sng" w="19050">
            <a:solidFill>
              <a:srgbClr val="4A86E8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11" name="Google Shape;111;p19"/>
          <p:cNvCxnSpPr>
            <a:stCxn id="104" idx="3"/>
            <a:endCxn id="99" idx="2"/>
          </p:cNvCxnSpPr>
          <p:nvPr/>
        </p:nvCxnSpPr>
        <p:spPr>
          <a:xfrm flipH="1">
            <a:off x="1335325" y="3172400"/>
            <a:ext cx="1614600" cy="1096500"/>
          </a:xfrm>
          <a:prstGeom prst="curvedConnector4">
            <a:avLst>
              <a:gd fmla="val -14748" name="adj1"/>
              <a:gd fmla="val 149991" name="adj2"/>
            </a:avLst>
          </a:prstGeom>
          <a:noFill/>
          <a:ln cap="flat" cmpd="sng" w="19050">
            <a:solidFill>
              <a:srgbClr val="4A86E8"/>
            </a:solidFill>
            <a:prstDash val="solid"/>
            <a:round/>
            <a:headEnd len="med" w="med" type="triangle"/>
            <a:tailEnd len="med" w="med" type="none"/>
          </a:ln>
        </p:spPr>
      </p:cxnSp>
      <p:sp>
        <p:nvSpPr>
          <p:cNvPr id="112" name="Google Shape;112;p19"/>
          <p:cNvSpPr/>
          <p:nvPr/>
        </p:nvSpPr>
        <p:spPr>
          <a:xfrm>
            <a:off x="499425" y="1628000"/>
            <a:ext cx="1226100" cy="309600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With unlimited threads, this can run in ANY order!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Don't forget: race conditions can happen between</a:t>
            </a:r>
            <a:br>
              <a:rPr lang="en"/>
            </a:br>
            <a:r>
              <a:rPr lang="en"/>
              <a:t>instructions!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stored[idx] = 0;</a:t>
            </a:r>
            <a:br>
              <a:rPr lang="en" sz="6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stored[idx] = 1;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600" strike="sngStrike">
                <a:latin typeface="Consolas"/>
                <a:ea typeface="Consolas"/>
                <a:cs typeface="Consolas"/>
                <a:sym typeface="Consolas"/>
              </a:rPr>
              <a:t>fprintf(out, "MESSAGE: %s\n", stored[idx] ? messages[idx] : "NONE")</a:t>
            </a:r>
            <a:br>
              <a:rPr lang="en" sz="600" strike="sngStrike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fprintf(out, "MESSAGE: %s\n", messages[idx])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600" strike="sngStrike">
                <a:latin typeface="Consolas"/>
                <a:ea typeface="Consolas"/>
                <a:cs typeface="Consolas"/>
                <a:sym typeface="Consolas"/>
              </a:rPr>
              <a:t>if (!stored[idx]) </a:t>
            </a:r>
            <a:r>
              <a:rPr lang="en" sz="600" strike="sngStrike">
                <a:latin typeface="Consolas"/>
                <a:ea typeface="Consolas"/>
                <a:cs typeface="Consolas"/>
                <a:sym typeface="Consolas"/>
              </a:rPr>
              <a:t>messages[idx] = malloc(1024);</a:t>
            </a:r>
            <a:br>
              <a:rPr lang="en" sz="600" strike="sngStrike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messages[idx] = malloc(1024);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 strike="sngStrike">
                <a:latin typeface="Consolas"/>
                <a:ea typeface="Consolas"/>
                <a:cs typeface="Consolas"/>
                <a:sym typeface="Consolas"/>
              </a:rPr>
              <a:t>if (stored[idx]) free(messages[idx]);</a:t>
            </a:r>
            <a:br>
              <a:rPr lang="en" sz="600" strike="sngStrike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free(messages[idx]);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600" strike="sngStrike">
                <a:latin typeface="Consolas"/>
                <a:ea typeface="Consolas"/>
                <a:cs typeface="Consolas"/>
                <a:sym typeface="Consolas"/>
              </a:rPr>
              <a:t>fscanf(in, "%1024s", stored[idx] ? messages[idx] : input);</a:t>
            </a:r>
            <a:br>
              <a:rPr lang="en" sz="600" strike="sngStrike">
                <a:latin typeface="Consolas"/>
                <a:ea typeface="Consolas"/>
                <a:cs typeface="Consolas"/>
                <a:sym typeface="Consolas"/>
              </a:rPr>
            </a:b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fscanf(in, "%1024s", messages[idx]);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1000"/>
              </a:spcAft>
              <a:buNone/>
            </a:pPr>
            <a:r>
              <a:rPr lang="en"/>
              <a:t>Core concept: security checks that do not properly use mutexes</a:t>
            </a:r>
            <a:br>
              <a:rPr lang="en"/>
            </a:br>
            <a:r>
              <a:rPr lang="en"/>
              <a:t>are ineffective in a multithreaded environment! (You already knew</a:t>
            </a:r>
            <a:br>
              <a:rPr lang="en"/>
            </a:br>
            <a:r>
              <a:rPr lang="en"/>
              <a:t>this).</a:t>
            </a:r>
            <a:endParaRPr/>
          </a:p>
        </p:txBody>
      </p:sp>
      <p:sp>
        <p:nvSpPr>
          <p:cNvPr id="118" name="Google Shape;118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Breaking it down</a:t>
            </a:r>
            <a:endParaRPr/>
          </a:p>
        </p:txBody>
      </p:sp>
      <p:sp>
        <p:nvSpPr>
          <p:cNvPr id="119" name="Google Shape;119;p20"/>
          <p:cNvSpPr txBox="1"/>
          <p:nvPr>
            <p:ph idx="1" type="body"/>
          </p:nvPr>
        </p:nvSpPr>
        <p:spPr>
          <a:xfrm>
            <a:off x="5831250" y="990600"/>
            <a:ext cx="3312900" cy="202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char *messages[16] = { 0 };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int stored[16] = { 0 };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void vuln(FILE *in, FILE *out) {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fprintf(out, "Welcome to the message server! Commands: malloc/scanf/printf/free/quit.\n");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char input[1024];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int idx;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while (1)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{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if (fscanf(in, "%s", input) == EOF) break;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if (strcmp(input, "quit") == 0) break;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if (fscanf(in, "%d", &amp;idx) == EOF) break;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if (strcmp(input, "printf") == 0) {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    if (fprintf(out, "MESSAGE: %s\n", stored[idx] ? messages[idx] : "NONE") &lt; 0) break;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else if (strcmp(input, "malloc") == 0) {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400">
                <a:latin typeface="Consolas"/>
                <a:ea typeface="Consolas"/>
                <a:cs typeface="Consolas"/>
                <a:sym typeface="Consolas"/>
              </a:rPr>
              <a:t>if (!stored[idx])</a:t>
            </a: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messages[idx] = malloc(1024);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    stored[idx] = 1;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else if (strcmp(input, "scanf") == 0) {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    fscanf(in, "%s", stored[idx] ? messages[idx] : input);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else if (strcmp(input, "free") == 0) {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400">
                <a:latin typeface="Consolas"/>
                <a:ea typeface="Consolas"/>
                <a:cs typeface="Consolas"/>
                <a:sym typeface="Consolas"/>
              </a:rPr>
              <a:t>if (stored[idx])</a:t>
            </a: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free(messages[idx]);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    stored[idx] = 0;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    else fprintf(stderr, "INVALID COMMAND %s %#llx\n", input, *(unsigned long long*)input);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are </a:t>
            </a:r>
            <a:r>
              <a:rPr i="1" lang="en"/>
              <a:t>so close</a:t>
            </a:r>
            <a:r>
              <a:rPr lang="en"/>
              <a:t>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Like babyheap: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malloc</a:t>
            </a:r>
            <a:r>
              <a:rPr lang="en"/>
              <a:t>,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scanf</a:t>
            </a:r>
            <a:r>
              <a:rPr lang="en"/>
              <a:t>,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free</a:t>
            </a:r>
            <a:r>
              <a:rPr lang="en"/>
              <a:t>,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printf</a:t>
            </a:r>
            <a:r>
              <a:rPr lang="en"/>
              <a:t>. All the tools we need to fully control allocation via tcache poisoning.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Problem:</a:t>
            </a:r>
            <a:r>
              <a:rPr lang="en"/>
              <a:t> we lack knowledge of: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PIE base (binary address)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ASLR base (library addresses)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Stack base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Heap base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Canary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Solution:</a:t>
            </a:r>
            <a:r>
              <a:rPr lang="en"/>
              <a:t> tcache pointer leaks for a heap address?</a:t>
            </a:r>
            <a:endParaRPr/>
          </a:p>
        </p:txBody>
      </p:sp>
      <p:sp>
        <p:nvSpPr>
          <p:cNvPr id="125" name="Google Shape;125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Good to Go?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"The Heap" isn't as uniform a concept as you might think. ptmalloc has "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arenas</a:t>
            </a:r>
            <a:r>
              <a:rPr lang="en"/>
              <a:t>", which are homes for chunks.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Each thread makes at least one new arena to allocate from.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Take-away 1:</a:t>
            </a:r>
            <a:r>
              <a:rPr lang="en"/>
              <a:t> the leaks will be pointers to the thread's arena</a:t>
            </a:r>
            <a:br>
              <a:rPr lang="en"/>
            </a:br>
            <a:r>
              <a:rPr b="1" lang="en">
                <a:latin typeface="Roboto"/>
                <a:ea typeface="Roboto"/>
                <a:cs typeface="Roboto"/>
                <a:sym typeface="Roboto"/>
              </a:rPr>
              <a:t>Take-away 2:</a:t>
            </a:r>
            <a:r>
              <a:rPr lang="en"/>
              <a:t> early chunks in threads will have NULLs in the address</a:t>
            </a:r>
            <a:br>
              <a:rPr lang="en"/>
            </a:br>
            <a:endParaRPr/>
          </a:p>
        </p:txBody>
      </p:sp>
      <p:sp>
        <p:nvSpPr>
          <p:cNvPr id="131" name="Google Shape;131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Threading Complications</a:t>
            </a:r>
            <a:endParaRPr/>
          </a:p>
        </p:txBody>
      </p:sp>
      <p:pic>
        <p:nvPicPr>
          <p:cNvPr id="132" name="Google Shape;13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56125" y="2353975"/>
            <a:ext cx="3631749" cy="1418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state: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PIE base (binary address)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ASLR base (library addresses)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Stack base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Heap base (main arena)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Thread-specific</a:t>
            </a:r>
            <a:r>
              <a:rPr lang="en"/>
              <a:t> arenas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Canary</a:t>
            </a:r>
            <a:endParaRPr/>
          </a:p>
        </p:txBody>
      </p:sp>
      <p:sp>
        <p:nvSpPr>
          <p:cNvPr id="138" name="Google Shape;138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Knowledge Check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Leaking the Arena Address</a:t>
            </a:r>
            <a:endParaRPr/>
          </a:p>
        </p:txBody>
      </p:sp>
      <p:sp>
        <p:nvSpPr>
          <p:cNvPr id="144" name="Google Shape;144;p24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Two routes: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Make enough allocations to make a non-null address.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Moar race conditions!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Consider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printf("%s", messages[idx]);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How would you write that? Maybe: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int printf_string(the_string) {</a:t>
            </a:r>
            <a:br>
              <a:rPr lang="en" sz="14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int length = strlen(the_string);</a:t>
            </a:r>
            <a:br>
              <a:rPr lang="en" sz="14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write(1, the_string, length);</a:t>
            </a:r>
            <a:br>
              <a:rPr lang="en" sz="14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Notice something missing? </a:t>
            </a:r>
            <a:r>
              <a:rPr i="1" lang="en"/>
              <a:t>No locking!</a:t>
            </a:r>
            <a:endParaRPr i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Leaking the Arena Address</a:t>
            </a:r>
            <a:endParaRPr/>
          </a:p>
        </p:txBody>
      </p:sp>
      <p:sp>
        <p:nvSpPr>
          <p:cNvPr id="150" name="Google Shape;150;p25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Race condition to get</a:t>
            </a:r>
            <a:r>
              <a:rPr lang="en"/>
              <a:t>:</a:t>
            </a:r>
            <a:endParaRPr/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"malloc"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a = malloc(1024);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"scanf"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scanf("%1024s", a);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in printf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int length = strlen(a);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write(1, a, length);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No-nonsense leak!</a:t>
            </a:r>
            <a:endParaRPr/>
          </a:p>
        </p:txBody>
      </p:sp>
      <p:sp>
        <p:nvSpPr>
          <p:cNvPr id="151" name="Google Shape;151;p25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"free"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free(a);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152" name="Google Shape;152;p25"/>
          <p:cNvCxnSpPr/>
          <p:nvPr/>
        </p:nvCxnSpPr>
        <p:spPr>
          <a:xfrm>
            <a:off x="1411775" y="3145476"/>
            <a:ext cx="5574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53" name="Google Shape;153;p25"/>
          <p:cNvCxnSpPr/>
          <p:nvPr/>
        </p:nvCxnSpPr>
        <p:spPr>
          <a:xfrm>
            <a:off x="1411775" y="3680305"/>
            <a:ext cx="5574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state: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PIE base (binary address)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ASLR base (library addresses)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Stack base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Heap base (main arena)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Thread-specific arenas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Canary</a:t>
            </a:r>
            <a:endParaRPr/>
          </a:p>
        </p:txBody>
      </p:sp>
      <p:sp>
        <p:nvSpPr>
          <p:cNvPr id="159" name="Google Shape;159;p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Knowledge Check</a:t>
            </a:r>
            <a:endParaRPr/>
          </a:p>
        </p:txBody>
      </p:sp>
      <p:sp>
        <p:nvSpPr>
          <p:cNvPr id="160" name="Google Shape;160;p26"/>
          <p:cNvSpPr/>
          <p:nvPr/>
        </p:nvSpPr>
        <p:spPr>
          <a:xfrm>
            <a:off x="583125" y="2824925"/>
            <a:ext cx="192300" cy="1926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