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6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embeddedFontLst>
    <p:embeddedFont>
      <p:font typeface="Roboto"/>
      <p:regular r:id="rId27"/>
      <p:bold r:id="rId28"/>
      <p:italic r:id="rId29"/>
      <p:boldItalic r:id="rId30"/>
    </p:embeddedFont>
    <p:embeddedFont>
      <p:font typeface="Roboto Light"/>
      <p:regular r:id="rId31"/>
      <p:bold r:id="rId32"/>
      <p:italic r:id="rId33"/>
      <p:boldItalic r:id="rId34"/>
    </p:embeddedFont>
    <p:embeddedFont>
      <p:font typeface="Oswald"/>
      <p:regular r:id="rId35"/>
      <p:bold r:id="rId36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font" Target="fonts/Roboto-bold.fntdata"/><Relationship Id="rId27" Type="http://schemas.openxmlformats.org/officeDocument/2006/relationships/font" Target="fonts/Roboto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29" Type="http://schemas.openxmlformats.org/officeDocument/2006/relationships/font" Target="fonts/Roboto-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font" Target="fonts/RobotoLight-regular.fntdata"/><Relationship Id="rId30" Type="http://schemas.openxmlformats.org/officeDocument/2006/relationships/font" Target="fonts/Roboto-boldItalic.fntdata"/><Relationship Id="rId11" Type="http://schemas.openxmlformats.org/officeDocument/2006/relationships/slide" Target="slides/slide6.xml"/><Relationship Id="rId33" Type="http://schemas.openxmlformats.org/officeDocument/2006/relationships/font" Target="fonts/RobotoLight-italic.fntdata"/><Relationship Id="rId10" Type="http://schemas.openxmlformats.org/officeDocument/2006/relationships/slide" Target="slides/slide5.xml"/><Relationship Id="rId32" Type="http://schemas.openxmlformats.org/officeDocument/2006/relationships/font" Target="fonts/RobotoLight-bold.fntdata"/><Relationship Id="rId13" Type="http://schemas.openxmlformats.org/officeDocument/2006/relationships/slide" Target="slides/slide8.xml"/><Relationship Id="rId35" Type="http://schemas.openxmlformats.org/officeDocument/2006/relationships/font" Target="fonts/Oswald-regular.fntdata"/><Relationship Id="rId12" Type="http://schemas.openxmlformats.org/officeDocument/2006/relationships/slide" Target="slides/slide7.xml"/><Relationship Id="rId34" Type="http://schemas.openxmlformats.org/officeDocument/2006/relationships/font" Target="fonts/RobotoLight-boldItalic.fntdata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36" Type="http://schemas.openxmlformats.org/officeDocument/2006/relationships/font" Target="fonts/Oswald-bold.fntdata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g80fa1e7c54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8" name="Google Shape;88;g80fa1e7c5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gad657d8de3_0_2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8" name="Google Shape;188;gad657d8de3_0_2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3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gad657d8de3_0_30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5" name="Google Shape;215;gad657d8de3_0_30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gad657d8de3_0_2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5" name="Google Shape;245;gad657d8de3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gad657d8de3_0_33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8" name="Google Shape;278;gad657d8de3_0_3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gad657d8de3_0_38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0" name="Google Shape;310;gad657d8de3_0_3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ad657d8de3_0_4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ad657d8de3_0_4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ad657d8de3_0_4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8" name="Google Shape;368;gad657d8de3_0_4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72fae54c4344dedf_1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72fae54c4344dedf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ad657d8de3_0_5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6" name="Google Shape;386;gad657d8de3_0_5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6" name="Shape 4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7" name="Google Shape;407;g7972aa4c714411db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8" name="Google Shape;408;g7972aa4c714411db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acd266bf9c_0_12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acd266bf9c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a33820e4a4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4" name="Google Shape;414;ga33820e4a4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ad657d8de3_0_1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ad657d8de3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ad40f56f4f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ad40f56f4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32bf965509704f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32bf965509704f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g72fae54c4344dedf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3" name="Google Shape;113;g72fae54c4344dedf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ad40f56f4f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9" name="Google Shape;119;gad40f56f4f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ad657d8de3_0_6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ad657d8de3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ad657d8de3_0_23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ad657d8de3_0_23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ad657d8de3_0_2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ad657d8de3_0_2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Subtitle">
  <p:cSld name="TITLE_ONLY_1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47" name="Google Shape;47;p11"/>
          <p:cNvSpPr txBox="1"/>
          <p:nvPr>
            <p:ph idx="1" type="subTitle"/>
          </p:nvPr>
        </p:nvSpPr>
        <p:spPr>
          <a:xfrm>
            <a:off x="685800" y="2179341"/>
            <a:ext cx="7772400" cy="784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Oswald"/>
              <a:buNone/>
              <a:defRPr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Oswald"/>
              <a:buNone/>
              <a:defRPr sz="3000">
                <a:solidFill>
                  <a:schemeClr val="dk2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itle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rt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50" name="Google Shape;5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Fancy Section Title">
  <p:cSld name="CUSTOM">
    <p:bg>
      <p:bgPr>
        <a:solidFill>
          <a:srgbClr val="351C75"/>
        </a:soli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3"/>
          <p:cNvSpPr txBox="1"/>
          <p:nvPr>
            <p:ph type="title"/>
          </p:nvPr>
        </p:nvSpPr>
        <p:spPr>
          <a:xfrm>
            <a:off x="219700" y="2287400"/>
            <a:ext cx="6523800" cy="568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rgbClr val="FFFFFF"/>
                </a:solidFill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2" type="title"/>
          </p:nvPr>
        </p:nvSpPr>
        <p:spPr>
          <a:xfrm>
            <a:off x="219700" y="499975"/>
            <a:ext cx="6523800" cy="178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3" type="title"/>
          </p:nvPr>
        </p:nvSpPr>
        <p:spPr>
          <a:xfrm>
            <a:off x="219700" y="2856225"/>
            <a:ext cx="6523800" cy="178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2400">
                <a:solidFill>
                  <a:srgbClr val="B7B7B7"/>
                </a:solidFill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Ideas">
  <p:cSld name="CUSTOM_1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8" name="Google Shape;58;p14"/>
          <p:cNvSpPr txBox="1"/>
          <p:nvPr>
            <p:ph idx="2" type="title"/>
          </p:nvPr>
        </p:nvSpPr>
        <p:spPr>
          <a:xfrm>
            <a:off x="537475" y="305568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59" name="Google Shape;59;p14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Ideas">
  <p:cSld name="CUSTOM_1_2"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5"/>
          <p:cNvSpPr txBox="1"/>
          <p:nvPr>
            <p:ph type="title"/>
          </p:nvPr>
        </p:nvSpPr>
        <p:spPr>
          <a:xfrm>
            <a:off x="537475" y="618338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537475" y="33494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64" name="Google Shape;64;p15"/>
          <p:cNvSpPr txBox="1"/>
          <p:nvPr>
            <p:ph idx="3" type="title"/>
          </p:nvPr>
        </p:nvSpPr>
        <p:spPr>
          <a:xfrm>
            <a:off x="537475" y="1983875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 algn="r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ral Idea">
  <p:cSld name="CUSTOM_1_1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6"/>
          <p:cNvSpPr txBox="1"/>
          <p:nvPr>
            <p:ph type="title"/>
          </p:nvPr>
        </p:nvSpPr>
        <p:spPr>
          <a:xfrm>
            <a:off x="537475" y="868313"/>
            <a:ext cx="8069100" cy="137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None/>
              <a:defRPr b="0" sz="3000">
                <a:solidFill>
                  <a:srgbClr val="000000"/>
                </a:solidFill>
              </a:defRPr>
            </a:lvl9pPr>
          </a:lstStyle>
          <a:p/>
        </p:txBody>
      </p:sp>
      <p:sp>
        <p:nvSpPr>
          <p:cNvPr id="67" name="Google Shape;67;p16"/>
          <p:cNvSpPr txBox="1"/>
          <p:nvPr>
            <p:ph idx="12" type="sldNum"/>
          </p:nvPr>
        </p:nvSpPr>
        <p:spPr>
          <a:xfrm>
            <a:off x="8556784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lendar">
  <p:cSld name="CUSTOM_3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9" name="Google Shape;69;p17"/>
          <p:cNvCxnSpPr/>
          <p:nvPr/>
        </p:nvCxnSpPr>
        <p:spPr>
          <a:xfrm>
            <a:off x="3048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0" name="Google Shape;70;p17"/>
          <p:cNvCxnSpPr/>
          <p:nvPr/>
        </p:nvCxnSpPr>
        <p:spPr>
          <a:xfrm>
            <a:off x="6096000" y="0"/>
            <a:ext cx="0" cy="5142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1" name="Google Shape;71;p17"/>
          <p:cNvCxnSpPr/>
          <p:nvPr/>
        </p:nvCxnSpPr>
        <p:spPr>
          <a:xfrm>
            <a:off x="0" y="128587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2" name="Google Shape;72;p17"/>
          <p:cNvCxnSpPr/>
          <p:nvPr/>
        </p:nvCxnSpPr>
        <p:spPr>
          <a:xfrm>
            <a:off x="0" y="3857625"/>
            <a:ext cx="91458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73" name="Google Shape;73;p17"/>
          <p:cNvCxnSpPr/>
          <p:nvPr/>
        </p:nvCxnSpPr>
        <p:spPr>
          <a:xfrm>
            <a:off x="0" y="2571750"/>
            <a:ext cx="91440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sp>
        <p:nvSpPr>
          <p:cNvPr id="74" name="Google Shape;74;p17"/>
          <p:cNvSpPr txBox="1"/>
          <p:nvPr/>
        </p:nvSpPr>
        <p:spPr>
          <a:xfrm>
            <a:off x="1751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January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5" name="Google Shape;75;p17"/>
          <p:cNvSpPr txBox="1"/>
          <p:nvPr/>
        </p:nvSpPr>
        <p:spPr>
          <a:xfrm>
            <a:off x="47994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February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6" name="Google Shape;76;p17"/>
          <p:cNvSpPr txBox="1"/>
          <p:nvPr/>
        </p:nvSpPr>
        <p:spPr>
          <a:xfrm>
            <a:off x="7849200" y="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March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7" name="Google Shape;77;p17"/>
          <p:cNvSpPr txBox="1"/>
          <p:nvPr/>
        </p:nvSpPr>
        <p:spPr>
          <a:xfrm>
            <a:off x="1751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April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47994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May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9" name="Google Shape;79;p17"/>
          <p:cNvSpPr txBox="1"/>
          <p:nvPr/>
        </p:nvSpPr>
        <p:spPr>
          <a:xfrm>
            <a:off x="7849200" y="128587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June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0" name="Google Shape;80;p17"/>
          <p:cNvSpPr txBox="1"/>
          <p:nvPr/>
        </p:nvSpPr>
        <p:spPr>
          <a:xfrm>
            <a:off x="1751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July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1" name="Google Shape;81;p17"/>
          <p:cNvSpPr txBox="1"/>
          <p:nvPr/>
        </p:nvSpPr>
        <p:spPr>
          <a:xfrm>
            <a:off x="47994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August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2" name="Google Shape;82;p17"/>
          <p:cNvSpPr txBox="1"/>
          <p:nvPr/>
        </p:nvSpPr>
        <p:spPr>
          <a:xfrm>
            <a:off x="7849200" y="2571750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September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3" name="Google Shape;83;p17"/>
          <p:cNvSpPr txBox="1"/>
          <p:nvPr/>
        </p:nvSpPr>
        <p:spPr>
          <a:xfrm>
            <a:off x="1751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October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4" name="Google Shape;84;p17"/>
          <p:cNvSpPr txBox="1"/>
          <p:nvPr/>
        </p:nvSpPr>
        <p:spPr>
          <a:xfrm>
            <a:off x="47994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November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85" name="Google Shape;85;p17"/>
          <p:cNvSpPr txBox="1"/>
          <p:nvPr/>
        </p:nvSpPr>
        <p:spPr>
          <a:xfrm>
            <a:off x="7849200" y="3857625"/>
            <a:ext cx="12966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Oswald"/>
                <a:ea typeface="Oswald"/>
                <a:cs typeface="Oswald"/>
                <a:sym typeface="Oswald"/>
              </a:rPr>
              <a:t>December</a:t>
            </a:r>
            <a:endParaRPr>
              <a:latin typeface="Oswald"/>
              <a:ea typeface="Oswald"/>
              <a:cs typeface="Oswald"/>
              <a:sym typeface="Oswald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15" name="Google Shape;15;p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10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6" name="Google Shape;16;p3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7" name="Google Shape;17;p3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0" name="Google Shape;20;p4"/>
          <p:cNvSpPr txBox="1"/>
          <p:nvPr>
            <p:ph idx="1" type="body"/>
          </p:nvPr>
        </p:nvSpPr>
        <p:spPr>
          <a:xfrm>
            <a:off x="457200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1" name="Google Shape;21;p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3" name="Google Shape;23;p4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lumns">
  <p:cSld name="TITLE_AND_TWO_COLUMNS_1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idx="1" type="body"/>
          </p:nvPr>
        </p:nvSpPr>
        <p:spPr>
          <a:xfrm>
            <a:off x="457200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2" type="body"/>
          </p:nvPr>
        </p:nvSpPr>
        <p:spPr>
          <a:xfrm>
            <a:off x="4692275" y="241575"/>
            <a:ext cx="39945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7" name="Google Shape;27;p5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hree Columns">
  <p:cSld name="TITLE_AND_TWO_COLUMNS_1_1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 txBox="1"/>
          <p:nvPr>
            <p:ph idx="1" type="body"/>
          </p:nvPr>
        </p:nvSpPr>
        <p:spPr>
          <a:xfrm>
            <a:off x="2508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0" name="Google Shape;30;p6"/>
          <p:cNvSpPr txBox="1"/>
          <p:nvPr>
            <p:ph idx="2" type="body"/>
          </p:nvPr>
        </p:nvSpPr>
        <p:spPr>
          <a:xfrm>
            <a:off x="6063675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2" name="Google Shape;32;p6"/>
          <p:cNvSpPr txBox="1"/>
          <p:nvPr>
            <p:ph idx="3" type="body"/>
          </p:nvPr>
        </p:nvSpPr>
        <p:spPr>
          <a:xfrm>
            <a:off x="3157350" y="241575"/>
            <a:ext cx="2829300" cy="4684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36" name="Google Shape;36;p7"/>
          <p:cNvSpPr txBox="1"/>
          <p:nvPr/>
        </p:nvSpPr>
        <p:spPr>
          <a:xfrm>
            <a:off x="243676" y="534950"/>
            <a:ext cx="286800" cy="42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solidFill>
                  <a:srgbClr val="999999"/>
                </a:solidFill>
                <a:latin typeface="Roboto"/>
                <a:ea typeface="Roboto"/>
                <a:cs typeface="Roboto"/>
                <a:sym typeface="Roboto"/>
              </a:rPr>
              <a:t>#</a:t>
            </a:r>
            <a:endParaRPr b="1">
              <a:solidFill>
                <a:srgbClr val="999999"/>
              </a:solidFill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 txBox="1"/>
          <p:nvPr>
            <p:ph idx="1" type="body"/>
          </p:nvPr>
        </p:nvSpPr>
        <p:spPr>
          <a:xfrm>
            <a:off x="457200" y="4406309"/>
            <a:ext cx="8229600" cy="519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rtl="0" algn="ctr">
              <a:spcBef>
                <a:spcPts val="360"/>
              </a:spcBef>
              <a:spcAft>
                <a:spcPts val="0"/>
              </a:spcAft>
              <a:buSzPts val="1800"/>
              <a:buNone/>
              <a:defRPr sz="1800"/>
            </a:lvl1pPr>
          </a:lstStyle>
          <a:p/>
        </p:txBody>
      </p:sp>
      <p:sp>
        <p:nvSpPr>
          <p:cNvPr id="39" name="Google Shape;39;p8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9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ody Only">
  <p:cSld name="TITLE_AND_BODY_1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0"/>
          <p:cNvSpPr txBox="1"/>
          <p:nvPr>
            <p:ph idx="1" type="body"/>
          </p:nvPr>
        </p:nvSpPr>
        <p:spPr>
          <a:xfrm>
            <a:off x="457200" y="233438"/>
            <a:ext cx="8229600" cy="4676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4" name="Google Shape;44;p10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6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Roboto Light"/>
              <a:buChar char="●"/>
              <a:defRPr sz="1800"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●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○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Roboto Light"/>
              <a:buChar char="■"/>
              <a:defRPr>
                <a:solidFill>
                  <a:schemeClr val="dk1"/>
                </a:solidFill>
                <a:latin typeface="Roboto Light"/>
                <a:ea typeface="Roboto Light"/>
                <a:cs typeface="Roboto Light"/>
                <a:sym typeface="Roboto Ligh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556791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rtl="0" algn="r">
              <a:buNone/>
              <a:defRPr sz="1300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8"/>
          <p:cNvSpPr txBox="1"/>
          <p:nvPr>
            <p:ph type="ctrTitle"/>
          </p:nvPr>
        </p:nvSpPr>
        <p:spPr>
          <a:xfrm>
            <a:off x="685800" y="1583342"/>
            <a:ext cx="7772400" cy="1159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Module: Advanced Exploitation</a:t>
            </a:r>
            <a:endParaRPr/>
          </a:p>
        </p:txBody>
      </p:sp>
      <p:sp>
        <p:nvSpPr>
          <p:cNvPr id="91" name="Google Shape;91;p18"/>
          <p:cNvSpPr txBox="1"/>
          <p:nvPr>
            <p:ph idx="1" type="subTitle"/>
          </p:nvPr>
        </p:nvSpPr>
        <p:spPr>
          <a:xfrm>
            <a:off x="685800" y="2840053"/>
            <a:ext cx="7772400" cy="78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Exploit Primitives</a:t>
            </a:r>
            <a:endParaRPr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/>
              <a:t>Yan Shoshitaishvili</a:t>
            </a:r>
            <a:br>
              <a:rPr lang="en" sz="1000"/>
            </a:br>
            <a:r>
              <a:rPr lang="en" sz="1000"/>
              <a:t>Arizona State University</a:t>
            </a:r>
            <a:endParaRPr sz="100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191" name="Google Shape;191;p27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2" name="Google Shape;192;p27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3" name="Google Shape;193;p27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4" name="Google Shape;194;p27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5" name="Google Shape;195;p27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6" name="Google Shape;196;p27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7" name="Google Shape;197;p27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8" name="Google Shape;198;p27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&amp;B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99" name="Google Shape;199;p27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0" name="Google Shape;200;p27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1" name="Google Shape;201;p27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02" name="Google Shape;202;p27"/>
          <p:cNvCxnSpPr>
            <a:stCxn id="198" idx="2"/>
            <a:endCxn id="201" idx="0"/>
          </p:cNvCxnSpPr>
          <p:nvPr/>
        </p:nvCxnSpPr>
        <p:spPr>
          <a:xfrm rot="5400000">
            <a:off x="6737100" y="1432800"/>
            <a:ext cx="1899900" cy="1282200"/>
          </a:xfrm>
          <a:prstGeom prst="curved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03" name="Google Shape;203;p27"/>
          <p:cNvSpPr/>
          <p:nvPr/>
        </p:nvSpPr>
        <p:spPr>
          <a:xfrm>
            <a:off x="310500" y="1804935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4" name="Google Shape;204;p27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5" name="Google Shape;205;p27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6" name="Google Shape;206;p27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7" name="Google Shape;207;p27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8" name="Google Shape;208;p27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09" name="Google Shape;209;p27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0" name="Google Shape;210;p27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1" name="Google Shape;211;p27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2" name="Google Shape;212;p27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2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218" name="Google Shape;218;p28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19" name="Google Shape;219;p28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0" name="Google Shape;220;p28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1" name="Google Shape;221;p28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2" name="Google Shape;222;p28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3" name="Google Shape;223;p28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4" name="Google Shape;224;p28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5" name="Google Shape;225;p28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&amp;A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6" name="Google Shape;226;p28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7" name="Google Shape;227;p28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8" name="Google Shape;228;p28"/>
          <p:cNvSpPr/>
          <p:nvPr/>
        </p:nvSpPr>
        <p:spPr>
          <a:xfrm>
            <a:off x="6157275" y="23566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29" name="Google Shape;229;p28"/>
          <p:cNvSpPr/>
          <p:nvPr/>
        </p:nvSpPr>
        <p:spPr>
          <a:xfrm>
            <a:off x="6157275" y="20880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&amp;B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0" name="Google Shape;230;p28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1" name="Google Shape;231;p28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2" name="Google Shape;232;p28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33" name="Google Shape;233;p28"/>
          <p:cNvCxnSpPr>
            <a:stCxn id="229" idx="3"/>
          </p:cNvCxnSpPr>
          <p:nvPr/>
        </p:nvCxnSpPr>
        <p:spPr>
          <a:xfrm>
            <a:off x="6831375" y="2224500"/>
            <a:ext cx="214800" cy="799800"/>
          </a:xfrm>
          <a:prstGeom prst="curvedConnector2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34" name="Google Shape;234;p28"/>
          <p:cNvCxnSpPr>
            <a:stCxn id="225" idx="2"/>
            <a:endCxn id="227" idx="0"/>
          </p:cNvCxnSpPr>
          <p:nvPr/>
        </p:nvCxnSpPr>
        <p:spPr>
          <a:xfrm rot="5400000">
            <a:off x="7049850" y="568350"/>
            <a:ext cx="722700" cy="1833900"/>
          </a:xfrm>
          <a:prstGeom prst="curved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35" name="Google Shape;235;p28"/>
          <p:cNvSpPr/>
          <p:nvPr/>
        </p:nvSpPr>
        <p:spPr>
          <a:xfrm>
            <a:off x="310500" y="1957335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6" name="Google Shape;236;p28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7" name="Google Shape;237;p28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8" name="Google Shape;238;p28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39" name="Google Shape;239;p28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0" name="Google Shape;240;p28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1" name="Google Shape;241;p28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2" name="Google Shape;242;p28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6" name="Shape 2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Google Shape;247;p2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248" name="Google Shape;248;p29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49" name="Google Shape;249;p29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0" name="Google Shape;250;p29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1" name="Google Shape;251;p29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2" name="Google Shape;252;p29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3" name="Google Shape;253;p29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4" name="Google Shape;254;p29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5" name="Google Shape;255;p29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&amp;A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6" name="Google Shape;256;p29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2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7" name="Google Shape;257;p29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8" name="Google Shape;258;p29"/>
          <p:cNvSpPr/>
          <p:nvPr/>
        </p:nvSpPr>
        <p:spPr>
          <a:xfrm>
            <a:off x="6157275" y="23566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59" name="Google Shape;259;p29"/>
          <p:cNvSpPr/>
          <p:nvPr/>
        </p:nvSpPr>
        <p:spPr>
          <a:xfrm>
            <a:off x="6157275" y="20880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41414141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0" name="Google Shape;260;p29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1" name="Google Shape;261;p29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2" name="Google Shape;262;p29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63" name="Google Shape;263;p29"/>
          <p:cNvCxnSpPr>
            <a:stCxn id="259" idx="3"/>
            <a:endCxn id="264" idx="0"/>
          </p:cNvCxnSpPr>
          <p:nvPr/>
        </p:nvCxnSpPr>
        <p:spPr>
          <a:xfrm flipH="1">
            <a:off x="5456475" y="2224500"/>
            <a:ext cx="1374900" cy="1078500"/>
          </a:xfrm>
          <a:prstGeom prst="curvedConnector4">
            <a:avLst>
              <a:gd fmla="val -17319" name="adj1"/>
              <a:gd fmla="val 56332" name="adj2"/>
            </a:avLst>
          </a:prstGeom>
          <a:noFill/>
          <a:ln cap="flat" cmpd="sng" w="19050">
            <a:solidFill>
              <a:srgbClr val="FF0000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65" name="Google Shape;265;p29"/>
          <p:cNvCxnSpPr>
            <a:stCxn id="255" idx="2"/>
            <a:endCxn id="257" idx="0"/>
          </p:cNvCxnSpPr>
          <p:nvPr/>
        </p:nvCxnSpPr>
        <p:spPr>
          <a:xfrm rot="5400000">
            <a:off x="7049850" y="568350"/>
            <a:ext cx="722700" cy="1833900"/>
          </a:xfrm>
          <a:prstGeom prst="curvedConnector3">
            <a:avLst>
              <a:gd fmla="val 50000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66" name="Google Shape;266;p29"/>
          <p:cNvSpPr/>
          <p:nvPr/>
        </p:nvSpPr>
        <p:spPr>
          <a:xfrm>
            <a:off x="310500" y="2241210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4" name="Google Shape;264;p29"/>
          <p:cNvSpPr/>
          <p:nvPr/>
        </p:nvSpPr>
        <p:spPr>
          <a:xfrm>
            <a:off x="5119375" y="3303075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ATTACKER-</a:t>
            </a:r>
            <a:b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SPECIFIED ADDRESS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7" name="Google Shape;267;p29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8" name="Google Shape;268;p29"/>
          <p:cNvSpPr/>
          <p:nvPr/>
        </p:nvSpPr>
        <p:spPr>
          <a:xfrm>
            <a:off x="5119375" y="3806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CCCCCCCC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69" name="Google Shape;269;p29"/>
          <p:cNvSpPr/>
          <p:nvPr/>
        </p:nvSpPr>
        <p:spPr>
          <a:xfrm>
            <a:off x="5119375" y="3538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0" name="Google Shape;270;p29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1" name="Google Shape;271;p29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2" name="Google Shape;272;p29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3" name="Google Shape;273;p29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4" name="Google Shape;274;p29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75" name="Google Shape;275;p29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3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281" name="Google Shape;281;p30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2" name="Google Shape;282;p30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3" name="Google Shape;283;p30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4" name="Google Shape;284;p30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5" name="Google Shape;285;p30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6" name="Google Shape;286;p30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7" name="Google Shape;287;p30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8" name="Google Shape;288;p30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0x41414141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89" name="Google Shape;289;p30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1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0" name="Google Shape;290;p30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1" name="Google Shape;291;p30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2" name="Google Shape;292;p30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3" name="Google Shape;293;p30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cxnSp>
        <p:nvCxnSpPr>
          <p:cNvPr id="294" name="Google Shape;294;p30"/>
          <p:cNvCxnSpPr>
            <a:stCxn id="288" idx="2"/>
            <a:endCxn id="295" idx="0"/>
          </p:cNvCxnSpPr>
          <p:nvPr/>
        </p:nvCxnSpPr>
        <p:spPr>
          <a:xfrm rot="5400000">
            <a:off x="5802750" y="777750"/>
            <a:ext cx="2179200" cy="2871600"/>
          </a:xfrm>
          <a:prstGeom prst="curvedConnector3">
            <a:avLst>
              <a:gd fmla="val 75367" name="adj1"/>
            </a:avLst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96" name="Google Shape;296;p30"/>
          <p:cNvSpPr/>
          <p:nvPr/>
        </p:nvSpPr>
        <p:spPr>
          <a:xfrm>
            <a:off x="310500" y="2520031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30"/>
          <p:cNvSpPr/>
          <p:nvPr/>
        </p:nvSpPr>
        <p:spPr>
          <a:xfrm>
            <a:off x="5119375" y="3303075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ATTACKER-</a:t>
            </a:r>
            <a:b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SPECIFIED ADDRESS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7" name="Google Shape;297;p30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8" name="Google Shape;298;p30"/>
          <p:cNvSpPr/>
          <p:nvPr/>
        </p:nvSpPr>
        <p:spPr>
          <a:xfrm>
            <a:off x="5119375" y="3806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CCCCCCCC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299" name="Google Shape;299;p30"/>
          <p:cNvSpPr/>
          <p:nvPr/>
        </p:nvSpPr>
        <p:spPr>
          <a:xfrm>
            <a:off x="5119375" y="3538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0" name="Google Shape;300;p30"/>
          <p:cNvSpPr/>
          <p:nvPr/>
        </p:nvSpPr>
        <p:spPr>
          <a:xfrm>
            <a:off x="6157275" y="23566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1" name="Google Shape;301;p30"/>
          <p:cNvSpPr/>
          <p:nvPr/>
        </p:nvSpPr>
        <p:spPr>
          <a:xfrm>
            <a:off x="6157275" y="20880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0x41414141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2" name="Google Shape;302;p30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3" name="Google Shape;303;p30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4" name="Google Shape;304;p30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5" name="Google Shape;305;p30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6" name="Google Shape;306;p30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07" name="Google Shape;307;p30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3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313" name="Google Shape;313;p31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4" name="Google Shape;314;p31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5" name="Google Shape;315;p31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6" name="Google Shape;316;p31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7" name="Google Shape;317;p31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8" name="Google Shape;318;p31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19" name="Google Shape;319;p31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0" name="Google Shape;320;p31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1" name="Google Shape;321;p31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2" name="Google Shape;322;p31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3" name="Google Shape;323;p31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4" name="Google Shape;324;p31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5" name="Google Shape;325;p31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6" name="Google Shape;326;p31"/>
          <p:cNvSpPr/>
          <p:nvPr/>
        </p:nvSpPr>
        <p:spPr>
          <a:xfrm>
            <a:off x="310500" y="2672431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7" name="Google Shape;327;p31"/>
          <p:cNvSpPr/>
          <p:nvPr/>
        </p:nvSpPr>
        <p:spPr>
          <a:xfrm>
            <a:off x="5119375" y="3303075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ATTACKER-</a:t>
            </a:r>
            <a:b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SPECIFIED ADDRESS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8" name="Google Shape;328;p31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29" name="Google Shape;329;p31"/>
          <p:cNvSpPr/>
          <p:nvPr/>
        </p:nvSpPr>
        <p:spPr>
          <a:xfrm>
            <a:off x="5119375" y="3806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0" name="Google Shape;330;p31"/>
          <p:cNvSpPr/>
          <p:nvPr/>
        </p:nvSpPr>
        <p:spPr>
          <a:xfrm>
            <a:off x="5119375" y="3538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1" name="Google Shape;331;p31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2" name="Google Shape;332;p31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3" name="Google Shape;333;p31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4" name="Google Shape;334;p31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5" name="Google Shape;335;p31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36" name="Google Shape;336;p31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3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342" name="Google Shape;342;p32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3" name="Google Shape;343;p32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4" name="Google Shape;344;p32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5" name="Google Shape;345;p32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6" name="Google Shape;346;p32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7" name="Google Shape;347;p32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8" name="Google Shape;348;p32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49" name="Google Shape;349;p32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0" name="Google Shape;350;p32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1" name="Google Shape;351;p32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2" name="Google Shape;352;p32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3" name="Google Shape;353;p32"/>
          <p:cNvSpPr/>
          <p:nvPr/>
        </p:nvSpPr>
        <p:spPr>
          <a:xfrm>
            <a:off x="6708975" y="3533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key: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Bën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4" name="Google Shape;354;p32"/>
          <p:cNvSpPr/>
          <p:nvPr/>
        </p:nvSpPr>
        <p:spPr>
          <a:xfrm>
            <a:off x="6708975" y="3265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next: </a:t>
            </a:r>
            <a:r>
              <a:rPr b="1"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5" name="Google Shape;355;p32"/>
          <p:cNvSpPr/>
          <p:nvPr/>
        </p:nvSpPr>
        <p:spPr>
          <a:xfrm>
            <a:off x="310500" y="2977231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32"/>
          <p:cNvSpPr/>
          <p:nvPr/>
        </p:nvSpPr>
        <p:spPr>
          <a:xfrm>
            <a:off x="5119375" y="3303075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ATTACKER-</a:t>
            </a:r>
            <a:b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SPECIFIED ADDRESS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7" name="Google Shape;357;p32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printf(messages[2]);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BBBBBBBB!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8" name="Google Shape;358;p32"/>
          <p:cNvSpPr/>
          <p:nvPr/>
        </p:nvSpPr>
        <p:spPr>
          <a:xfrm>
            <a:off x="5119375" y="380685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sz="7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59" name="Google Shape;359;p32"/>
          <p:cNvSpPr/>
          <p:nvPr/>
        </p:nvSpPr>
        <p:spPr>
          <a:xfrm>
            <a:off x="5119375" y="3538200"/>
            <a:ext cx="6741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7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7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0" name="Google Shape;360;p32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1" name="Google Shape;361;p32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2" name="Google Shape;362;p32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3" name="Google Shape;363;p32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4" name="Google Shape;364;p32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65" name="Google Shape;365;p32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3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Problem</a:t>
            </a:r>
            <a:endParaRPr/>
          </a:p>
        </p:txBody>
      </p:sp>
      <p:sp>
        <p:nvSpPr>
          <p:cNvPr id="371" name="Google Shape;371;p3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messages[2]);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printf(messages[2]);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BBBBBBBB!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72" name="Google Shape;372;p33"/>
          <p:cNvSpPr txBox="1"/>
          <p:nvPr/>
        </p:nvSpPr>
        <p:spPr>
          <a:xfrm>
            <a:off x="3589850" y="932250"/>
            <a:ext cx="2613900" cy="1058700"/>
          </a:xfrm>
          <a:prstGeom prst="rect">
            <a:avLst/>
          </a:prstGeom>
          <a:noFill/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Roboto Light"/>
                <a:ea typeface="Roboto Light"/>
                <a:cs typeface="Roboto Light"/>
                <a:sym typeface="Roboto Light"/>
              </a:rPr>
              <a:t>Our server is careful: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free(messages[idx]);</a:t>
            </a:r>
            <a:endParaRPr sz="6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6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stored[idx] = 0;</a:t>
            </a:r>
            <a:endParaRPr b="1">
              <a:solidFill>
                <a:schemeClr val="dk1"/>
              </a:solidFill>
              <a:latin typeface="Roboto"/>
              <a:ea typeface="Roboto"/>
              <a:cs typeface="Roboto"/>
              <a:sym typeface="Roboto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6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fscanf(in, "%1024s", </a:t>
            </a:r>
            <a:r>
              <a:rPr b="1" lang="en" sz="6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stored[idx]</a:t>
            </a:r>
            <a:r>
              <a:rPr lang="en" sz="6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? messages[idx] : input);</a:t>
            </a:r>
            <a:endParaRPr>
              <a:latin typeface="Roboto Light"/>
              <a:ea typeface="Roboto Light"/>
              <a:cs typeface="Roboto Light"/>
              <a:sym typeface="Roboto Light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3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Solution: a</a:t>
            </a:r>
            <a:r>
              <a:rPr lang="en"/>
              <a:t>nother race!</a:t>
            </a:r>
            <a:endParaRPr/>
          </a:p>
        </p:txBody>
      </p:sp>
      <p:sp>
        <p:nvSpPr>
          <p:cNvPr id="378" name="Google Shape;378;p34"/>
          <p:cNvSpPr txBox="1"/>
          <p:nvPr>
            <p:ph idx="1" type="body"/>
          </p:nvPr>
        </p:nvSpPr>
        <p:spPr>
          <a:xfrm>
            <a:off x="457200" y="1200150"/>
            <a:ext cx="5376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messages[1] = malloc(1024);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"scanf"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scanf("%1024s", stored[1] ? messages[1] : index);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messages[1] = malloc(1024);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messages[1] = malloc(1024); // CONTROLLED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“printf”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printf(messages[1]); // arbitrary read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9" name="Google Shape;379;p34"/>
          <p:cNvSpPr txBox="1"/>
          <p:nvPr>
            <p:ph idx="2" type="body"/>
          </p:nvPr>
        </p:nvSpPr>
        <p:spPr>
          <a:xfrm>
            <a:off x="4692274" y="1200150"/>
            <a:ext cx="39945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"free"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stored[1] = 0;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 b="1">
              <a:latin typeface="Roboto"/>
              <a:ea typeface="Roboto"/>
              <a:cs typeface="Roboto"/>
              <a:sym typeface="Roboto"/>
            </a:endParaRPr>
          </a:p>
        </p:txBody>
      </p:sp>
      <p:cxnSp>
        <p:nvCxnSpPr>
          <p:cNvPr id="380" name="Google Shape;380;p34"/>
          <p:cNvCxnSpPr/>
          <p:nvPr/>
        </p:nvCxnSpPr>
        <p:spPr>
          <a:xfrm>
            <a:off x="1411775" y="1768726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1" name="Google Shape;381;p34"/>
          <p:cNvCxnSpPr/>
          <p:nvPr/>
        </p:nvCxnSpPr>
        <p:spPr>
          <a:xfrm>
            <a:off x="1411775" y="2324480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2" name="Google Shape;382;p34"/>
          <p:cNvCxnSpPr/>
          <p:nvPr/>
        </p:nvCxnSpPr>
        <p:spPr>
          <a:xfrm>
            <a:off x="1411775" y="2806980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383" name="Google Shape;383;p34"/>
          <p:cNvCxnSpPr/>
          <p:nvPr/>
        </p:nvCxnSpPr>
        <p:spPr>
          <a:xfrm>
            <a:off x="1411775" y="3063005"/>
            <a:ext cx="55746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dash"/>
            <a:round/>
            <a:headEnd len="med" w="med" type="none"/>
            <a:tailEnd len="med" w="med" type="none"/>
          </a:ln>
        </p:spPr>
      </p:cxn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35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Problem:</a:t>
            </a:r>
            <a:r>
              <a:rPr lang="en"/>
              <a:t> Corrupted Heap Metadata</a:t>
            </a:r>
            <a:br>
              <a:rPr lang="en"/>
            </a:br>
            <a:r>
              <a:rPr lang="en" sz="1400"/>
              <a:t>If our tcache bin's count was </a:t>
            </a:r>
            <a:r>
              <a:rPr i="1" lang="en" sz="1400"/>
              <a:t>not</a:t>
            </a:r>
            <a:r>
              <a:rPr lang="en" sz="1400"/>
              <a:t>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0</a:t>
            </a:r>
            <a:r>
              <a:rPr lang="en" sz="1400"/>
              <a:t>, the arbitrary data in it would make further allocations impossible.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Solution:</a:t>
            </a:r>
            <a:r>
              <a:rPr lang="en"/>
              <a:t> Per-thread resources.</a:t>
            </a:r>
            <a:br>
              <a:rPr lang="en"/>
            </a:br>
            <a:r>
              <a:rPr lang="en" sz="1400"/>
              <a:t>Each thread has its own tcache metadata! You can always make a new connection.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Problem:</a:t>
            </a:r>
            <a:r>
              <a:rPr lang="en"/>
              <a:t> Burned Bridges</a:t>
            </a:r>
            <a:br>
              <a:rPr lang="en"/>
            </a:br>
            <a:r>
              <a:rPr lang="en" sz="1400"/>
              <a:t>If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messages[2]</a:t>
            </a:r>
            <a:r>
              <a:rPr lang="en" sz="1400"/>
              <a:t> is now pointing to something that </a:t>
            </a:r>
            <a:r>
              <a:rPr i="1" lang="en" sz="1400"/>
              <a:t>doesn't</a:t>
            </a:r>
            <a:r>
              <a:rPr lang="en" sz="1400"/>
              <a:t> look like a heap chunk</a:t>
            </a:r>
            <a:br>
              <a:rPr lang="en" sz="1400"/>
            </a:br>
            <a:r>
              <a:rPr lang="en" sz="1400"/>
              <a:t>(i.e, doesn't have valid size metadata), the program will fail when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free()</a:t>
            </a:r>
            <a:r>
              <a:rPr lang="en" sz="1400"/>
              <a:t>ing it.</a:t>
            </a:r>
            <a:endParaRPr sz="1400"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Solution:</a:t>
            </a:r>
            <a:r>
              <a:rPr lang="en"/>
              <a:t> Avoid newly non-viable code paths!</a:t>
            </a:r>
            <a:br>
              <a:rPr lang="en"/>
            </a:br>
            <a:r>
              <a:rPr lang="en" sz="1400"/>
              <a:t>In this example, we can just use a different index, like </a:t>
            </a: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messages[3]</a:t>
            </a:r>
            <a:r>
              <a:rPr lang="en" sz="1400"/>
              <a:t>.</a:t>
            </a:r>
            <a:endParaRPr sz="1400"/>
          </a:p>
        </p:txBody>
      </p:sp>
      <p:sp>
        <p:nvSpPr>
          <p:cNvPr id="389" name="Google Shape;389;p3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Some Gotchas</a:t>
            </a:r>
            <a:endParaRPr/>
          </a:p>
        </p:txBody>
      </p:sp>
      <p:sp>
        <p:nvSpPr>
          <p:cNvPr id="390" name="Google Shape;390;p35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1" name="Google Shape;391;p35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2" name="Google Shape;392;p35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3" name="Google Shape;393;p35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4" name="Google Shape;394;p35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5" name="Google Shape;395;p35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6" name="Google Shape;396;p35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7" name="Google Shape;397;p35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BBBBBBBB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8" name="Google Shape;398;p35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399" name="Google Shape;399;p35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0" name="Google Shape;400;p35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1" name="Google Shape;401;p35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2" name="Google Shape;402;p35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3" name="Google Shape;403;p35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4" name="Google Shape;404;p35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405" name="Google Shape;405;p35"/>
          <p:cNvSpPr/>
          <p:nvPr/>
        </p:nvSpPr>
        <p:spPr>
          <a:xfrm>
            <a:off x="7885450" y="463765"/>
            <a:ext cx="913500" cy="805800"/>
          </a:xfrm>
          <a:prstGeom prst="ellipse">
            <a:avLst/>
          </a:prstGeom>
          <a:noFill/>
          <a:ln cap="flat" cmpd="sng" w="28575">
            <a:solidFill>
              <a:srgbClr val="FF0000"/>
            </a:solidFill>
            <a:prstDash val="lgDash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p3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Going further: Arbitrary Write</a:t>
            </a:r>
            <a:endParaRPr/>
          </a:p>
        </p:txBody>
      </p:sp>
      <p:sp>
        <p:nvSpPr>
          <p:cNvPr id="411" name="Google Shape;411;p36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Why stop at reading? The same race condition can </a:t>
            </a:r>
            <a:r>
              <a:rPr i="1" lang="en"/>
              <a:t>also</a:t>
            </a:r>
            <a:r>
              <a:rPr lang="en"/>
              <a:t> get us an arbitrary write!</a:t>
            </a:r>
            <a:endParaRPr/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// using the "free" action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// using the "scanf" action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1000">
                <a:latin typeface="Consolas"/>
                <a:ea typeface="Consolas"/>
                <a:cs typeface="Consolas"/>
                <a:sym typeface="Consolas"/>
              </a:rPr>
              <a:t>// using the </a:t>
            </a:r>
            <a:r>
              <a:rPr b="1" lang="en" sz="1000" strike="sngStrike">
                <a:latin typeface="Consolas"/>
                <a:ea typeface="Consolas"/>
                <a:cs typeface="Consolas"/>
                <a:sym typeface="Consolas"/>
              </a:rPr>
              <a:t>"printf"</a:t>
            </a:r>
            <a:r>
              <a:rPr b="1" lang="en" sz="1000">
                <a:latin typeface="Consolas"/>
                <a:ea typeface="Consolas"/>
                <a:cs typeface="Consolas"/>
                <a:sym typeface="Consolas"/>
              </a:rPr>
              <a:t> "scanf" action</a:t>
            </a:r>
            <a:br>
              <a:rPr b="1"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b="1" lang="en" sz="1000">
                <a:latin typeface="Consolas"/>
                <a:ea typeface="Consolas"/>
                <a:cs typeface="Consolas"/>
                <a:sym typeface="Consolas"/>
              </a:rPr>
              <a:t>scanf("%s", CONTROLLED); // arbitrary </a:t>
            </a:r>
            <a:r>
              <a:rPr b="1" i="1" lang="en" sz="1000">
                <a:latin typeface="Consolas"/>
                <a:ea typeface="Consolas"/>
                <a:cs typeface="Consolas"/>
                <a:sym typeface="Consolas"/>
              </a:rPr>
              <a:t>WRITE</a:t>
            </a:r>
            <a:endParaRPr b="1" i="1"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It’s not rare for complex vulnerabilities to yield multiple primitives</a:t>
            </a:r>
            <a:br>
              <a:rPr lang="en"/>
            </a:br>
            <a:r>
              <a:rPr lang="en"/>
              <a:t>like this!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Motivating Example</a:t>
            </a:r>
            <a:endParaRPr/>
          </a:p>
        </p:txBody>
      </p:sp>
      <p:sp>
        <p:nvSpPr>
          <p:cNvPr id="97" name="Google Shape;97;p19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char *messages[16]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int stored[16] = { 0 };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void vuln(FILE *in, FILE *out)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fprintf(out, "Welcome to the message server! Commands: malloc/scanf/printf/free/quit.\n");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char input[1024];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int idx;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while (1)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"%s", input)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"quit") ==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(fscanf(in, "%d", &amp;idx) == EOF)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if (strcmp(input, "printf")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if (fprintf(out, "MESSAGE: %s\n", stored[idx] ? messages[idx] : "NONE") &lt; 0) break;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"malloc")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(!stored[idx])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messages[idx] = malloc(1024);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1;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"scanf")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fscanf(in, "%1024s", stored[idx] ? messages[idx] : 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if (strcmp(input, "free") == 0) {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</a:t>
            </a:r>
            <a:r>
              <a:rPr b="1" lang="en" sz="600">
                <a:latin typeface="Consolas"/>
                <a:ea typeface="Consolas"/>
                <a:cs typeface="Consolas"/>
                <a:sym typeface="Consolas"/>
              </a:rPr>
              <a:t>if (stored[idx])</a:t>
            </a: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free(messages[idx]);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    stored[idx] = 0;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    else fprintf(stderr, "INVALID COMMAND %s %#llx\n", input, *(unsigned long long*)input);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    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">
                <a:latin typeface="Consolas"/>
                <a:ea typeface="Consolas"/>
                <a:cs typeface="Consolas"/>
                <a:sym typeface="Consolas"/>
              </a:rPr>
              <a:t>}</a:t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6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37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Primitives: Best Practices</a:t>
            </a:r>
            <a:endParaRPr/>
          </a:p>
        </p:txBody>
      </p:sp>
      <p:sp>
        <p:nvSpPr>
          <p:cNvPr id="417" name="Google Shape;417;p37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Complex exploits begin to look like actual software!</a:t>
            </a:r>
            <a:endParaRPr/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def controlled_allocation(target_addr, msg_idx):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r.send(f"malloc {msg_idx}")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 # etc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45720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def arbitrary_read(target_addr, msg_idx):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controlled_allocation(target_addr, msg_idx)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r.send(f"printf {msg_idx}")</a:t>
            </a:r>
            <a:br>
              <a:rPr lang="en" sz="14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400">
                <a:latin typeface="Consolas"/>
                <a:ea typeface="Consolas"/>
                <a:cs typeface="Consolas"/>
                <a:sym typeface="Consolas"/>
              </a:rPr>
              <a:t>    return pwn.u64(r.clean().split(b"MESSAGE: ")[-1][:-1].ljust(8, b'\0'))</a:t>
            </a:r>
            <a:endParaRPr sz="14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Personal experience: I've written </a:t>
            </a:r>
            <a:r>
              <a:rPr i="1" lang="en"/>
              <a:t>test cases</a:t>
            </a:r>
            <a:r>
              <a:rPr lang="en"/>
              <a:t> for exploit</a:t>
            </a:r>
            <a:br>
              <a:rPr lang="en"/>
            </a:br>
            <a:r>
              <a:rPr lang="en"/>
              <a:t>primitives in complex exploits!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38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What primitives do you need?</a:t>
            </a:r>
            <a:endParaRPr/>
          </a:p>
        </p:txBody>
      </p:sp>
      <p:sp>
        <p:nvSpPr>
          <p:cNvPr id="423" name="Google Shape;423;p38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Typically, an attacker is done when they have: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Read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Arbitrary Write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en"/>
              <a:t>Knowledge of (almost any) memory layout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We're almost to the flag!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Current state:</a:t>
            </a:r>
            <a:endParaRPr/>
          </a:p>
          <a:p>
            <a:pPr indent="-342900" lvl="0" marL="457200" rtl="0" algn="l">
              <a:spcBef>
                <a:spcPts val="100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PIE base (binary address)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ASLR base (library addresses)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Stack base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Heap base (main arena)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Thread-specific arenas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❏"/>
            </a:pPr>
            <a:r>
              <a:rPr lang="en"/>
              <a:t>Canary</a:t>
            </a:r>
            <a:endParaRPr/>
          </a:p>
        </p:txBody>
      </p:sp>
      <p:sp>
        <p:nvSpPr>
          <p:cNvPr id="103" name="Google Shape;103;p20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Knowledge Check</a:t>
            </a:r>
            <a:endParaRPr/>
          </a:p>
        </p:txBody>
      </p:sp>
      <p:sp>
        <p:nvSpPr>
          <p:cNvPr id="104" name="Google Shape;104;p20"/>
          <p:cNvSpPr/>
          <p:nvPr/>
        </p:nvSpPr>
        <p:spPr>
          <a:xfrm>
            <a:off x="583125" y="2824925"/>
            <a:ext cx="192300" cy="192600"/>
          </a:xfrm>
          <a:prstGeom prst="mathMultiply">
            <a:avLst>
              <a:gd fmla="val 23520" name="adj1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1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Next steps?</a:t>
            </a:r>
            <a:endParaRPr/>
          </a:p>
        </p:txBody>
      </p:sp>
      <p:sp>
        <p:nvSpPr>
          <p:cNvPr id="110" name="Google Shape;110;p21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Rejoice!</a:t>
            </a:r>
            <a:br>
              <a:rPr lang="en"/>
            </a:br>
            <a:r>
              <a:rPr lang="en"/>
              <a:t>We know where the thread heaps are, and where a libc address is stored (pointer to </a:t>
            </a:r>
            <a:r>
              <a:rPr lang="en">
                <a:latin typeface="Consolas"/>
                <a:ea typeface="Consolas"/>
                <a:cs typeface="Consolas"/>
                <a:sym typeface="Consolas"/>
              </a:rPr>
              <a:t>main_arena</a:t>
            </a:r>
            <a:r>
              <a:rPr lang="en"/>
              <a:t>)!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Next,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 </a:t>
            </a:r>
            <a:r>
              <a:rPr lang="en"/>
              <a:t>let's set a goal and work towards it: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Example goal.</a:t>
            </a:r>
            <a:br>
              <a:rPr b="1" lang="en">
                <a:latin typeface="Roboto"/>
                <a:ea typeface="Roboto"/>
                <a:cs typeface="Roboto"/>
                <a:sym typeface="Roboto"/>
              </a:rPr>
            </a:br>
            <a:r>
              <a:rPr lang="en"/>
              <a:t>ROP through libc to get the flag.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Baby steps.</a:t>
            </a:r>
            <a:br>
              <a:rPr b="1" lang="en">
                <a:latin typeface="Roboto"/>
                <a:ea typeface="Roboto"/>
                <a:cs typeface="Roboto"/>
                <a:sym typeface="Roboto"/>
              </a:rPr>
            </a:br>
            <a:r>
              <a:rPr lang="en"/>
              <a:t>Let's leak out out the address of libc so that we at least know</a:t>
            </a:r>
            <a:br>
              <a:rPr lang="en"/>
            </a:br>
            <a:r>
              <a:rPr lang="en"/>
              <a:t>where to ROP to.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b="1" lang="en">
                <a:latin typeface="Roboto"/>
                <a:ea typeface="Roboto"/>
                <a:cs typeface="Roboto"/>
                <a:sym typeface="Roboto"/>
              </a:rPr>
              <a:t>Introducing:</a:t>
            </a:r>
            <a:r>
              <a:rPr lang="en"/>
              <a:t> the Arbitrary Read Primitive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22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Primitives?</a:t>
            </a:r>
            <a:endParaRPr/>
          </a:p>
        </p:txBody>
      </p:sp>
      <p:sp>
        <p:nvSpPr>
          <p:cNvPr id="116" name="Google Shape;116;p22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Exploitation Primitives are a word for simple </a:t>
            </a:r>
            <a:r>
              <a:rPr i="1" lang="en"/>
              <a:t>capabilities</a:t>
            </a:r>
            <a:r>
              <a:rPr lang="en"/>
              <a:t> usable by the attacker through often-complex combinations of vulnerabilities.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Arbitrary Read</a:t>
            </a:r>
            <a:r>
              <a:rPr lang="en" sz="1600"/>
              <a:t> primitives allow attackers to disclose memory at an attacker-controlled address.</a:t>
            </a:r>
            <a:br>
              <a:rPr lang="en" sz="1600"/>
            </a:b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Arbitrary Write</a:t>
            </a:r>
            <a:r>
              <a:rPr lang="en" sz="1600"/>
              <a:t> primitives allow attackers to overwrite memory at an attacker</a:t>
            </a:r>
            <a:r>
              <a:rPr lang="en" sz="1600"/>
              <a:t>-controlled address. Often called a </a:t>
            </a: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write-what-where</a:t>
            </a:r>
            <a:r>
              <a:rPr lang="en" sz="1600"/>
              <a:t>.</a:t>
            </a:r>
            <a:br>
              <a:rPr lang="en" sz="1600"/>
            </a:br>
            <a:r>
              <a:rPr b="1" lang="en" sz="1600">
                <a:latin typeface="Roboto"/>
                <a:ea typeface="Roboto"/>
                <a:cs typeface="Roboto"/>
                <a:sym typeface="Roboto"/>
              </a:rPr>
              <a:t>Arbitrary Call</a:t>
            </a:r>
            <a:r>
              <a:rPr lang="en" sz="1600"/>
              <a:t> allows attackers to redirect control flow (ex: function pointer overwrite).</a:t>
            </a:r>
            <a:endParaRPr sz="1600"/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/>
              <a:t>There are also </a:t>
            </a:r>
            <a:r>
              <a:rPr b="1" lang="en">
                <a:latin typeface="Roboto"/>
                <a:ea typeface="Roboto"/>
                <a:cs typeface="Roboto"/>
                <a:sym typeface="Roboto"/>
              </a:rPr>
              <a:t>Relative</a:t>
            </a:r>
            <a:r>
              <a:rPr lang="en"/>
              <a:t> alternatives, were the attacker controls</a:t>
            </a:r>
            <a:br>
              <a:rPr lang="en"/>
            </a:br>
            <a:r>
              <a:rPr lang="en"/>
              <a:t>an offset to a base pointer instead of a full pointer.</a:t>
            </a:r>
            <a:endParaRPr/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/>
              <a:t>Exploit Primitives are </a:t>
            </a:r>
            <a:r>
              <a:rPr i="1" lang="en"/>
              <a:t>building blocks</a:t>
            </a:r>
            <a:r>
              <a:rPr lang="en"/>
              <a:t> of complex exploits.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23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Can we get an arbitrary read?</a:t>
            </a:r>
            <a:endParaRPr/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457200" y="1200150"/>
            <a:ext cx="82296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Recall tcache poisoning from Dynamic Allocator Misuse:</a:t>
            </a:r>
            <a:endParaRPr/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a = malloc(1024);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“free”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free(a);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"scanf"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scanf("%1024s", a);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malloc(1024); // returns a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"malloc"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malloc(1024); // CONTROLLED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914400" rtl="0" algn="l">
              <a:spcBef>
                <a:spcPts val="1000"/>
              </a:spcBef>
              <a:spcAft>
                <a:spcPts val="10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// using the “printf” action</a:t>
            </a:r>
            <a:br>
              <a:rPr lang="en" sz="12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200">
                <a:latin typeface="Consolas"/>
                <a:ea typeface="Consolas"/>
                <a:cs typeface="Consolas"/>
                <a:sym typeface="Consolas"/>
              </a:rPr>
              <a:t>printf(CONTROLLED); // arbitrary read</a:t>
            </a:r>
            <a:endParaRPr sz="12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4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128" name="Google Shape;128;p24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29" name="Google Shape;129;p24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0" name="Google Shape;130;p24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1" name="Google Shape;131;p24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2" name="Google Shape;132;p24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3" name="Google Shape;133;p24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4" name="Google Shape;134;p24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5" name="Google Shape;135;p24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6" name="Google Shape;136;p24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37" name="Google Shape;137;p24"/>
          <p:cNvSpPr/>
          <p:nvPr/>
        </p:nvSpPr>
        <p:spPr>
          <a:xfrm>
            <a:off x="310500" y="1267350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24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5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144" name="Google Shape;144;p25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5" name="Google Shape;145;p25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6" name="Google Shape;146;p25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7" name="Google Shape;147;p25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8" name="Google Shape;148;p25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49" name="Google Shape;149;p25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0" name="Google Shape;150;p25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1" name="Google Shape;151;p25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2" name="Google Shape;152;p25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3" name="Google Shape;153;p25"/>
          <p:cNvSpPr/>
          <p:nvPr/>
        </p:nvSpPr>
        <p:spPr>
          <a:xfrm>
            <a:off x="310500" y="1394639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25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5" name="Google Shape;155;p25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6" name="Google Shape;156;p25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7" name="Google Shape;157;p25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8" name="Google Shape;158;p25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59" name="Google Shape;159;p25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0" name="Google Shape;160;p25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1" name="Google Shape;161;p25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/>
          <p:nvPr>
            <p:ph type="title"/>
          </p:nvPr>
        </p:nvSpPr>
        <p:spPr>
          <a:xfrm>
            <a:off x="457200" y="205978"/>
            <a:ext cx="8229600" cy="8574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Arbitrary Read</a:t>
            </a:r>
            <a:endParaRPr/>
          </a:p>
        </p:txBody>
      </p:sp>
      <p:sp>
        <p:nvSpPr>
          <p:cNvPr id="167" name="Google Shape;167;p26"/>
          <p:cNvSpPr/>
          <p:nvPr/>
        </p:nvSpPr>
        <p:spPr>
          <a:xfrm>
            <a:off x="4895400" y="237450"/>
            <a:ext cx="4184100" cy="8865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tcache_perthread_struct Bën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 counts: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10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 entries:                                             ...</a:t>
            </a:r>
            <a:endParaRPr sz="10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8" name="Google Shape;168;p26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69" name="Google Shape;169;p26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0" name="Google Shape;170;p26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1" name="Google Shape;171;p26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2" name="Google Shape;172;p26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3" name="Google Shape;173;p26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4" name="Google Shape;174;p26"/>
          <p:cNvSpPr/>
          <p:nvPr/>
        </p:nvSpPr>
        <p:spPr>
          <a:xfrm>
            <a:off x="794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5" name="Google Shape;175;p26"/>
          <p:cNvSpPr/>
          <p:nvPr/>
        </p:nvSpPr>
        <p:spPr>
          <a:xfrm>
            <a:off x="794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count_1024: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6" name="Google Shape;176;p26"/>
          <p:cNvSpPr/>
          <p:nvPr/>
        </p:nvSpPr>
        <p:spPr>
          <a:xfrm>
            <a:off x="310500" y="1512690"/>
            <a:ext cx="259200" cy="129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0000"/>
          </a:solidFill>
          <a:ln cap="flat" cmpd="sng" w="9525">
            <a:solidFill>
              <a:srgbClr val="FF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26"/>
          <p:cNvSpPr/>
          <p:nvPr/>
        </p:nvSpPr>
        <p:spPr>
          <a:xfrm>
            <a:off x="6157275" y="18466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A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8" name="Google Shape;178;p26"/>
          <p:cNvSpPr/>
          <p:nvPr/>
        </p:nvSpPr>
        <p:spPr>
          <a:xfrm>
            <a:off x="6708975" y="3023850"/>
            <a:ext cx="674100" cy="777900"/>
          </a:xfrm>
          <a:prstGeom prst="rect">
            <a:avLst/>
          </a:prstGeom>
          <a:solidFill>
            <a:srgbClr val="F3F3F3"/>
          </a:solidFill>
          <a:ln cap="flat" cmpd="sng" w="9525">
            <a:solidFill>
              <a:schemeClr val="dk2"/>
            </a:solidFill>
            <a:prstDash val="dash"/>
            <a:round/>
            <a:headEnd len="sm" w="sm" type="none"/>
            <a:tailEnd len="sm" w="sm" type="none"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tcache_entry B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79" name="Google Shape;179;p26"/>
          <p:cNvSpPr txBox="1"/>
          <p:nvPr>
            <p:ph idx="1" type="body"/>
          </p:nvPr>
        </p:nvSpPr>
        <p:spPr>
          <a:xfrm>
            <a:off x="457200" y="1200150"/>
            <a:ext cx="4184100" cy="3725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B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free(messages[2]);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free(messages[1]);</a:t>
            </a:r>
            <a:endParaRPr sz="1000">
              <a:solidFill>
                <a:srgbClr val="B7B7B7"/>
              </a:solidFill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scanf("%1024s", messages[1]);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tcache poisoning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messages[1]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chunk A</a:t>
            </a:r>
            <a:br>
              <a:rPr lang="en" sz="1000">
                <a:latin typeface="Consolas"/>
                <a:ea typeface="Consolas"/>
                <a:cs typeface="Consolas"/>
                <a:sym typeface="Consolas"/>
              </a:rPr>
            </a:br>
            <a:r>
              <a:rPr lang="en" sz="1000">
                <a:latin typeface="Consolas"/>
                <a:ea typeface="Consolas"/>
                <a:cs typeface="Consolas"/>
                <a:sym typeface="Consolas"/>
              </a:rPr>
              <a:t>messages[2] = malloc(1024); </a:t>
            </a:r>
            <a:r>
              <a:rPr lang="en" sz="1000">
                <a:solidFill>
                  <a:srgbClr val="B7B7B7"/>
                </a:solidFill>
                <a:latin typeface="Consolas"/>
                <a:ea typeface="Consolas"/>
                <a:cs typeface="Consolas"/>
                <a:sym typeface="Consolas"/>
              </a:rPr>
              <a:t>// CONTROLLED</a:t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  <a:p>
            <a:pPr indent="0" lvl="0" marL="0" rtl="0" algn="l">
              <a:spcBef>
                <a:spcPts val="1000"/>
              </a:spcBef>
              <a:spcAft>
                <a:spcPts val="1000"/>
              </a:spcAft>
              <a:buNone/>
            </a:pPr>
            <a:r>
              <a:t/>
            </a:r>
            <a:endParaRPr sz="10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0" name="Google Shape;180;p26"/>
          <p:cNvSpPr/>
          <p:nvPr/>
        </p:nvSpPr>
        <p:spPr>
          <a:xfrm>
            <a:off x="56574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1" name="Google Shape;181;p26"/>
          <p:cNvSpPr/>
          <p:nvPr/>
        </p:nvSpPr>
        <p:spPr>
          <a:xfrm>
            <a:off x="6417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entry_32: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NULL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2" name="Google Shape;182;p26"/>
          <p:cNvSpPr/>
          <p:nvPr/>
        </p:nvSpPr>
        <p:spPr>
          <a:xfrm>
            <a:off x="7182900" y="85095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3" name="Google Shape;183;p26"/>
          <p:cNvSpPr/>
          <p:nvPr/>
        </p:nvSpPr>
        <p:spPr>
          <a:xfrm>
            <a:off x="56574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count_16: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4" name="Google Shape;184;p26"/>
          <p:cNvSpPr/>
          <p:nvPr/>
        </p:nvSpPr>
        <p:spPr>
          <a:xfrm>
            <a:off x="6417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count_32: </a:t>
            </a:r>
            <a:r>
              <a:rPr b="1"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0</a:t>
            </a:r>
            <a:endParaRPr sz="500">
              <a:solidFill>
                <a:schemeClr val="dk1"/>
              </a:solidFill>
              <a:latin typeface="Consolas"/>
              <a:ea typeface="Consolas"/>
              <a:cs typeface="Consolas"/>
              <a:sym typeface="Consolas"/>
            </a:endParaRPr>
          </a:p>
        </p:txBody>
      </p:sp>
      <p:sp>
        <p:nvSpPr>
          <p:cNvPr id="185" name="Google Shape;185;p26"/>
          <p:cNvSpPr/>
          <p:nvPr/>
        </p:nvSpPr>
        <p:spPr>
          <a:xfrm>
            <a:off x="7182900" y="582300"/>
            <a:ext cx="760500" cy="27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500">
                <a:solidFill>
                  <a:schemeClr val="dk1"/>
                </a:solidFill>
                <a:latin typeface="Consolas"/>
                <a:ea typeface="Consolas"/>
                <a:cs typeface="Consolas"/>
                <a:sym typeface="Consolas"/>
              </a:rPr>
              <a:t>...</a:t>
            </a:r>
            <a:endParaRPr b="1" sz="500">
              <a:latin typeface="Consolas"/>
              <a:ea typeface="Consolas"/>
              <a:cs typeface="Consolas"/>
              <a:sym typeface="Consola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ideashvili 2019.12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