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  <p:embeddedFont>
      <p:font typeface="Roboto Light"/>
      <p:regular r:id="rId15"/>
      <p:bold r:id="rId16"/>
      <p:italic r:id="rId17"/>
      <p:boldItalic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font" Target="fonts/Roboto-regular.fntdata"/><Relationship Id="rId10" Type="http://schemas.openxmlformats.org/officeDocument/2006/relationships/slide" Target="slides/slide5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Light-regular.fntdata"/><Relationship Id="rId14" Type="http://schemas.openxmlformats.org/officeDocument/2006/relationships/font" Target="fonts/Roboto-boldItalic.fntdata"/><Relationship Id="rId17" Type="http://schemas.openxmlformats.org/officeDocument/2006/relationships/font" Target="fonts/RobotoLight-italic.fntdata"/><Relationship Id="rId16" Type="http://schemas.openxmlformats.org/officeDocument/2006/relationships/font" Target="fonts/RobotoLigh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regular.fntdata"/><Relationship Id="rId6" Type="http://schemas.openxmlformats.org/officeDocument/2006/relationships/slide" Target="slides/slide1.xml"/><Relationship Id="rId18" Type="http://schemas.openxmlformats.org/officeDocument/2006/relationships/font" Target="fonts/RobotoLigh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cd266bf9c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cd266bf9c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de41ee7c9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de41ee7c9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ad707596ce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ad707596c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d707596ce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d707596ce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Advanced Exploitation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End-to-End Pwnage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Motivating Example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char *messages[16] = { 0 };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int stored[16] = { 0 };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void vuln(FILE *in, FILE *out)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fprintf(out, "Welcome to the message server! Commands: malloc/scanf/printf/free/quit.\n");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char input[1024];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int idx;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while (1)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(fscanf(in, "%s", input) == EOF)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(strcmp(input, "quit") == 0)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(fscanf(in, "%d", &amp;idx) == EOF)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(strcmp(input, "printf")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if (fprintf(out, "MESSAGE: %s\n", stored[idx] ? messages[idx] : "NONE") &lt; 0)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"malloc")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if (!stored[idx])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messages[idx] = malloc(1024);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stored[idx] = 1;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"scanf")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fscanf(in, "%1024s", stored[idx] ? messages[idx] : input);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"free")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if (stored[idx])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free(messages[idx]);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stored[idx] = 0;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fprintf(stderr, "INVALID COMMAND %s %#llx\n", input, *(unsigned long long*)input);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Knowledge check:</a:t>
            </a:r>
            <a:endParaRPr/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PIE base (binary address)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ASLR base (library addresses)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Stack base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Stack base (thread)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Heap base (main arena)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Thread-specific arenas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Canary</a:t>
            </a:r>
            <a:endParaRPr sz="14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Capability check: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tcache_perthread_struct disclosure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arbitrary read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arbitrary write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Game over!</a:t>
            </a:r>
            <a:endParaRPr/>
          </a:p>
        </p:txBody>
      </p:sp>
      <p:sp>
        <p:nvSpPr>
          <p:cNvPr id="103" name="Google Shape;103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Status Report</a:t>
            </a:r>
            <a:endParaRPr/>
          </a:p>
        </p:txBody>
      </p:sp>
      <p:sp>
        <p:nvSpPr>
          <p:cNvPr id="104" name="Google Shape;104;p20"/>
          <p:cNvSpPr/>
          <p:nvPr/>
        </p:nvSpPr>
        <p:spPr>
          <a:xfrm>
            <a:off x="612975" y="2743889"/>
            <a:ext cx="192300" cy="192600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Knowledge check:</a:t>
            </a:r>
            <a:endParaRPr/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PIE base (binary address)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ASLR base (library addresses)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Stack base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Stack base (thread)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Heap base (main arena)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Thread-specific arenas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❏"/>
            </a:pPr>
            <a:r>
              <a:rPr lang="en" sz="1400"/>
              <a:t>Canary</a:t>
            </a:r>
            <a:endParaRPr sz="14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Capability check: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tcache_perthread_struct disclosure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arbitrary read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arbitrary write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Game over!</a:t>
            </a:r>
            <a:endParaRPr/>
          </a:p>
        </p:txBody>
      </p:sp>
      <p:sp>
        <p:nvSpPr>
          <p:cNvPr id="110" name="Google Shape;110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Status Report</a:t>
            </a:r>
            <a:endParaRPr/>
          </a:p>
        </p:txBody>
      </p:sp>
      <p:sp>
        <p:nvSpPr>
          <p:cNvPr id="111" name="Google Shape;111;p21"/>
          <p:cNvSpPr/>
          <p:nvPr/>
        </p:nvSpPr>
        <p:spPr>
          <a:xfrm>
            <a:off x="612975" y="2743889"/>
            <a:ext cx="192300" cy="192600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1"/>
          <p:cNvSpPr/>
          <p:nvPr/>
        </p:nvSpPr>
        <p:spPr>
          <a:xfrm>
            <a:off x="606993" y="1908048"/>
            <a:ext cx="192300" cy="192600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1"/>
          <p:cNvSpPr/>
          <p:nvPr/>
        </p:nvSpPr>
        <p:spPr>
          <a:xfrm>
            <a:off x="612967" y="2325986"/>
            <a:ext cx="192300" cy="192600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1"/>
          <p:cNvSpPr/>
          <p:nvPr/>
        </p:nvSpPr>
        <p:spPr>
          <a:xfrm>
            <a:off x="606993" y="1692004"/>
            <a:ext cx="192300" cy="192600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Gameplan</a:t>
            </a:r>
            <a:endParaRPr/>
          </a:p>
        </p:txBody>
      </p:sp>
      <p:sp>
        <p:nvSpPr>
          <p:cNvPr id="120" name="Google Shape;120;p2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plan starts to form: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Leak</a:t>
            </a:r>
            <a:r>
              <a:rPr lang="en"/>
              <a:t> address of tcache_perthread_struct.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Compute</a:t>
            </a:r>
            <a:r>
              <a:rPr lang="en"/>
              <a:t> address of pointer to main_arena.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Leak</a:t>
            </a:r>
            <a:r>
              <a:rPr lang="en"/>
              <a:t> address of main_arena in libc's BSS.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Compute</a:t>
            </a:r>
            <a:r>
              <a:rPr lang="en"/>
              <a:t> libc base address.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Compute a thread stack address.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Leak</a:t>
            </a:r>
            <a:r>
              <a:rPr lang="en"/>
              <a:t> the canary and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overflow</a:t>
            </a:r>
            <a:r>
              <a:rPr lang="en"/>
              <a:t> the stack or</a:t>
            </a:r>
            <a:br>
              <a:rPr lang="en"/>
            </a:br>
            <a:r>
              <a:rPr b="1" lang="en">
                <a:latin typeface="Roboto"/>
                <a:ea typeface="Roboto"/>
                <a:cs typeface="Roboto"/>
                <a:sym typeface="Roboto"/>
              </a:rPr>
              <a:t>Overwrite</a:t>
            </a:r>
            <a:r>
              <a:rPr lang="en"/>
              <a:t> the return address with a ropchain!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Let's do it!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