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Roboto Light"/>
      <p:regular r:id="rId14"/>
      <p:bold r:id="rId15"/>
      <p:italic r:id="rId16"/>
      <p:boldItalic r:id="rId17"/>
    </p:embeddedFont>
    <p:embeddedFont>
      <p:font typeface="Oswald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Light-bold.fntdata"/><Relationship Id="rId14" Type="http://schemas.openxmlformats.org/officeDocument/2006/relationships/font" Target="fonts/RobotoLight-regular.fntdata"/><Relationship Id="rId17" Type="http://schemas.openxmlformats.org/officeDocument/2006/relationships/font" Target="fonts/RobotoLight-boldItalic.fntdata"/><Relationship Id="rId16" Type="http://schemas.openxmlformats.org/officeDocument/2006/relationships/font" Target="fonts/RobotoLight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bold.fntdata"/><Relationship Id="rId6" Type="http://schemas.openxmlformats.org/officeDocument/2006/relationships/slide" Target="slides/slide1.xml"/><Relationship Id="rId18" Type="http://schemas.openxmlformats.org/officeDocument/2006/relationships/font" Target="fonts/Oswa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de02eaa2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de02eaa2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de02eaa2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de02eaa2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de02eaa21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ade02eaa21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kernel.org/doc/html/latest/locking/mutex-design.html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usenix.org/conference/usenixsecurity17/technical-sessions/presentation/machiry" TargetMode="External"/><Relationship Id="rId4" Type="http://schemas.openxmlformats.org/officeDocument/2006/relationships/hyperlink" Target="https://github.com/google/ktsan/wiki/KCSAN" TargetMode="External"/><Relationship Id="rId5" Type="http://schemas.openxmlformats.org/officeDocument/2006/relationships/hyperlink" Target="https://lifeasageek.github.io/papers/jeong:razzer.pdf" TargetMode="External"/><Relationship Id="rId6" Type="http://schemas.openxmlformats.org/officeDocument/2006/relationships/hyperlink" Target="https://www.cc.gatech.edu/~mxu80/pubs/xu:krace.pdf" TargetMode="External"/><Relationship Id="rId7" Type="http://schemas.openxmlformats.org/officeDocument/2006/relationships/hyperlink" Target="http://cve.mitre.org/cgi-bin/cvekey.cgi?keyword=race+kerne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Advanced Exploitation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Kernel Races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Implicit Concurrency in the Kernel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Any kernel entry point can be triggered simultaneously by multiple threads/processes.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syscalls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common offender: ioctl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file access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interrupts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Kernel code must be written with concurrency in mind.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Kernel Race Condition Prevention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Remember mutexes? The kernel has them as well!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The kernel provides several interfaces: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Generic Mutex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Generic Semaphore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Per-CPU RW Semaphore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Generic Mutex (</a:t>
            </a:r>
            <a:r>
              <a:rPr lang="en" sz="1300">
                <a:solidFill>
                  <a:schemeClr val="hlink"/>
                </a:solidFill>
                <a:uFill>
                  <a:noFill/>
                </a:uFill>
                <a:hlinkClick r:id="rId3"/>
              </a:rPr>
              <a:t>https://www.kernel.org/doc/html/latest/locking/mutex-design.html</a:t>
            </a:r>
            <a:r>
              <a:rPr lang="en"/>
              <a:t>) is the simplest.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Errors Persist...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Detecting concurrency errors is an open area of research: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600">
                <a:latin typeface="Consolas"/>
                <a:ea typeface="Consolas"/>
                <a:cs typeface="Consolas"/>
                <a:sym typeface="Consolas"/>
              </a:rPr>
              <a:t>2017. </a:t>
            </a:r>
            <a:r>
              <a:rPr lang="en" sz="1600">
                <a:latin typeface="Consolas"/>
                <a:ea typeface="Consolas"/>
                <a:cs typeface="Consolas"/>
                <a:sym typeface="Consolas"/>
              </a:rPr>
              <a:t>Dr.</a:t>
            </a:r>
            <a:r>
              <a:rPr lang="en" sz="1600"/>
              <a:t> </a:t>
            </a:r>
            <a:r>
              <a:rPr lang="en" sz="1600">
                <a:latin typeface="Consolas"/>
                <a:ea typeface="Consolas"/>
                <a:cs typeface="Consolas"/>
                <a:sym typeface="Consolas"/>
              </a:rPr>
              <a:t>Checker</a:t>
            </a:r>
            <a:r>
              <a:rPr lang="en" sz="1600"/>
              <a:t> automatically found 63 race conditions in kernels of Android devices (</a:t>
            </a:r>
            <a:r>
              <a:rPr lang="en" sz="1200">
                <a:solidFill>
                  <a:schemeClr val="hlink"/>
                </a:solidFill>
                <a:uFill>
                  <a:noFill/>
                </a:uFill>
                <a:hlinkClick r:id="rId3"/>
              </a:rPr>
              <a:t>https://www.usenix.org/conference/usenixsecurity17/technical-sessions/presentation/machiry</a:t>
            </a:r>
            <a:r>
              <a:rPr lang="en" sz="1600"/>
              <a:t>)</a:t>
            </a:r>
            <a:r>
              <a:rPr lang="en" sz="1600"/>
              <a:t> </a:t>
            </a:r>
            <a:endParaRPr sz="1600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600">
                <a:latin typeface="Roboto"/>
                <a:ea typeface="Roboto"/>
                <a:cs typeface="Roboto"/>
                <a:sym typeface="Roboto"/>
              </a:rPr>
              <a:t>2019. </a:t>
            </a:r>
            <a:r>
              <a:rPr lang="en" sz="1600"/>
              <a:t>Google's Kernel Concurrency Sanitizer found </a:t>
            </a:r>
            <a:r>
              <a:rPr i="1" lang="en" sz="1600"/>
              <a:t>hundreds</a:t>
            </a:r>
            <a:r>
              <a:rPr lang="en" sz="1600"/>
              <a:t> of Linux races (</a:t>
            </a:r>
            <a:r>
              <a:rPr lang="en" sz="1600">
                <a:solidFill>
                  <a:schemeClr val="hlink"/>
                </a:solidFill>
                <a:uFill>
                  <a:noFill/>
                </a:uFill>
                <a:hlinkClick r:id="rId4"/>
              </a:rPr>
              <a:t>https://github.com/google/ktsan/wiki/KCSAN</a:t>
            </a:r>
            <a:r>
              <a:rPr lang="en" sz="1600"/>
              <a:t>). </a:t>
            </a:r>
            <a:endParaRPr sz="1600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600">
                <a:latin typeface="Roboto"/>
                <a:ea typeface="Roboto"/>
                <a:cs typeface="Roboto"/>
                <a:sym typeface="Roboto"/>
              </a:rPr>
              <a:t>2019. </a:t>
            </a:r>
            <a:r>
              <a:rPr lang="en" sz="1600"/>
              <a:t>Razzer: </a:t>
            </a:r>
            <a:r>
              <a:rPr lang="en" sz="1600">
                <a:solidFill>
                  <a:schemeClr val="hlink"/>
                </a:solidFill>
                <a:uFill>
                  <a:noFill/>
                </a:uFill>
                <a:hlinkClick r:id="rId5"/>
              </a:rPr>
              <a:t>https://lifeasageek.github.io/papers/jeong:razzer.pdf</a:t>
            </a:r>
            <a:r>
              <a:rPr lang="en" sz="1600"/>
              <a:t> </a:t>
            </a:r>
            <a:endParaRPr sz="1600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600">
                <a:latin typeface="Roboto"/>
                <a:ea typeface="Roboto"/>
                <a:cs typeface="Roboto"/>
                <a:sym typeface="Roboto"/>
              </a:rPr>
              <a:t>2020.</a:t>
            </a:r>
            <a:r>
              <a:rPr lang="en" sz="1600"/>
              <a:t> KRACE: </a:t>
            </a:r>
            <a:r>
              <a:rPr lang="en" sz="1600">
                <a:solidFill>
                  <a:schemeClr val="hlink"/>
                </a:solidFill>
                <a:uFill>
                  <a:noFill/>
                </a:uFill>
                <a:hlinkClick r:id="rId6"/>
              </a:rPr>
              <a:t>https://www.cc.gatech.edu/~mxu80/pubs/xu:krace.pdf</a:t>
            </a:r>
            <a:r>
              <a:rPr lang="en" sz="1600"/>
              <a:t> </a:t>
            </a:r>
            <a:endParaRPr sz="1600"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Despite this, c</a:t>
            </a:r>
            <a:r>
              <a:rPr lang="en"/>
              <a:t>oncurrency errors in kernels are still common, with </a:t>
            </a:r>
            <a:r>
              <a:rPr lang="en"/>
              <a:t>20</a:t>
            </a:r>
            <a:br>
              <a:rPr lang="en"/>
            </a:br>
            <a:r>
              <a:rPr lang="en"/>
              <a:t>CVEs this year alone! </a:t>
            </a:r>
            <a:r>
              <a:rPr lang="en" sz="1200">
                <a:solidFill>
                  <a:schemeClr val="hlink"/>
                </a:solidFill>
                <a:uFill>
                  <a:noFill/>
                </a:uFill>
                <a:hlinkClick r:id="rId7"/>
              </a:rPr>
              <a:t>http://cve.mitre.org/cgi-bin/cvekey.cgi?keyword=race+kernel</a:t>
            </a:r>
            <a:r>
              <a:rPr lang="en" sz="1200"/>
              <a:t> 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