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Oswald Regular"/>
      <p:regular r:id="rId22"/>
      <p:bold r:id="rId23"/>
    </p:embeddedFont>
    <p:embeddedFont>
      <p:font typeface="Roboto Light"/>
      <p:regular r:id="rId24"/>
      <p:bold r:id="rId25"/>
      <p:italic r:id="rId26"/>
      <p:boldItalic r:id="rId27"/>
    </p:embeddedFont>
    <p:embeddedFont>
      <p:font typeface="Oswald"/>
      <p:regular r:id="rId28"/>
      <p:bold r:id="rId29"/>
    </p:embeddedFont>
    <p:embeddedFont>
      <p:font typeface="Roboto Mono Regular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OswaldRegular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RobotoLight-regular.fntdata"/><Relationship Id="rId23" Type="http://schemas.openxmlformats.org/officeDocument/2006/relationships/font" Target="fonts/OswaldRegula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italic.fntdata"/><Relationship Id="rId25" Type="http://schemas.openxmlformats.org/officeDocument/2006/relationships/font" Target="fonts/RobotoLight-bold.fntdata"/><Relationship Id="rId28" Type="http://schemas.openxmlformats.org/officeDocument/2006/relationships/font" Target="fonts/Oswald-regular.fntdata"/><Relationship Id="rId27" Type="http://schemas.openxmlformats.org/officeDocument/2006/relationships/font" Target="fonts/Roboto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MonoRegular-bold.fntdata"/><Relationship Id="rId30" Type="http://schemas.openxmlformats.org/officeDocument/2006/relationships/font" Target="fonts/RobotoMonoRegular-regular.fntdata"/><Relationship Id="rId11" Type="http://schemas.openxmlformats.org/officeDocument/2006/relationships/slide" Target="slides/slide6.xml"/><Relationship Id="rId33" Type="http://schemas.openxmlformats.org/officeDocument/2006/relationships/font" Target="fonts/RobotoMonoRegular-boldItalic.fntdata"/><Relationship Id="rId10" Type="http://schemas.openxmlformats.org/officeDocument/2006/relationships/slide" Target="slides/slide5.xml"/><Relationship Id="rId32" Type="http://schemas.openxmlformats.org/officeDocument/2006/relationships/font" Target="fonts/RobotoMonoRegular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fa1e7c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fa1e7c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57e84d081_0_6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57e84d081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57e84d081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a57e84d081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57e84d081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57e84d081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57e84d081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57e84d081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57e84d08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57e84d08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a57e84d081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a57e84d081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57e84d081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57e84d081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a57e84d081_0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a57e84d081_0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57e84d081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57e84d081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57e84d081_0_5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a57e84d081_0_5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a57e84d081_0_6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a57e84d081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Subtitle">
  <p:cSld name="TITLE_ONL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7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0" name="Google Shape;70;p17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1" name="Google Shape;71;p17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7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7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4" name="Google Shape;74;p17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Automated Vulnerability Discovery</a:t>
            </a:r>
            <a:endParaRPr sz="4700"/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br>
              <a:rPr lang="en" sz="1000"/>
            </a:b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Static Analysis</a:t>
            </a:r>
            <a:endParaRPr/>
          </a:p>
        </p:txBody>
      </p:sp>
      <p:sp>
        <p:nvSpPr>
          <p:cNvPr id="156" name="Google Shape;156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Don't need to execute the program!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make guarantees of spotting all instances of specific vulnerability classes.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Cons: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Typically require source code.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Incredible imprecise.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"/>
              <a:t>"There is a buffer overflow on every line of the program"</a:t>
            </a:r>
            <a:r>
              <a:rPr lang="en"/>
              <a:t> will</a:t>
            </a:r>
            <a:br>
              <a:rPr lang="en"/>
            </a:br>
            <a:r>
              <a:rPr lang="en"/>
              <a:t>technically spot all instances of buffer overflows...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</a:t>
            </a:r>
            <a:r>
              <a:rPr lang="en"/>
              <a:t> Analysis</a:t>
            </a:r>
            <a:endParaRPr/>
          </a:p>
        </p:txBody>
      </p:sp>
      <p:sp>
        <p:nvSpPr>
          <p:cNvPr id="162" name="Google Shape;162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Typically don't require source code.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Very precise.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Cons: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Must run the program to analyze it. Not trivial for: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complex programs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libraries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embedded devices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only spot bugs if the bug is triggered.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"/>
              <a:t>"No bugs detected"</a:t>
            </a:r>
            <a:r>
              <a:rPr lang="en"/>
              <a:t> is a quite normal result of dynamic</a:t>
            </a:r>
            <a:br>
              <a:rPr lang="en"/>
            </a:br>
            <a:r>
              <a:rPr lang="en"/>
              <a:t>analysis </a:t>
            </a:r>
            <a:r>
              <a:rPr i="1" lang="en"/>
              <a:t>of buggy programs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"The uses of symbolic execution, concolic execution, static analysis, and other emerging technologies to spot substantial vulnerabilities in complex, unstructured, and non-annotated code are still in their infancy."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Font typeface="Oswald Regular"/>
              <a:buChar char="-"/>
            </a:pPr>
            <a:r>
              <a:rPr lang="en" sz="1400">
                <a:latin typeface="Oswald Regular"/>
                <a:ea typeface="Oswald Regular"/>
                <a:cs typeface="Oswald Regular"/>
                <a:sym typeface="Oswald Regular"/>
              </a:rPr>
              <a:t>Michael Zalewski, </a:t>
            </a:r>
            <a:r>
              <a:rPr b="1" lang="en" sz="1400"/>
              <a:t>2015</a:t>
            </a:r>
            <a:endParaRPr b="1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b="0" l="0" r="11855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 rotWithShape="1">
          <a:blip r:embed="rId3">
            <a:alphaModFix/>
          </a:blip>
          <a:srcRect b="0" l="14443" r="14443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2191275" y="637825"/>
            <a:ext cx="2115300" cy="4542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Embedded device 0day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03" name="Google Shape;103;p20"/>
          <p:cNvCxnSpPr>
            <a:stCxn id="102" idx="2"/>
          </p:cNvCxnSpPr>
          <p:nvPr/>
        </p:nvCxnSpPr>
        <p:spPr>
          <a:xfrm>
            <a:off x="3248925" y="1092025"/>
            <a:ext cx="604800" cy="66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1" title="Chart"/>
          <p:cNvPicPr preferRelativeResize="0"/>
          <p:nvPr/>
        </p:nvPicPr>
        <p:blipFill rotWithShape="1">
          <a:blip r:embed="rId3">
            <a:alphaModFix/>
          </a:blip>
          <a:srcRect b="7407" l="4543" r="0" t="9363"/>
          <a:stretch/>
        </p:blipFill>
        <p:spPr>
          <a:xfrm>
            <a:off x="1728000" y="1401300"/>
            <a:ext cx="5972399" cy="32210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We're not keeping up...</a:t>
            </a:r>
            <a:endParaRPr/>
          </a:p>
        </p:txBody>
      </p:sp>
      <p:sp>
        <p:nvSpPr>
          <p:cNvPr id="110" name="Google Shape;110;p21"/>
          <p:cNvSpPr txBox="1"/>
          <p:nvPr/>
        </p:nvSpPr>
        <p:spPr>
          <a:xfrm rot="-5400000">
            <a:off x="738900" y="2832900"/>
            <a:ext cx="15552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# CVEs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3936600" y="4546200"/>
            <a:ext cx="15552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Year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 title="Chart"/>
          <p:cNvPicPr preferRelativeResize="0"/>
          <p:nvPr/>
        </p:nvPicPr>
        <p:blipFill rotWithShape="1">
          <a:blip r:embed="rId3">
            <a:alphaModFix/>
          </a:blip>
          <a:srcRect b="7407" l="4543" r="0" t="9363"/>
          <a:stretch/>
        </p:blipFill>
        <p:spPr>
          <a:xfrm>
            <a:off x="1728000" y="1401300"/>
            <a:ext cx="5972399" cy="322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2"/>
          <p:cNvPicPr preferRelativeResize="0"/>
          <p:nvPr/>
        </p:nvPicPr>
        <p:blipFill rotWithShape="1">
          <a:blip r:embed="rId4">
            <a:alphaModFix/>
          </a:blip>
          <a:srcRect b="47628" l="25726" r="5117" t="9493"/>
          <a:stretch/>
        </p:blipFill>
        <p:spPr>
          <a:xfrm>
            <a:off x="3862950" y="323325"/>
            <a:ext cx="3324050" cy="40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We're not keeping up...</a:t>
            </a:r>
            <a:endParaRPr/>
          </a:p>
        </p:txBody>
      </p:sp>
      <p:sp>
        <p:nvSpPr>
          <p:cNvPr id="119" name="Google Shape;119;p22"/>
          <p:cNvSpPr txBox="1"/>
          <p:nvPr/>
        </p:nvSpPr>
        <p:spPr>
          <a:xfrm rot="-5400000">
            <a:off x="738900" y="2832900"/>
            <a:ext cx="15552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# CVEs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0" name="Google Shape;120;p22"/>
          <p:cNvSpPr txBox="1"/>
          <p:nvPr/>
        </p:nvSpPr>
        <p:spPr>
          <a:xfrm>
            <a:off x="3936600" y="4546200"/>
            <a:ext cx="15552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Year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3" title="Chart"/>
          <p:cNvPicPr preferRelativeResize="0"/>
          <p:nvPr/>
        </p:nvPicPr>
        <p:blipFill rotWithShape="1">
          <a:blip r:embed="rId3">
            <a:alphaModFix/>
          </a:blip>
          <a:srcRect b="7407" l="4543" r="0" t="9363"/>
          <a:stretch/>
        </p:blipFill>
        <p:spPr>
          <a:xfrm>
            <a:off x="1728000" y="1401300"/>
            <a:ext cx="5972399" cy="3221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 rotWithShape="1">
          <a:blip r:embed="rId4">
            <a:alphaModFix/>
          </a:blip>
          <a:srcRect b="47628" l="25726" r="5117" t="9493"/>
          <a:stretch/>
        </p:blipFill>
        <p:spPr>
          <a:xfrm>
            <a:off x="3862950" y="323325"/>
            <a:ext cx="3324050" cy="40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We're not keeping up...</a:t>
            </a:r>
            <a:endParaRPr/>
          </a:p>
        </p:txBody>
      </p:sp>
      <p:sp>
        <p:nvSpPr>
          <p:cNvPr id="128" name="Google Shape;128;p23"/>
          <p:cNvSpPr txBox="1"/>
          <p:nvPr/>
        </p:nvSpPr>
        <p:spPr>
          <a:xfrm rot="-5400000">
            <a:off x="738900" y="2832900"/>
            <a:ext cx="15552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# CVEs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9" name="Google Shape;129;p23"/>
          <p:cNvSpPr txBox="1"/>
          <p:nvPr/>
        </p:nvSpPr>
        <p:spPr>
          <a:xfrm>
            <a:off x="3936600" y="4546200"/>
            <a:ext cx="15552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Year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0" name="Google Shape;130;p23"/>
          <p:cNvSpPr/>
          <p:nvPr/>
        </p:nvSpPr>
        <p:spPr>
          <a:xfrm rot="-2700000">
            <a:off x="6477158" y="1548788"/>
            <a:ext cx="1011446" cy="17607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67M GitHub Repos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31" name="Google Shape;131;p23"/>
          <p:cNvSpPr/>
          <p:nvPr/>
        </p:nvSpPr>
        <p:spPr>
          <a:xfrm rot="-2700000">
            <a:off x="6968825" y="1610913"/>
            <a:ext cx="996172" cy="17607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131M GitHub Repos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-main-cmnm1d_grey.jpg"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85775" y="1192975"/>
            <a:ext cx="4044900" cy="31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Alan Turing.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"Checking a large routine."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EDSAC Inaugural Conference, 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1949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.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-main-cmnm1d_grey.jpg" id="142" name="Google Shape;14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85775" y="1192975"/>
            <a:ext cx="4044900" cy="31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Alan Turing.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"Checking a large routine."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EDSAC Inaugural Conference, </a:t>
            </a:r>
            <a:r>
              <a:rPr b="1" lang="en">
                <a:latin typeface="Consolas"/>
                <a:ea typeface="Consolas"/>
                <a:cs typeface="Consolas"/>
                <a:sym typeface="Consolas"/>
              </a:rPr>
              <a:t>1949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.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4" name="Google Shape;144;p25"/>
          <p:cNvSpPr/>
          <p:nvPr/>
        </p:nvSpPr>
        <p:spPr>
          <a:xfrm>
            <a:off x="1449325" y="3335400"/>
            <a:ext cx="2878800" cy="1117500"/>
          </a:xfrm>
          <a:prstGeom prst="wedgeEllipseCallout">
            <a:avLst>
              <a:gd fmla="val 53546" name="adj1"/>
              <a:gd fmla="val -16752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Is the program </a:t>
            </a:r>
            <a:r>
              <a:rPr lang="en" strike="sngStrike">
                <a:latin typeface="Roboto Mono Regular"/>
                <a:ea typeface="Roboto Mono Regular"/>
                <a:cs typeface="Roboto Mono Regular"/>
                <a:sym typeface="Roboto Mono Regular"/>
              </a:rPr>
              <a:t>correct</a:t>
            </a:r>
            <a:r>
              <a:rPr lang="en">
                <a:latin typeface="Roboto Mono Regular"/>
                <a:ea typeface="Roboto Mono Regular"/>
                <a:cs typeface="Roboto Mono Regular"/>
                <a:sym typeface="Roboto Mono Regular"/>
              </a:rPr>
              <a:t> secure?</a:t>
            </a:r>
            <a:endParaRPr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 Paradigms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Static </a:t>
            </a:r>
            <a:r>
              <a:rPr lang="en"/>
              <a:t>techniques try to find flaws without executing the program.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Dynamic</a:t>
            </a:r>
            <a:r>
              <a:rPr lang="en"/>
              <a:t> techniques execute the program to find flaws.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ashvili 2019.1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