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Roboto"/>
      <p:regular r:id="rId11"/>
      <p:bold r:id="rId12"/>
      <p:italic r:id="rId13"/>
      <p:boldItalic r:id="rId14"/>
    </p:embeddedFont>
    <p:embeddedFont>
      <p:font typeface="Roboto Light"/>
      <p:regular r:id="rId15"/>
      <p:bold r:id="rId16"/>
      <p:italic r:id="rId17"/>
      <p:boldItalic r:id="rId18"/>
    </p:embeddedFont>
    <p:embeddedFont>
      <p:font typeface="Oswald"/>
      <p:regular r:id="rId19"/>
      <p:bold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Oswald-bold.fntdata"/><Relationship Id="rId11" Type="http://schemas.openxmlformats.org/officeDocument/2006/relationships/font" Target="fonts/Roboto-regular.fntdata"/><Relationship Id="rId10" Type="http://schemas.openxmlformats.org/officeDocument/2006/relationships/slide" Target="slides/slide5.xml"/><Relationship Id="rId13" Type="http://schemas.openxmlformats.org/officeDocument/2006/relationships/font" Target="fonts/Roboto-italic.fntdata"/><Relationship Id="rId12" Type="http://schemas.openxmlformats.org/officeDocument/2006/relationships/font" Target="fonts/Roboto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Light-regular.fntdata"/><Relationship Id="rId14" Type="http://schemas.openxmlformats.org/officeDocument/2006/relationships/font" Target="fonts/Roboto-boldItalic.fntdata"/><Relationship Id="rId17" Type="http://schemas.openxmlformats.org/officeDocument/2006/relationships/font" Target="fonts/RobotoLight-italic.fntdata"/><Relationship Id="rId16" Type="http://schemas.openxmlformats.org/officeDocument/2006/relationships/font" Target="fonts/RobotoLight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Oswald-regular.fntdata"/><Relationship Id="rId6" Type="http://schemas.openxmlformats.org/officeDocument/2006/relationships/slide" Target="slides/slide1.xml"/><Relationship Id="rId18" Type="http://schemas.openxmlformats.org/officeDocument/2006/relationships/font" Target="fonts/RobotoLight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80fa1e7c5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80fa1e7c5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a57e84d081_0_6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a57e84d081_0_6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a57e84d0f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a57e84d0f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a57e84d0ff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a57e84d0ff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a57e84d0ff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a57e84d0ff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>
                <a:solidFill>
                  <a:schemeClr val="dk2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Subtitle">
  <p:cSld name="TITLE_ONLY_1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7" name="Google Shape;47;p11"/>
          <p:cNvSpPr txBox="1"/>
          <p:nvPr>
            <p:ph idx="1" type="subTitle"/>
          </p:nvPr>
        </p:nvSpPr>
        <p:spPr>
          <a:xfrm>
            <a:off x="685800" y="2179341"/>
            <a:ext cx="7772400" cy="7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None/>
              <a:defRPr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itle" type="secHead">
  <p:cSld name="SECTION_HEAD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50" name="Google Shape;50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ancy Section Title">
  <p:cSld name="CUSTOM">
    <p:bg>
      <p:bgPr>
        <a:solidFill>
          <a:srgbClr val="351C75"/>
        </a:solidFill>
      </p:bgPr>
    </p:bg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3"/>
          <p:cNvSpPr txBox="1"/>
          <p:nvPr>
            <p:ph type="title"/>
          </p:nvPr>
        </p:nvSpPr>
        <p:spPr>
          <a:xfrm>
            <a:off x="219700" y="2287400"/>
            <a:ext cx="6523800" cy="56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2" type="title"/>
          </p:nvPr>
        </p:nvSpPr>
        <p:spPr>
          <a:xfrm>
            <a:off x="219700" y="499975"/>
            <a:ext cx="6523800" cy="178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3" type="title"/>
          </p:nvPr>
        </p:nvSpPr>
        <p:spPr>
          <a:xfrm>
            <a:off x="219700" y="2856225"/>
            <a:ext cx="6523800" cy="178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Ideas">
  <p:cSld name="CUSTOM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title"/>
          </p:nvPr>
        </p:nvSpPr>
        <p:spPr>
          <a:xfrm>
            <a:off x="537475" y="8683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58" name="Google Shape;58;p14"/>
          <p:cNvSpPr txBox="1"/>
          <p:nvPr>
            <p:ph idx="2" type="title"/>
          </p:nvPr>
        </p:nvSpPr>
        <p:spPr>
          <a:xfrm>
            <a:off x="537475" y="3055688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59" name="Google Shape;59;p14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Ideas">
  <p:cSld name="CUSTOM_1_2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type="title"/>
          </p:nvPr>
        </p:nvSpPr>
        <p:spPr>
          <a:xfrm>
            <a:off x="537475" y="618338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2" name="Google Shape;62;p15"/>
          <p:cNvSpPr txBox="1"/>
          <p:nvPr>
            <p:ph idx="2" type="title"/>
          </p:nvPr>
        </p:nvSpPr>
        <p:spPr>
          <a:xfrm>
            <a:off x="537475" y="33494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3" name="Google Shape;63;p15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4" name="Google Shape;64;p15"/>
          <p:cNvSpPr txBox="1"/>
          <p:nvPr>
            <p:ph idx="3" type="title"/>
          </p:nvPr>
        </p:nvSpPr>
        <p:spPr>
          <a:xfrm>
            <a:off x="537475" y="1983875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ral Idea">
  <p:cSld name="CUSTOM_1_1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/>
          <p:nvPr>
            <p:ph type="title"/>
          </p:nvPr>
        </p:nvSpPr>
        <p:spPr>
          <a:xfrm>
            <a:off x="537475" y="8683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7" name="Google Shape;67;p16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lendar">
  <p:cSld name="CUSTOM_3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9" name="Google Shape;69;p17"/>
          <p:cNvCxnSpPr/>
          <p:nvPr/>
        </p:nvCxnSpPr>
        <p:spPr>
          <a:xfrm>
            <a:off x="3048000" y="0"/>
            <a:ext cx="0" cy="51426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0" name="Google Shape;70;p17"/>
          <p:cNvCxnSpPr/>
          <p:nvPr/>
        </p:nvCxnSpPr>
        <p:spPr>
          <a:xfrm>
            <a:off x="6096000" y="0"/>
            <a:ext cx="0" cy="51426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1" name="Google Shape;71;p17"/>
          <p:cNvCxnSpPr/>
          <p:nvPr/>
        </p:nvCxnSpPr>
        <p:spPr>
          <a:xfrm>
            <a:off x="0" y="1285875"/>
            <a:ext cx="91458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2" name="Google Shape;72;p17"/>
          <p:cNvCxnSpPr/>
          <p:nvPr/>
        </p:nvCxnSpPr>
        <p:spPr>
          <a:xfrm>
            <a:off x="0" y="3857625"/>
            <a:ext cx="91458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3" name="Google Shape;73;p17"/>
          <p:cNvCxnSpPr/>
          <p:nvPr/>
        </p:nvCxnSpPr>
        <p:spPr>
          <a:xfrm>
            <a:off x="0" y="2571750"/>
            <a:ext cx="91440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74" name="Google Shape;74;p17"/>
          <p:cNvSpPr txBox="1"/>
          <p:nvPr/>
        </p:nvSpPr>
        <p:spPr>
          <a:xfrm>
            <a:off x="17514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January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5" name="Google Shape;75;p17"/>
          <p:cNvSpPr txBox="1"/>
          <p:nvPr/>
        </p:nvSpPr>
        <p:spPr>
          <a:xfrm>
            <a:off x="47994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February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6" name="Google Shape;76;p17"/>
          <p:cNvSpPr txBox="1"/>
          <p:nvPr/>
        </p:nvSpPr>
        <p:spPr>
          <a:xfrm>
            <a:off x="78492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March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7" name="Google Shape;77;p17"/>
          <p:cNvSpPr txBox="1"/>
          <p:nvPr/>
        </p:nvSpPr>
        <p:spPr>
          <a:xfrm>
            <a:off x="17514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April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8" name="Google Shape;78;p17"/>
          <p:cNvSpPr txBox="1"/>
          <p:nvPr/>
        </p:nvSpPr>
        <p:spPr>
          <a:xfrm>
            <a:off x="47994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May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9" name="Google Shape;79;p17"/>
          <p:cNvSpPr txBox="1"/>
          <p:nvPr/>
        </p:nvSpPr>
        <p:spPr>
          <a:xfrm>
            <a:off x="78492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June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0" name="Google Shape;80;p17"/>
          <p:cNvSpPr txBox="1"/>
          <p:nvPr/>
        </p:nvSpPr>
        <p:spPr>
          <a:xfrm>
            <a:off x="17514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July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1" name="Google Shape;81;p17"/>
          <p:cNvSpPr txBox="1"/>
          <p:nvPr/>
        </p:nvSpPr>
        <p:spPr>
          <a:xfrm>
            <a:off x="47994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August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2" name="Google Shape;82;p17"/>
          <p:cNvSpPr txBox="1"/>
          <p:nvPr/>
        </p:nvSpPr>
        <p:spPr>
          <a:xfrm>
            <a:off x="78492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September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3" name="Google Shape;83;p17"/>
          <p:cNvSpPr txBox="1"/>
          <p:nvPr/>
        </p:nvSpPr>
        <p:spPr>
          <a:xfrm>
            <a:off x="17514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October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4" name="Google Shape;84;p17"/>
          <p:cNvSpPr txBox="1"/>
          <p:nvPr/>
        </p:nvSpPr>
        <p:spPr>
          <a:xfrm>
            <a:off x="47994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November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5" name="Google Shape;85;p17"/>
          <p:cNvSpPr txBox="1"/>
          <p:nvPr/>
        </p:nvSpPr>
        <p:spPr>
          <a:xfrm>
            <a:off x="78492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December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0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7" name="Google Shape;17;p3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457200" y="1200150"/>
            <a:ext cx="39945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2" type="body"/>
          </p:nvPr>
        </p:nvSpPr>
        <p:spPr>
          <a:xfrm>
            <a:off x="4692274" y="1200150"/>
            <a:ext cx="39945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3" name="Google Shape;23;p4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lumns">
  <p:cSld name="TITLE_AND_TWO_COLUMNS_1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idx="1" type="body"/>
          </p:nvPr>
        </p:nvSpPr>
        <p:spPr>
          <a:xfrm>
            <a:off x="457200" y="241575"/>
            <a:ext cx="39945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692275" y="241575"/>
            <a:ext cx="39945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Columns">
  <p:cSld name="TITLE_AND_TWO_COLUMNS_1_1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idx="1" type="body"/>
          </p:nvPr>
        </p:nvSpPr>
        <p:spPr>
          <a:xfrm>
            <a:off x="250875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6063675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2" name="Google Shape;32;p6"/>
          <p:cNvSpPr txBox="1"/>
          <p:nvPr>
            <p:ph idx="3" type="body"/>
          </p:nvPr>
        </p:nvSpPr>
        <p:spPr>
          <a:xfrm>
            <a:off x="3157350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6" name="Google Shape;36;p7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 txBox="1"/>
          <p:nvPr>
            <p:ph idx="1" type="body"/>
          </p:nvPr>
        </p:nvSpPr>
        <p:spPr>
          <a:xfrm>
            <a:off x="457200" y="4406309"/>
            <a:ext cx="8229600" cy="51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rtl="0" algn="ctr"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1pPr>
          </a:lstStyle>
          <a:p/>
        </p:txBody>
      </p:sp>
      <p:sp>
        <p:nvSpPr>
          <p:cNvPr id="39" name="Google Shape;39;p8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ody Only">
  <p:cSld name="TITLE_AND_BODY_1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/>
          <p:nvPr>
            <p:ph idx="1" type="body"/>
          </p:nvPr>
        </p:nvSpPr>
        <p:spPr>
          <a:xfrm>
            <a:off x="457200" y="233438"/>
            <a:ext cx="8229600" cy="467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4" name="Google Shape;44;p10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2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 Light"/>
              <a:buChar char="●"/>
              <a:defRPr sz="1800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●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●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lgtm.com/projects/g/sudo-project/sudo?mode=list" TargetMode="External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700"/>
              <a:t>Automated Vulnerability Discovery</a:t>
            </a:r>
            <a:endParaRPr sz="4700"/>
          </a:p>
        </p:txBody>
      </p:sp>
      <p:sp>
        <p:nvSpPr>
          <p:cNvPr id="91" name="Google Shape;91;p18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Static Analysis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Yan Shoshitaishvili</a:t>
            </a:r>
            <a:br>
              <a:rPr lang="en" sz="1000"/>
            </a:br>
            <a:r>
              <a:rPr lang="en" sz="1000"/>
              <a:t>Arizona State University</a:t>
            </a:r>
            <a:endParaRPr sz="1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Static Analysis</a:t>
            </a:r>
            <a:endParaRPr/>
          </a:p>
        </p:txBody>
      </p:sp>
      <p:sp>
        <p:nvSpPr>
          <p:cNvPr id="97" name="Google Shape;97;p19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Pros:</a:t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Don't need to execute the program!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Can make guarantees of spotting all instances of specific vulnerability classes.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Cons:</a:t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Typically require source code.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Incredible imprecise.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i="1" lang="en"/>
              <a:t>"There is a buffer overflow on every line of the program"</a:t>
            </a:r>
            <a:r>
              <a:rPr lang="en"/>
              <a:t> will</a:t>
            </a:r>
            <a:br>
              <a:rPr lang="en"/>
            </a:br>
            <a:r>
              <a:rPr lang="en"/>
              <a:t>technically spot all instances of buffer overflows...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Basics: objdump, grep, sed, and friends</a:t>
            </a:r>
            <a:endParaRPr/>
          </a:p>
        </p:txBody>
      </p:sp>
      <p:sp>
        <p:nvSpPr>
          <p:cNvPr id="103" name="Google Shape;103;p20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 have already done static analysis!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Manual</a:t>
            </a:r>
            <a:r>
              <a:rPr lang="en"/>
              <a:t> static analysis: Ghidra, Binary Ninja, IDA, objdump, grep, sed, etc...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Automated</a:t>
            </a:r>
            <a:r>
              <a:rPr lang="en"/>
              <a:t> static analysis: Ghidra, Binary Ninja, IDA, objdump, grep, sed, angr, etc...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en"/>
              <a:t>Your manual actions can often be automated.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Advanced Static Analysis: CodeQL</a:t>
            </a:r>
            <a:endParaRPr/>
          </a:p>
        </p:txBody>
      </p:sp>
      <p:sp>
        <p:nvSpPr>
          <p:cNvPr id="109" name="Google Shape;109;p21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CodeQL is a turnkey way to perform security queries on large codebases.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Queries can be written, but there are many canned queries included!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en"/>
              <a:t>Example, sudo: </a:t>
            </a:r>
            <a:r>
              <a:rPr lang="en">
                <a:solidFill>
                  <a:schemeClr val="hlink"/>
                </a:solidFill>
                <a:uFill>
                  <a:noFill/>
                </a:uFill>
                <a:hlinkClick r:id="rId3"/>
              </a:rPr>
              <a:t>https://lgtm.com/projects/g/sudo-project/sudo?mode=list</a:t>
            </a:r>
            <a:r>
              <a:rPr lang="en"/>
              <a:t> </a:t>
            </a:r>
            <a:endParaRPr/>
          </a:p>
        </p:txBody>
      </p:sp>
      <p:pic>
        <p:nvPicPr>
          <p:cNvPr id="110" name="Google Shape;110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475725" y="4019925"/>
            <a:ext cx="4192549" cy="100415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111" name="Google Shape;111;p2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368900" y="2079450"/>
            <a:ext cx="2406201" cy="14903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Static Analysis Tools</a:t>
            </a:r>
            <a:endParaRPr/>
          </a:p>
        </p:txBody>
      </p:sp>
      <p:sp>
        <p:nvSpPr>
          <p:cNvPr id="117" name="Google Shape;117;p22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angr</a:t>
            </a:r>
            <a:r>
              <a:rPr lang="en"/>
              <a:t> is a python library providing many different binary analysis capabilities.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IDA</a:t>
            </a:r>
            <a:r>
              <a:rPr lang="en"/>
              <a:t>, </a:t>
            </a:r>
            <a:r>
              <a:rPr b="1" lang="en">
                <a:latin typeface="Roboto"/>
                <a:ea typeface="Roboto"/>
                <a:cs typeface="Roboto"/>
                <a:sym typeface="Roboto"/>
              </a:rPr>
              <a:t>Ghidra</a:t>
            </a:r>
            <a:r>
              <a:rPr lang="en"/>
              <a:t>, and </a:t>
            </a:r>
            <a:r>
              <a:rPr b="1" lang="en">
                <a:latin typeface="Roboto"/>
                <a:ea typeface="Roboto"/>
                <a:cs typeface="Roboto"/>
                <a:sym typeface="Roboto"/>
              </a:rPr>
              <a:t>Binary Ninja</a:t>
            </a:r>
            <a:r>
              <a:rPr lang="en"/>
              <a:t> (non-cloud) are all scriptable!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Clang</a:t>
            </a:r>
            <a:r>
              <a:rPr lang="en"/>
              <a:t> and </a:t>
            </a:r>
            <a:r>
              <a:rPr b="1" lang="en">
                <a:latin typeface="Roboto"/>
                <a:ea typeface="Roboto"/>
                <a:cs typeface="Roboto"/>
                <a:sym typeface="Roboto"/>
              </a:rPr>
              <a:t>GCC</a:t>
            </a:r>
            <a:r>
              <a:rPr lang="en"/>
              <a:t>!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lideashvili 2019.12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