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oboto"/>
      <p:regular r:id="rId21"/>
      <p:bold r:id="rId22"/>
      <p:italic r:id="rId23"/>
      <p:boldItalic r:id="rId24"/>
    </p:embeddedFont>
    <p:embeddedFont>
      <p:font typeface="Oswald Regular"/>
      <p:regular r:id="rId25"/>
      <p:bold r:id="rId26"/>
    </p:embeddedFont>
    <p:embeddedFont>
      <p:font typeface="Roboto Light"/>
      <p:regular r:id="rId27"/>
      <p:bold r:id="rId28"/>
      <p:italic r:id="rId29"/>
      <p:boldItalic r:id="rId30"/>
    </p:embeddedFont>
    <p:embeddedFont>
      <p:font typeface="Oswald"/>
      <p:regular r:id="rId31"/>
      <p:bold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-bold.fntdata"/><Relationship Id="rId21" Type="http://schemas.openxmlformats.org/officeDocument/2006/relationships/font" Target="fonts/Roboto-regular.fntdata"/><Relationship Id="rId24" Type="http://schemas.openxmlformats.org/officeDocument/2006/relationships/font" Target="fonts/Roboto-boldItalic.fntdata"/><Relationship Id="rId23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swaldRegular-bold.fntdata"/><Relationship Id="rId25" Type="http://schemas.openxmlformats.org/officeDocument/2006/relationships/font" Target="fonts/OswaldRegular-regular.fntdata"/><Relationship Id="rId28" Type="http://schemas.openxmlformats.org/officeDocument/2006/relationships/font" Target="fonts/RobotoLight-bold.fntdata"/><Relationship Id="rId27" Type="http://schemas.openxmlformats.org/officeDocument/2006/relationships/font" Target="fonts/RobotoLigh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Ligh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Oswald-regular.fntdata"/><Relationship Id="rId30" Type="http://schemas.openxmlformats.org/officeDocument/2006/relationships/font" Target="fonts/RobotoLight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font" Target="fonts/Oswald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a57e84d10a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a57e84d10a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a57e84d10a_0_5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a57e84d10a_0_5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a57e84d10a_0_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a57e84d10a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a57e84d10a_0_3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a57e84d10a_0_3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a57e84d10a_0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a57e84d10a_0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a57e84d10a_0_5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a57e84d10a_0_5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57e84d1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57e84d1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57e84d10a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57e84d10a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57e84d10a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a57e84d10a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1968: description of pointer sanitization in "Protection in an information processing utility. RM Graham"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1972: description of actual attack in "Computer Security Technology Planning Study"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57e84d10a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a57e84d10a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a57e84d10a_0_5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a57e84d10a_0_5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a57e84d10a_0_3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a57e84d10a_0_3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a57e84d10a_0_3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a57e84d10a_0_3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a57e84d10a_0_3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a57e84d10a_0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en.wikipedia.org/wiki/Infinite_monkey_theorem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afl-1.readthedocs.io/en/latest/user_guide.html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github.com/google/oss-fuzz" TargetMode="External"/><Relationship Id="rId4" Type="http://schemas.openxmlformats.org/officeDocument/2006/relationships/hyperlink" Target="https://github.com/google/syzkaller" TargetMode="External"/><Relationship Id="rId5" Type="http://schemas.openxmlformats.org/officeDocument/2006/relationships/hyperlink" Target="https://llvm.org/docs/LibFuzzer.html" TargetMode="External"/><Relationship Id="rId6" Type="http://schemas.openxmlformats.org/officeDocument/2006/relationships/hyperlink" Target="https://github.com/AFLplusplus/AFLplusplus" TargetMode="External"/><Relationship Id="rId7" Type="http://schemas.openxmlformats.org/officeDocument/2006/relationships/hyperlink" Target="https://github.com/secfigo/Awesome-Fuzzin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peach.tech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/>
              <a:t>Automated Vulnerability Discovery</a:t>
            </a:r>
            <a:endParaRPr sz="4700"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Fuzzing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Regular"/>
                <a:ea typeface="Oswald Regular"/>
                <a:cs typeface="Oswald Regular"/>
                <a:sym typeface="Oswald Regular"/>
              </a:rPr>
              <a:t>"The uses of symbolic execution, concolic execution, static analysis, and other emerging technologies to spot substantial vulnerabilities in complex, unstructured, and non-annotated code are still in their infancy."</a:t>
            </a:r>
            <a:endParaRPr>
              <a:latin typeface="Oswald Regular"/>
              <a:ea typeface="Oswald Regular"/>
              <a:cs typeface="Oswald Regular"/>
              <a:sym typeface="Oswald Regular"/>
            </a:endParaRPr>
          </a:p>
          <a:p>
            <a:pPr indent="-317500" lvl="0" marL="457200" rtl="0" algn="r">
              <a:spcBef>
                <a:spcPts val="0"/>
              </a:spcBef>
              <a:spcAft>
                <a:spcPts val="0"/>
              </a:spcAft>
              <a:buSzPts val="1400"/>
              <a:buFont typeface="Oswald Regular"/>
              <a:buChar char="-"/>
            </a:pPr>
            <a:r>
              <a:rPr lang="en" sz="1400">
                <a:latin typeface="Oswald Regular"/>
                <a:ea typeface="Oswald Regular"/>
                <a:cs typeface="Oswald Regular"/>
                <a:sym typeface="Oswald Regular"/>
              </a:rPr>
              <a:t>Michael Zalewski, </a:t>
            </a:r>
            <a:r>
              <a:rPr b="1" lang="en" sz="1400"/>
              <a:t>2015</a:t>
            </a:r>
            <a:endParaRPr b="1" sz="1400"/>
          </a:p>
        </p:txBody>
      </p:sp>
      <p:sp>
        <p:nvSpPr>
          <p:cNvPr id="148" name="Google Shape;148;p27"/>
          <p:cNvSpPr txBox="1"/>
          <p:nvPr/>
        </p:nvSpPr>
        <p:spPr>
          <a:xfrm>
            <a:off x="3826575" y="3394800"/>
            <a:ext cx="2649300" cy="363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Creator, American Fuzzy Lop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149" name="Google Shape;149;p27"/>
          <p:cNvCxnSpPr>
            <a:stCxn id="148" idx="0"/>
          </p:cNvCxnSpPr>
          <p:nvPr/>
        </p:nvCxnSpPr>
        <p:spPr>
          <a:xfrm flipH="1" rot="10800000">
            <a:off x="5151225" y="2958900"/>
            <a:ext cx="1818300" cy="435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Seed Corpus</a:t>
            </a:r>
            <a:endParaRPr/>
          </a:p>
        </p:txBody>
      </p:sp>
      <p:sp>
        <p:nvSpPr>
          <p:cNvPr id="155" name="Google Shape;155;p28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seed corpus is </a:t>
            </a:r>
            <a:r>
              <a:rPr i="1" lang="en"/>
              <a:t>critical</a:t>
            </a:r>
            <a:r>
              <a:rPr lang="en"/>
              <a:t>.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/>
              <a:t>The </a:t>
            </a: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infinite monkey theorem</a:t>
            </a:r>
            <a:r>
              <a:rPr lang="en" sz="1400"/>
              <a:t> states that a monkey hitting keys at random on a typewriter keyboard for an infinite amount of time will almost surely type any given text, such as the complete works of William Shakespeare. 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[</a:t>
            </a:r>
            <a:r>
              <a:rPr lang="en" sz="800">
                <a:solidFill>
                  <a:schemeClr val="hlink"/>
                </a:solidFill>
                <a:uFill>
                  <a:noFill/>
                </a:uFill>
                <a:latin typeface="Consolas"/>
                <a:ea typeface="Consolas"/>
                <a:cs typeface="Consolas"/>
                <a:sym typeface="Consolas"/>
                <a:hlinkClick r:id="rId3"/>
              </a:rPr>
              <a:t>https://en.wikipedia.org/wiki/Infinite_monkey_theorem</a:t>
            </a:r>
            <a:r>
              <a:rPr lang="en" sz="800">
                <a:latin typeface="Consolas"/>
                <a:ea typeface="Consolas"/>
                <a:cs typeface="Consolas"/>
                <a:sym typeface="Consolas"/>
              </a:rPr>
              <a:t>]</a:t>
            </a:r>
            <a:r>
              <a:rPr lang="en" sz="1400"/>
              <a:t>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... but this will take a VERY LONG TIME.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Your seed corpus helps the monkeys. Make it: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Varied:</a:t>
            </a:r>
            <a:r>
              <a:rPr lang="en" sz="1400"/>
              <a:t> it should represent a good coverage of the functionality of the program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Weird:</a:t>
            </a:r>
            <a:r>
              <a:rPr lang="en" sz="1400"/>
              <a:t> it should trigger enough uncommon behavior to give the fuzzer a</a:t>
            </a:r>
            <a:br>
              <a:rPr lang="en" sz="1400"/>
            </a:br>
            <a:r>
              <a:rPr lang="en" sz="1400"/>
              <a:t>good starting point to trigger </a:t>
            </a:r>
            <a:r>
              <a:rPr i="1" lang="en" sz="1400"/>
              <a:t>really rare</a:t>
            </a:r>
            <a:r>
              <a:rPr lang="en" sz="1400"/>
              <a:t> behavior. Also have some normal stuff!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Small:</a:t>
            </a:r>
            <a:r>
              <a:rPr lang="en" sz="1400"/>
              <a:t> AFL will eventually try to mutate every bit. Don't put in useless bits.</a:t>
            </a:r>
            <a:endParaRPr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Measuring Code Coverage</a:t>
            </a:r>
            <a:endParaRPr/>
          </a:p>
        </p:txBody>
      </p:sp>
      <p:sp>
        <p:nvSpPr>
          <p:cNvPr id="161" name="Google Shape;161;p2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 coverage tracking techniques exist: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track each instruction that was executed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track each basic block that was executed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track each function that was executed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American Fuzzy Lop insight: </a:t>
            </a:r>
            <a:r>
              <a:rPr i="1" lang="en"/>
              <a:t>It's not the code that matters, it's how you traverse it!</a:t>
            </a:r>
            <a:endParaRPr i="1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AFL measures </a:t>
            </a:r>
            <a:r>
              <a:rPr i="1" lang="en"/>
              <a:t>control flow transitions</a:t>
            </a:r>
            <a:r>
              <a:rPr lang="en"/>
              <a:t>, pairs of basic blocks connected by a jump.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Mutating Inputs</a:t>
            </a:r>
            <a:endParaRPr/>
          </a:p>
        </p:txBody>
      </p:sp>
      <p:sp>
        <p:nvSpPr>
          <p:cNvPr id="167" name="Google Shape;167;p3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AFL ships with several mutators: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bitflip L/S</a:t>
            </a:r>
            <a:r>
              <a:rPr lang="en" sz="1500"/>
              <a:t>: L bits toggled at a time, walking the input file with S-bit increments. Currently: 1/1, 2/1, 4/1, 8/8, 16/8, 32/8.</a:t>
            </a:r>
            <a:endParaRPr sz="15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arith L/8</a:t>
            </a:r>
            <a:r>
              <a:rPr lang="en" sz="1500"/>
              <a:t>: subtract or add small integers to 8, 16, and 32-bit values. The stepover is 8 bits.</a:t>
            </a:r>
            <a:endParaRPr sz="15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interest L/8</a:t>
            </a:r>
            <a:r>
              <a:rPr lang="en" sz="1500"/>
              <a:t>: list of known “interesting” 8, 16, and 32-bit values to try. The stepover is 8 bits.</a:t>
            </a:r>
            <a:endParaRPr sz="15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extras</a:t>
            </a:r>
            <a:r>
              <a:rPr lang="en" sz="1500"/>
              <a:t>: deterministic injection (or replacement) of user-supplied or automatically determined dictionary terms.</a:t>
            </a:r>
            <a:endParaRPr sz="15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havoc</a:t>
            </a:r>
            <a:r>
              <a:rPr lang="en" sz="1500"/>
              <a:t>: random tweaks. Operations attempted bit flips, overwrites with</a:t>
            </a:r>
            <a:br>
              <a:rPr lang="en" sz="1500"/>
            </a:br>
            <a:r>
              <a:rPr lang="en" sz="1500"/>
              <a:t>random and “interesting” integers, block deletion, block duplication,</a:t>
            </a:r>
            <a:br>
              <a:rPr lang="en" sz="1500"/>
            </a:br>
            <a:r>
              <a:rPr lang="en" sz="1500"/>
              <a:t>assorted dictionary-related operations.</a:t>
            </a:r>
            <a:endParaRPr sz="15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500">
                <a:latin typeface="Roboto"/>
                <a:ea typeface="Roboto"/>
                <a:cs typeface="Roboto"/>
                <a:sym typeface="Roboto"/>
              </a:rPr>
              <a:t>splice</a:t>
            </a:r>
            <a:r>
              <a:rPr lang="en" sz="1500"/>
              <a:t>: splices together two random inputs from the queue at</a:t>
            </a:r>
            <a:br>
              <a:rPr lang="en" sz="1500"/>
            </a:br>
            <a:r>
              <a:rPr lang="en" sz="1500"/>
              <a:t>some arbitrarily selected midpoint.</a:t>
            </a:r>
            <a:endParaRPr sz="1500"/>
          </a:p>
          <a:p>
            <a:pPr indent="0" lvl="0" marL="0" rtl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000"/>
              <a:t>Source: </a:t>
            </a:r>
            <a:r>
              <a:rPr lang="en" sz="10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https://afl-1.readthedocs.io/en/latest/user_guide.html</a:t>
            </a:r>
            <a:r>
              <a:rPr lang="en" sz="1000"/>
              <a:t> </a:t>
            </a:r>
            <a:endParaRPr sz="1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Fuzzing is </a:t>
            </a:r>
            <a:r>
              <a:rPr i="1" lang="en"/>
              <a:t>undeniably</a:t>
            </a:r>
            <a:r>
              <a:rPr lang="en"/>
              <a:t> the best automated program analysis technique we have.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Fuzzing finds </a:t>
            </a:r>
            <a:r>
              <a:rPr i="1" lang="en"/>
              <a:t>thousands </a:t>
            </a:r>
            <a:r>
              <a:rPr lang="en"/>
              <a:t>of bugs every year.</a:t>
            </a:r>
            <a:endParaRPr/>
          </a:p>
        </p:txBody>
      </p:sp>
      <p:pic>
        <p:nvPicPr>
          <p:cNvPr id="173" name="Google Shape;173;p31" title="Chart"/>
          <p:cNvPicPr preferRelativeResize="0"/>
          <p:nvPr/>
        </p:nvPicPr>
        <p:blipFill rotWithShape="1">
          <a:blip r:embed="rId3">
            <a:alphaModFix/>
          </a:blip>
          <a:srcRect b="7407" l="4543" r="0" t="22573"/>
          <a:stretch/>
        </p:blipFill>
        <p:spPr>
          <a:xfrm>
            <a:off x="1728000" y="1979550"/>
            <a:ext cx="5972399" cy="2709799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Fuzzing is King</a:t>
            </a:r>
            <a:endParaRPr/>
          </a:p>
        </p:txBody>
      </p:sp>
      <p:cxnSp>
        <p:nvCxnSpPr>
          <p:cNvPr id="175" name="Google Shape;175;p31"/>
          <p:cNvCxnSpPr/>
          <p:nvPr/>
        </p:nvCxnSpPr>
        <p:spPr>
          <a:xfrm rot="10800000">
            <a:off x="5700645" y="2046525"/>
            <a:ext cx="0" cy="26952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6" name="Google Shape;176;p31"/>
          <p:cNvSpPr txBox="1"/>
          <p:nvPr/>
        </p:nvSpPr>
        <p:spPr>
          <a:xfrm>
            <a:off x="5027725" y="4670575"/>
            <a:ext cx="2410500" cy="2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AFL Released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Cutting-Edge Fuzzers</a:t>
            </a:r>
            <a:endParaRPr/>
          </a:p>
        </p:txBody>
      </p:sp>
      <p:sp>
        <p:nvSpPr>
          <p:cNvPr id="182" name="Google Shape;182;p3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 many fuzzers to keep track of! Notable mentions: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OSS-Fuzz:</a:t>
            </a:r>
            <a:r>
              <a:rPr lang="en"/>
              <a:t> continuous fuzzing for open-source software (</a:t>
            </a:r>
            <a:r>
              <a:rPr lang="en" sz="11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https://github.com/google/oss-fuzz</a:t>
            </a:r>
            <a:r>
              <a:rPr lang="en"/>
              <a:t>)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syzkaller:</a:t>
            </a:r>
            <a:r>
              <a:rPr lang="en"/>
              <a:t> system call fuzzing for Linux (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4"/>
              </a:rPr>
              <a:t>https://github.com/google/syzkaller</a:t>
            </a:r>
            <a:r>
              <a:rPr lang="en"/>
              <a:t>)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libfuzzer:</a:t>
            </a:r>
            <a:r>
              <a:rPr lang="en"/>
              <a:t> fuzzing library integrated into Clang/LLVM (</a:t>
            </a:r>
            <a:r>
              <a:rPr lang="en" sz="12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https://llvm.org/docs/LibFuzzer.html</a:t>
            </a:r>
            <a:r>
              <a:rPr lang="en"/>
              <a:t>)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afl++:</a:t>
            </a:r>
            <a:r>
              <a:rPr lang="en"/>
              <a:t> community-maintained AFL fork (</a:t>
            </a:r>
            <a:r>
              <a:rPr lang="en" sz="1500">
                <a:solidFill>
                  <a:schemeClr val="hlink"/>
                </a:solidFill>
                <a:uFill>
                  <a:noFill/>
                </a:uFill>
                <a:hlinkClick r:id="rId6"/>
              </a:rPr>
              <a:t>https://github.com/AFLplusplus/AFLplusplus</a:t>
            </a:r>
            <a:r>
              <a:rPr lang="en"/>
              <a:t>)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Further reading: 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7"/>
              </a:rPr>
              <a:t>https://github.com/secfigo/Awesome-Fuzzing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Dynamic Analysis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Typically don't require source code.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Very precise.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Cons: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Must run the program to analyze it. Not trivial for: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complex programs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libraries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embedded devices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Can only spot bugs if the bug is triggered.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i="1" lang="en"/>
              <a:t>"No bugs detected"</a:t>
            </a:r>
            <a:r>
              <a:rPr lang="en"/>
              <a:t> is a quite normal result of</a:t>
            </a:r>
            <a:br>
              <a:rPr lang="en"/>
            </a:br>
            <a:r>
              <a:rPr lang="en"/>
              <a:t>dynamic analysis </a:t>
            </a:r>
            <a:r>
              <a:rPr i="1" lang="en"/>
              <a:t>of buggy programs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/>
        </p:nvSpPr>
        <p:spPr>
          <a:xfrm>
            <a:off x="0" y="4411800"/>
            <a:ext cx="14793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1950s</a:t>
            </a:r>
            <a:endParaRPr sz="3600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ibm701.jpg" id="103" name="Google Shape;103;p20"/>
          <p:cNvPicPr preferRelativeResize="0"/>
          <p:nvPr/>
        </p:nvPicPr>
        <p:blipFill rotWithShape="1">
          <a:blip r:embed="rId3">
            <a:alphaModFix/>
          </a:blip>
          <a:srcRect b="0" l="0" r="0" t="5096"/>
          <a:stretch/>
        </p:blipFill>
        <p:spPr>
          <a:xfrm rot="2">
            <a:off x="1599698" y="1406673"/>
            <a:ext cx="7317955" cy="3221427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0"/>
          <p:cNvSpPr txBox="1"/>
          <p:nvPr/>
        </p:nvSpPr>
        <p:spPr>
          <a:xfrm>
            <a:off x="984900" y="4399500"/>
            <a:ext cx="6482700" cy="75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http://secretsofconsulting.blogspot.com/2017/02/fuzz-testing-and-fuzz-history.html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5" name="Google Shape;105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Origins: </a:t>
            </a:r>
            <a:r>
              <a:rPr lang="en"/>
              <a:t>Program testing via "Trash Decks"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/>
        </p:nvSpPr>
        <p:spPr>
          <a:xfrm>
            <a:off x="0" y="4411800"/>
            <a:ext cx="1479300" cy="7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1981</a:t>
            </a:r>
            <a:endParaRPr sz="36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1" name="Google Shape;111;p21"/>
          <p:cNvSpPr txBox="1"/>
          <p:nvPr>
            <p:ph idx="4294967295" type="body"/>
          </p:nvPr>
        </p:nvSpPr>
        <p:spPr>
          <a:xfrm>
            <a:off x="612775" y="1671300"/>
            <a:ext cx="7918500" cy="18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Joe W. Duran, et al.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"A report on random testing".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ACM SIGSOFT International Conference on Software Engineering, 1981.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2" name="Google Shape;112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Fuzzing: Scientific Framing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Original Idea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Core concept: programmers assume that users are well-behaved.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Run the program.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Send it random data as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input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See if it crashes.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# while true</a:t>
            </a:r>
            <a:br>
              <a:rPr lang="en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&gt; do</a:t>
            </a:r>
            <a:br>
              <a:rPr lang="en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&gt;    </a:t>
            </a: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cat /dev/urandom | </a:t>
            </a:r>
            <a:r>
              <a:rPr b="1" lang="en" sz="1600">
                <a:latin typeface="Consolas"/>
                <a:ea typeface="Consolas"/>
                <a:cs typeface="Consolas"/>
                <a:sym typeface="Consolas"/>
              </a:rPr>
              <a:t>monitor_for_crashes.py </a:t>
            </a: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/babymem_level1_testing1</a:t>
            </a:r>
            <a:br>
              <a:rPr lang="en" sz="1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600">
                <a:latin typeface="Consolas"/>
                <a:ea typeface="Consolas"/>
                <a:cs typeface="Consolas"/>
                <a:sym typeface="Consolas"/>
              </a:rPr>
              <a:t>&gt; done</a:t>
            </a:r>
            <a:endParaRPr sz="16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That's ... surprisingly effective.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monitor_for_crashes.py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Fuzzers tend to find </a:t>
            </a:r>
            <a:r>
              <a:rPr i="1" lang="en"/>
              <a:t>crashes</a:t>
            </a:r>
            <a:r>
              <a:rPr lang="en"/>
              <a:t>. Crashes are easy to detect!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Other types of vulnerabilities are harder, but doable: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Race Conditions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Algorithmic Attacks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Information Disclosures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Lots of active research on this!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Generational Fuzzing</a:t>
            </a:r>
            <a:endParaRPr/>
          </a:p>
        </p:txBody>
      </p:sp>
      <p:sp>
        <p:nvSpPr>
          <p:cNvPr id="130" name="Google Shape;130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Generational fuzzers use intelligent techniques to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generate</a:t>
            </a:r>
            <a:r>
              <a:rPr lang="en"/>
              <a:t> program inputs!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# while true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do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    </a:t>
            </a:r>
            <a:r>
              <a:rPr b="1" lang="en">
                <a:latin typeface="Consolas"/>
                <a:ea typeface="Consolas"/>
                <a:cs typeface="Consolas"/>
                <a:sym typeface="Consolas"/>
              </a:rPr>
              <a:t>generate_elf_file.py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/tmp/random-elf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    </a:t>
            </a:r>
            <a:r>
              <a:rPr b="1" lang="en">
                <a:latin typeface="Consolas"/>
                <a:ea typeface="Consolas"/>
                <a:cs typeface="Consolas"/>
                <a:sym typeface="Consolas"/>
              </a:rPr>
              <a:t>monitor_for_crashes.py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objdump -d /tmp/random-elf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done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Example: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Peach Fuzzer (</a:t>
            </a:r>
            <a:r>
              <a:rPr lang="en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https://www.peach.tech/</a:t>
            </a:r>
            <a:r>
              <a:rPr lang="en"/>
              <a:t>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Mutational Fuzzing</a:t>
            </a:r>
            <a:endParaRPr/>
          </a:p>
        </p:txBody>
      </p:sp>
      <p:sp>
        <p:nvSpPr>
          <p:cNvPr id="136" name="Google Shape;136;p2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Mutational fuzzers </a:t>
            </a:r>
            <a:r>
              <a:rPr i="1" lang="en"/>
              <a:t>mutate</a:t>
            </a:r>
            <a:r>
              <a:rPr lang="en"/>
              <a:t> existing inputs to try to trigger new program behavior (and bugs!).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# while true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do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    </a:t>
            </a:r>
            <a:r>
              <a:rPr b="1" lang="en">
                <a:latin typeface="Consolas"/>
                <a:ea typeface="Consolas"/>
                <a:cs typeface="Consolas"/>
                <a:sym typeface="Consolas"/>
              </a:rPr>
              <a:t>mutate_input.py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/tmp/random-elf1 &gt; /tmp/random-elf2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    </a:t>
            </a:r>
            <a:r>
              <a:rPr b="1" lang="en">
                <a:latin typeface="Consolas"/>
                <a:ea typeface="Consolas"/>
                <a:cs typeface="Consolas"/>
                <a:sym typeface="Consolas"/>
              </a:rPr>
              <a:t>monitor_for_crashes.py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 objdump -d /tmp/random-elf2</a:t>
            </a:r>
            <a:br>
              <a:rPr lang="en">
                <a:latin typeface="Consolas"/>
                <a:ea typeface="Consolas"/>
                <a:cs typeface="Consolas"/>
                <a:sym typeface="Consolas"/>
              </a:rPr>
            </a:br>
            <a:r>
              <a:rPr lang="en">
                <a:latin typeface="Consolas"/>
                <a:ea typeface="Consolas"/>
                <a:cs typeface="Consolas"/>
                <a:sym typeface="Consolas"/>
              </a:rPr>
              <a:t>&gt; done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Core questions: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How to select inputs to mutate?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How to mutate inputs?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Coverage-guided </a:t>
            </a:r>
            <a:r>
              <a:rPr lang="en"/>
              <a:t>Mutational Fuzzing</a:t>
            </a:r>
            <a:endParaRPr/>
          </a:p>
        </p:txBody>
      </p:sp>
      <p:sp>
        <p:nvSpPr>
          <p:cNvPr id="142" name="Google Shape;142;p26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Modern fuzzers have the following loop: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Start with a provided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seed corpus</a:t>
            </a:r>
            <a:r>
              <a:rPr lang="en"/>
              <a:t> as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pending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inputs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Analysis Loop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Execute target program with every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pending input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Record what instructions were executed when processing each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pending input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Mark inputs that </a:t>
            </a:r>
            <a:r>
              <a:rPr lang="en"/>
              <a:t>increase</a:t>
            </a:r>
            <a:r>
              <a:rPr lang="en"/>
              <a:t>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code coverage</a:t>
            </a:r>
            <a:r>
              <a:rPr lang="en"/>
              <a:t> as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interesting inputs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Mutate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interesting inputs</a:t>
            </a:r>
            <a:r>
              <a:rPr lang="en"/>
              <a:t> to produce a new set of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pending inputs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Find bugs!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Some questions: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Seed corpus?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How do we identify an increase in code coverage?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How do we mutate inputs?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