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  <p:embeddedFont>
      <p:font typeface="Oswald Regular"/>
      <p:regular r:id="rId26"/>
      <p:bold r:id="rId27"/>
    </p:embeddedFont>
    <p:embeddedFont>
      <p:font typeface="Roboto Light"/>
      <p:regular r:id="rId28"/>
      <p:bold r:id="rId29"/>
      <p:italic r:id="rId30"/>
      <p:boldItalic r:id="rId31"/>
    </p:embeddedFont>
    <p:embeddedFont>
      <p:font typeface="Oswald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swaldRegular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RobotoLight-regular.fntdata"/><Relationship Id="rId27" Type="http://schemas.openxmlformats.org/officeDocument/2006/relationships/font" Target="fonts/OswaldRegular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Light-boldItalic.fntdata"/><Relationship Id="rId30" Type="http://schemas.openxmlformats.org/officeDocument/2006/relationships/font" Target="fonts/RobotoLight-italic.fntdata"/><Relationship Id="rId11" Type="http://schemas.openxmlformats.org/officeDocument/2006/relationships/slide" Target="slides/slide6.xml"/><Relationship Id="rId33" Type="http://schemas.openxmlformats.org/officeDocument/2006/relationships/font" Target="fonts/Oswald-bold.fntdata"/><Relationship Id="rId10" Type="http://schemas.openxmlformats.org/officeDocument/2006/relationships/slide" Target="slides/slide5.xml"/><Relationship Id="rId32" Type="http://schemas.openxmlformats.org/officeDocument/2006/relationships/font" Target="fonts/Oswald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0fa1e7c5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80fa1e7c5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57e84d18d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a57e84d18d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a57e84d18d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a57e84d18d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a57e84d18d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a57e84d18d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57e84d18d_0_3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a57e84d18d_0_3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a57e84d18d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a57e84d18d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a57e84d18d_0_4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a57e84d18d_0_4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a57e84d18d_0_4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a57e84d18d_0_4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a57e84d1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a57e84d1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a57e84d18d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a57e84d18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57e84d18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57e84d18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1968: description of pointer sanitization in "Protection in an information processing utility. RM Graham"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1972: description of actual attack in "Computer Security Technology Planning Study"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57e84d18d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57e84d18d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a57e84d1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a57e84d1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57e84d18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a57e84d18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a57e84d18d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a57e84d18d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a57e84d18d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a57e84d18d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Subtitle">
  <p:cSld name="TITLE_ONLY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 type="secHead">
  <p:cSld name="SECTION_HEAD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" name="Google Shape;64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Google Shape;69;p17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0" name="Google Shape;70;p17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1" name="Google Shape;71;p17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7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7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4" name="Google Shape;74;p17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5" name="Google Shape;75;p17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6" name="Google Shape;76;p17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7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7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7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7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7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7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" name="Google Shape;17;p3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7"/>
          <p:cNvSpPr txBox="1"/>
          <p:nvPr/>
        </p:nvSpPr>
        <p:spPr>
          <a:xfrm>
            <a:off x="243676" y="534950"/>
            <a:ext cx="286800" cy="4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#</a:t>
            </a:r>
            <a:endParaRPr b="1">
              <a:solidFill>
                <a:srgbClr val="99999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en.wikipedia.org/wiki/Boolean_satisfiability_problem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Automated Vulnerability Discovery</a:t>
            </a:r>
            <a:endParaRPr sz="4700"/>
          </a:p>
        </p:txBody>
      </p:sp>
      <p:sp>
        <p:nvSpPr>
          <p:cNvPr id="91" name="Google Shape;91;p18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Symbolic Execution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br>
              <a:rPr lang="en" sz="1000"/>
            </a:b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Symbolic Execution Tools</a:t>
            </a:r>
            <a:endParaRPr/>
          </a:p>
        </p:txBody>
      </p:sp>
      <p:sp>
        <p:nvSpPr>
          <p:cNvPr id="173" name="Google Shape;173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Symbolic Execution is a popular area of research, with much tooling available!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angr: </a:t>
            </a:r>
            <a:r>
              <a:rPr lang="en"/>
              <a:t>our binary analysis framework that does (among other things) symbolic execution.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miasm:</a:t>
            </a:r>
            <a:r>
              <a:rPr lang="en"/>
              <a:t> another binary analysis framework that does symbolic execution.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s2e:</a:t>
            </a:r>
            <a:r>
              <a:rPr lang="en"/>
              <a:t> another binary analysis framework that does symbolic execution.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manticore:</a:t>
            </a:r>
            <a:r>
              <a:rPr lang="en"/>
              <a:t> another binary analysis framework that does symbolic execution.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klee:</a:t>
            </a:r>
            <a:r>
              <a:rPr lang="en"/>
              <a:t> symbolic execution on source code.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Symbolic Execution Limits</a:t>
            </a:r>
            <a:endParaRPr/>
          </a:p>
        </p:txBody>
      </p:sp>
      <p:sp>
        <p:nvSpPr>
          <p:cNvPr id="179" name="Google Shape;179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Symbolic execution operates on the </a:t>
            </a:r>
            <a:r>
              <a:rPr i="1" lang="en"/>
              <a:t>path</a:t>
            </a:r>
            <a:r>
              <a:rPr lang="en"/>
              <a:t> level. Consider the difference between: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rax, 0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rdi, 0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rdx, 1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syscall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cmp qword ptr [rsi], 42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je .get_flag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And: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rax, 0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rdi, 0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rdx, 2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syscall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mov rdi, rsi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call atoi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cmp qword ptr rax, 42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je .get_flag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unsigned long atoi(char *s) {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unsigned long n = 0;    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while (*s != 0) {    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    if  	(*s == '0') n = n*10;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    else if (*s == '1') n = n*10 + 1;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    else if (*s == '2') n = n*10 + 2;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    else if (*s == '3') n = n*10 + 3;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    else if (*s == '4') n = n*10 + 4;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    else if (*s == '5') n = n*10 + 5;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    else if (*s == '6') n = n*10 + 6;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    else if (*s == '7') n = n*10 + 7;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    else if (*s == '8') n = n*10 + 8;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    else if (*s == '9') n = n*10 + 9;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    else break;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    s++;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    return n;    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9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85" name="Google Shape;185;p29"/>
          <p:cNvSpPr/>
          <p:nvPr/>
        </p:nvSpPr>
        <p:spPr>
          <a:xfrm>
            <a:off x="5805500" y="220600"/>
            <a:ext cx="1003800" cy="3936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lang="en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 = ???</a:t>
            </a:r>
            <a:endParaRPr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6" name="Google Shape;186;p29"/>
          <p:cNvGrpSpPr/>
          <p:nvPr/>
        </p:nvGrpSpPr>
        <p:grpSpPr>
          <a:xfrm>
            <a:off x="3610825" y="723005"/>
            <a:ext cx="5415725" cy="859095"/>
            <a:chOff x="3610825" y="723005"/>
            <a:chExt cx="5415725" cy="859095"/>
          </a:xfrm>
        </p:grpSpPr>
        <p:sp>
          <p:nvSpPr>
            <p:cNvPr id="187" name="Google Shape;187;p29"/>
            <p:cNvSpPr/>
            <p:nvPr/>
          </p:nvSpPr>
          <p:spPr>
            <a:xfrm>
              <a:off x="3610825" y="1188500"/>
              <a:ext cx="1003800" cy="3936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 = 0??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4855931" y="1188500"/>
              <a:ext cx="1003800" cy="3936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 = 1??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6101038" y="1188500"/>
              <a:ext cx="1003800" cy="3936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 = 2??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8022750" y="1188500"/>
              <a:ext cx="1003800" cy="3936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19050">
              <a:solidFill>
                <a:schemeClr val="dk2"/>
              </a:solidFill>
              <a:prstDash val="dot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s = \n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7346144" y="1188500"/>
              <a:ext cx="435300" cy="3936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...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29"/>
            <p:cNvSpPr/>
            <p:nvPr/>
          </p:nvSpPr>
          <p:spPr>
            <a:xfrm rot="5400000">
              <a:off x="6117800" y="-1783945"/>
              <a:ext cx="379200" cy="5393100"/>
            </a:xfrm>
            <a:prstGeom prst="leftBrace">
              <a:avLst>
                <a:gd fmla="val 89718" name="adj1"/>
                <a:gd fmla="val 50000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3" name="Google Shape;193;p29"/>
          <p:cNvGrpSpPr/>
          <p:nvPr/>
        </p:nvGrpSpPr>
        <p:grpSpPr>
          <a:xfrm>
            <a:off x="3196275" y="1634650"/>
            <a:ext cx="5169344" cy="1646950"/>
            <a:chOff x="3196275" y="1634650"/>
            <a:chExt cx="5169344" cy="1646950"/>
          </a:xfrm>
        </p:grpSpPr>
        <p:grpSp>
          <p:nvGrpSpPr>
            <p:cNvPr id="194" name="Google Shape;194;p29"/>
            <p:cNvGrpSpPr/>
            <p:nvPr/>
          </p:nvGrpSpPr>
          <p:grpSpPr>
            <a:xfrm>
              <a:off x="3242525" y="2066400"/>
              <a:ext cx="1461000" cy="1215200"/>
              <a:chOff x="3242525" y="2066400"/>
              <a:chExt cx="1461000" cy="1215200"/>
            </a:xfrm>
          </p:grpSpPr>
          <p:sp>
            <p:nvSpPr>
              <p:cNvPr id="195" name="Google Shape;195;p29"/>
              <p:cNvSpPr/>
              <p:nvPr/>
            </p:nvSpPr>
            <p:spPr>
              <a:xfrm>
                <a:off x="3242525" y="2066400"/>
                <a:ext cx="1003800" cy="3936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19050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 = 0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6" name="Google Shape;196;p29"/>
              <p:cNvSpPr/>
              <p:nvPr/>
            </p:nvSpPr>
            <p:spPr>
              <a:xfrm>
                <a:off x="3394925" y="2325275"/>
                <a:ext cx="1003800" cy="3936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19050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 = 00?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7" name="Google Shape;197;p29"/>
              <p:cNvSpPr/>
              <p:nvPr/>
            </p:nvSpPr>
            <p:spPr>
              <a:xfrm>
                <a:off x="3547325" y="2606625"/>
                <a:ext cx="1003800" cy="3936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19050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 = 01?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198" name="Google Shape;198;p29"/>
              <p:cNvSpPr/>
              <p:nvPr/>
            </p:nvSpPr>
            <p:spPr>
              <a:xfrm>
                <a:off x="3699725" y="2888000"/>
                <a:ext cx="1003800" cy="3936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19050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 = 02?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199" name="Google Shape;199;p29"/>
            <p:cNvGrpSpPr/>
            <p:nvPr/>
          </p:nvGrpSpPr>
          <p:grpSpPr>
            <a:xfrm>
              <a:off x="4703525" y="2066400"/>
              <a:ext cx="1461000" cy="1215200"/>
              <a:chOff x="4703525" y="2066400"/>
              <a:chExt cx="1461000" cy="1215200"/>
            </a:xfrm>
          </p:grpSpPr>
          <p:sp>
            <p:nvSpPr>
              <p:cNvPr id="200" name="Google Shape;200;p29"/>
              <p:cNvSpPr/>
              <p:nvPr/>
            </p:nvSpPr>
            <p:spPr>
              <a:xfrm>
                <a:off x="4703525" y="2066400"/>
                <a:ext cx="1003800" cy="3936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19050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 = 1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1" name="Google Shape;201;p29"/>
              <p:cNvSpPr/>
              <p:nvPr/>
            </p:nvSpPr>
            <p:spPr>
              <a:xfrm>
                <a:off x="4855925" y="2325275"/>
                <a:ext cx="1003800" cy="3936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19050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 = 10?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2" name="Google Shape;202;p29"/>
              <p:cNvSpPr/>
              <p:nvPr/>
            </p:nvSpPr>
            <p:spPr>
              <a:xfrm>
                <a:off x="5008325" y="2606625"/>
                <a:ext cx="1003800" cy="3936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19050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 = 11?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3" name="Google Shape;203;p29"/>
              <p:cNvSpPr/>
              <p:nvPr/>
            </p:nvSpPr>
            <p:spPr>
              <a:xfrm>
                <a:off x="5160725" y="2888000"/>
                <a:ext cx="1003800" cy="3936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19050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 = 12?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04" name="Google Shape;204;p29"/>
            <p:cNvGrpSpPr/>
            <p:nvPr/>
          </p:nvGrpSpPr>
          <p:grpSpPr>
            <a:xfrm>
              <a:off x="6164525" y="2066400"/>
              <a:ext cx="1461000" cy="1215200"/>
              <a:chOff x="6164525" y="2066400"/>
              <a:chExt cx="1461000" cy="1215200"/>
            </a:xfrm>
          </p:grpSpPr>
          <p:sp>
            <p:nvSpPr>
              <p:cNvPr id="205" name="Google Shape;205;p29"/>
              <p:cNvSpPr/>
              <p:nvPr/>
            </p:nvSpPr>
            <p:spPr>
              <a:xfrm>
                <a:off x="6164525" y="2066400"/>
                <a:ext cx="1003800" cy="3936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19050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 = 2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6" name="Google Shape;206;p29"/>
              <p:cNvSpPr/>
              <p:nvPr/>
            </p:nvSpPr>
            <p:spPr>
              <a:xfrm>
                <a:off x="6316925" y="2325275"/>
                <a:ext cx="1003800" cy="3936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19050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 = 20?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7" name="Google Shape;207;p29"/>
              <p:cNvSpPr/>
              <p:nvPr/>
            </p:nvSpPr>
            <p:spPr>
              <a:xfrm>
                <a:off x="6469325" y="2606625"/>
                <a:ext cx="1003800" cy="3936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19050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 = 21?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08" name="Google Shape;208;p29"/>
              <p:cNvSpPr/>
              <p:nvPr/>
            </p:nvSpPr>
            <p:spPr>
              <a:xfrm>
                <a:off x="6621725" y="2888000"/>
                <a:ext cx="1003800" cy="393600"/>
              </a:xfrm>
              <a:prstGeom prst="roundRect">
                <a:avLst>
                  <a:gd fmla="val 16667" name="adj"/>
                </a:avLst>
              </a:prstGeom>
              <a:solidFill>
                <a:srgbClr val="FFFFFF"/>
              </a:solidFill>
              <a:ln cap="flat" cmpd="sng" w="19050">
                <a:solidFill>
                  <a:schemeClr val="dk2"/>
                </a:solidFill>
                <a:prstDash val="dot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Font typeface="Calibri"/>
                  <a:buNone/>
                </a:pPr>
                <a:r>
                  <a:rPr lang="en" sz="18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s = 22?</a:t>
                </a:r>
                <a:endParaRPr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09" name="Google Shape;209;p29"/>
            <p:cNvSpPr/>
            <p:nvPr/>
          </p:nvSpPr>
          <p:spPr>
            <a:xfrm>
              <a:off x="7930319" y="2374950"/>
              <a:ext cx="435300" cy="3936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Calibri"/>
                <a:buNone/>
              </a:pPr>
              <a:r>
                <a:rPr lang="en" sz="18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...</a:t>
              </a:r>
              <a:endPara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Google Shape;210;p29"/>
            <p:cNvSpPr/>
            <p:nvPr/>
          </p:nvSpPr>
          <p:spPr>
            <a:xfrm rot="5400000">
              <a:off x="3558225" y="1272700"/>
              <a:ext cx="379200" cy="1103100"/>
            </a:xfrm>
            <a:prstGeom prst="leftBrace">
              <a:avLst>
                <a:gd fmla="val 89718" name="adj1"/>
                <a:gd fmla="val 30608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 rot="5400000">
              <a:off x="5065475" y="1272700"/>
              <a:ext cx="379200" cy="1103100"/>
            </a:xfrm>
            <a:prstGeom prst="leftBrace">
              <a:avLst>
                <a:gd fmla="val 89718" name="adj1"/>
                <a:gd fmla="val 39708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 rot="5400000">
              <a:off x="6476825" y="1272700"/>
              <a:ext cx="379200" cy="1103100"/>
            </a:xfrm>
            <a:prstGeom prst="leftBrace">
              <a:avLst>
                <a:gd fmla="val 89718" name="adj1"/>
                <a:gd fmla="val 49297" name="adj2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explosion_by_dbszabo1-d3hmssu.png" id="213" name="Google Shape;213;p29"/>
          <p:cNvPicPr preferRelativeResize="0"/>
          <p:nvPr/>
        </p:nvPicPr>
        <p:blipFill rotWithShape="1">
          <a:blip r:embed="rId3">
            <a:alphaModFix/>
          </a:blip>
          <a:srcRect b="5195" l="4162" r="4153" t="0"/>
          <a:stretch/>
        </p:blipFill>
        <p:spPr>
          <a:xfrm>
            <a:off x="1259150" y="2286000"/>
            <a:ext cx="7859300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Limitation: Path Explosion</a:t>
            </a:r>
            <a:endParaRPr/>
          </a:p>
        </p:txBody>
      </p:sp>
      <p:sp>
        <p:nvSpPr>
          <p:cNvPr id="219" name="Google Shape;219;p3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 explosion is the #1 bane of symbolic execution engines.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Active area of research, but very much unsolved.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Limitation: Constraint Solving</a:t>
            </a:r>
            <a:endParaRPr/>
          </a:p>
        </p:txBody>
      </p:sp>
      <p:sp>
        <p:nvSpPr>
          <p:cNvPr id="225" name="Google Shape;225;p3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Solving for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user_input == 42</a:t>
            </a:r>
            <a:r>
              <a:rPr lang="en"/>
              <a:t> is easy, but constraints can get arbitrarily complex...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Constraints are solved by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SMT Solvers</a:t>
            </a:r>
            <a:r>
              <a:rPr lang="en"/>
              <a:t> (Satisfiability Modulo Theories). Process: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Try a bunch of math simplifications (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a*b == b*a</a:t>
            </a:r>
            <a:r>
              <a:rPr lang="en"/>
              <a:t>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Check against common cases.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Synthesize a circuit representing the bits involved and resort to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SAT Solving</a:t>
            </a:r>
            <a:r>
              <a:rPr lang="en"/>
              <a:t> (Boolean SATisfiability).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SAT is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NP Complete</a:t>
            </a:r>
            <a:r>
              <a:rPr lang="en"/>
              <a:t> (</a:t>
            </a:r>
            <a:r>
              <a:rPr lang="en" sz="1000">
                <a:solidFill>
                  <a:schemeClr val="hlink"/>
                </a:solidFill>
                <a:uFill>
                  <a:noFill/>
                </a:uFill>
                <a:hlinkClick r:id="rId3"/>
              </a:rPr>
              <a:t>https://en.wikipedia.org/wiki/Boolean_satisfiability_problem</a:t>
            </a:r>
            <a:r>
              <a:rPr lang="en"/>
              <a:t>).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Take-away:</a:t>
            </a:r>
            <a:r>
              <a:rPr lang="en"/>
              <a:t> when faced with complex data relationships and</a:t>
            </a:r>
            <a:br>
              <a:rPr lang="en"/>
            </a:br>
            <a:r>
              <a:rPr lang="en"/>
              <a:t>constraints, symbolic execution engines fail.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Limitation: Environment Modeling</a:t>
            </a:r>
            <a:endParaRPr/>
          </a:p>
        </p:txBody>
      </p:sp>
      <p:sp>
        <p:nvSpPr>
          <p:cNvPr id="231" name="Google Shape;231;p32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Symbolic execution engines are </a:t>
            </a:r>
            <a:r>
              <a:rPr i="1" lang="en"/>
              <a:t>emulators</a:t>
            </a:r>
            <a:r>
              <a:rPr lang="en"/>
              <a:t>. This has two parts: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Emulating the CPU:</a:t>
            </a:r>
            <a:r>
              <a:rPr lang="en"/>
              <a:t> this is actually not conceptually difficult.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Emulating the OS:</a:t>
            </a:r>
            <a:r>
              <a:rPr lang="en"/>
              <a:t> this is incredibly hard.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Emulating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read()</a:t>
            </a:r>
            <a:r>
              <a:rPr lang="en"/>
              <a:t> is easy. How about 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load_module()</a:t>
            </a:r>
            <a:r>
              <a:rPr lang="en"/>
              <a:t>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3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 Regular"/>
                <a:ea typeface="Oswald Regular"/>
                <a:cs typeface="Oswald Regular"/>
                <a:sym typeface="Oswald Regular"/>
              </a:rPr>
              <a:t>"The uses of symbolic execution, concolic execution, static analysis, and other emerging technologies to spot substantial vulnerabilities in complex, unstructured, and non-annotated code are still in their infancy."</a:t>
            </a:r>
            <a:endParaRPr>
              <a:latin typeface="Oswald Regular"/>
              <a:ea typeface="Oswald Regular"/>
              <a:cs typeface="Oswald Regular"/>
              <a:sym typeface="Oswald Regular"/>
            </a:endParaRPr>
          </a:p>
          <a:p>
            <a:pPr indent="-317500" lvl="0" marL="457200" rtl="0" algn="r">
              <a:spcBef>
                <a:spcPts val="0"/>
              </a:spcBef>
              <a:spcAft>
                <a:spcPts val="0"/>
              </a:spcAft>
              <a:buSzPts val="1400"/>
              <a:buFont typeface="Oswald Regular"/>
              <a:buChar char="-"/>
            </a:pPr>
            <a:r>
              <a:rPr lang="en" sz="1400">
                <a:latin typeface="Oswald Regular"/>
                <a:ea typeface="Oswald Regular"/>
                <a:cs typeface="Oswald Regular"/>
                <a:sym typeface="Oswald Regular"/>
              </a:rPr>
              <a:t>Michael Zalewski, </a:t>
            </a:r>
            <a:r>
              <a:rPr b="1" lang="en" sz="1400"/>
              <a:t>2015</a:t>
            </a:r>
            <a:endParaRPr b="1" sz="1400"/>
          </a:p>
        </p:txBody>
      </p:sp>
      <p:sp>
        <p:nvSpPr>
          <p:cNvPr id="237" name="Google Shape;237;p33"/>
          <p:cNvSpPr txBox="1"/>
          <p:nvPr/>
        </p:nvSpPr>
        <p:spPr>
          <a:xfrm>
            <a:off x="3826575" y="3394800"/>
            <a:ext cx="2649300" cy="363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Creator, American Fuzzy Lop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238" name="Google Shape;238;p33"/>
          <p:cNvCxnSpPr>
            <a:stCxn id="237" idx="0"/>
          </p:cNvCxnSpPr>
          <p:nvPr/>
        </p:nvCxnSpPr>
        <p:spPr>
          <a:xfrm flipH="1" rot="10800000">
            <a:off x="5151225" y="2958900"/>
            <a:ext cx="1818300" cy="43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Dynamic Analysis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Typically don't require source code.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Very precise.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Cons: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Must run the program to analyze it. Not trivial for: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complex programs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libraries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embedded devices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Can only spot bugs if the bug is triggered.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"/>
              <a:t>"No bugs detected"</a:t>
            </a:r>
            <a:r>
              <a:rPr lang="en"/>
              <a:t> is a quite normal result of dynamic</a:t>
            </a:r>
            <a:br>
              <a:rPr lang="en"/>
            </a:br>
            <a:r>
              <a:rPr lang="en"/>
              <a:t>analysis </a:t>
            </a:r>
            <a:r>
              <a:rPr i="1" lang="en"/>
              <a:t>of buggy programs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Symbolic Execution: Core Idea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Emulate the program, keeping unknown data </a:t>
            </a:r>
            <a:r>
              <a:rPr i="1" lang="en"/>
              <a:t>symbolic</a:t>
            </a:r>
            <a:r>
              <a:rPr lang="en"/>
              <a:t>.</a:t>
            </a:r>
            <a:br>
              <a:rPr lang="en"/>
            </a:b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Generate formulas representing relationships between program input, program conditions, and program output.</a:t>
            </a:r>
            <a:br>
              <a:rPr lang="en"/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i="1" lang="en" sz="1000">
                <a:latin typeface="Consolas"/>
                <a:ea typeface="Consolas"/>
                <a:cs typeface="Consolas"/>
                <a:sym typeface="Consolas"/>
              </a:rPr>
              <a:t>user_input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== 42 AND </a:t>
            </a:r>
            <a:r>
              <a:rPr i="1" lang="en" sz="1000">
                <a:latin typeface="Consolas"/>
                <a:ea typeface="Consolas"/>
                <a:cs typeface="Consolas"/>
                <a:sym typeface="Consolas"/>
              </a:rPr>
              <a:t>program_output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i="1" lang="en" sz="1000">
                <a:latin typeface="Consolas"/>
                <a:ea typeface="Consolas"/>
                <a:cs typeface="Consolas"/>
                <a:sym typeface="Consolas"/>
              </a:rPr>
              <a:t>the_flag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) OR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i="1" lang="en" sz="1000">
                <a:latin typeface="Consolas"/>
                <a:ea typeface="Consolas"/>
                <a:cs typeface="Consolas"/>
                <a:sym typeface="Consolas"/>
              </a:rPr>
              <a:t>user_input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!= 42 AND </a:t>
            </a:r>
            <a:r>
              <a:rPr i="1" lang="en" sz="1000">
                <a:latin typeface="Consolas"/>
                <a:ea typeface="Consolas"/>
                <a:cs typeface="Consolas"/>
                <a:sym typeface="Consolas"/>
              </a:rPr>
              <a:t>program_output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i="1" lang="en" sz="1000">
                <a:latin typeface="Consolas"/>
                <a:ea typeface="Consolas"/>
                <a:cs typeface="Consolas"/>
                <a:sym typeface="Consolas"/>
              </a:rPr>
              <a:t>"INCORRECT"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Add desired constraints and query a</a:t>
            </a:r>
            <a:r>
              <a:rPr i="1" lang="en"/>
              <a:t> constraint solver</a:t>
            </a:r>
            <a:r>
              <a:rPr lang="en"/>
              <a:t> to solve the formulas</a:t>
            </a:r>
            <a:r>
              <a:rPr lang="en"/>
              <a:t>!</a:t>
            </a:r>
            <a:br>
              <a:rPr lang="en"/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(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i="1" lang="en" sz="1000">
                <a:latin typeface="Consolas"/>
                <a:ea typeface="Consolas"/>
                <a:cs typeface="Consolas"/>
                <a:sym typeface="Consolas"/>
              </a:rPr>
              <a:t>user_input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== 42 AND </a:t>
            </a:r>
            <a:r>
              <a:rPr i="1" lang="en" sz="1000">
                <a:latin typeface="Consolas"/>
                <a:ea typeface="Consolas"/>
                <a:cs typeface="Consolas"/>
                <a:sym typeface="Consolas"/>
              </a:rPr>
              <a:t>program_output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i="1" lang="en" sz="1000">
                <a:latin typeface="Consolas"/>
                <a:ea typeface="Consolas"/>
                <a:cs typeface="Consolas"/>
                <a:sym typeface="Consolas"/>
              </a:rPr>
              <a:t>the_flag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) OR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 (</a:t>
            </a:r>
            <a:r>
              <a:rPr i="1" lang="en" sz="1000">
                <a:latin typeface="Consolas"/>
                <a:ea typeface="Consolas"/>
                <a:cs typeface="Consolas"/>
                <a:sym typeface="Consolas"/>
              </a:rPr>
              <a:t>user_input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!= 42 AND </a:t>
            </a:r>
            <a:r>
              <a:rPr i="1" lang="en" sz="1000">
                <a:latin typeface="Consolas"/>
                <a:ea typeface="Consolas"/>
                <a:cs typeface="Consolas"/>
                <a:sym typeface="Consolas"/>
              </a:rPr>
              <a:t>program_output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 == "INCORRECT")</a:t>
            </a:r>
            <a:br>
              <a:rPr lang="en" sz="10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) AND (program_output != "INCORRECT")</a:t>
            </a:r>
            <a:endParaRPr i="1" sz="1000"/>
          </a:p>
        </p:txBody>
      </p:sp>
      <p:sp>
        <p:nvSpPr>
          <p:cNvPr id="104" name="Google Shape;104;p20"/>
          <p:cNvSpPr txBox="1"/>
          <p:nvPr/>
        </p:nvSpPr>
        <p:spPr>
          <a:xfrm>
            <a:off x="915576" y="1476524"/>
            <a:ext cx="20112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rax, 0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rdi, 0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rdx, 1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syscall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cmp qword ptr [rsi], 42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je .get_flag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05" name="Google Shape;105;p20"/>
          <p:cNvCxnSpPr/>
          <p:nvPr/>
        </p:nvCxnSpPr>
        <p:spPr>
          <a:xfrm>
            <a:off x="1759150" y="1644750"/>
            <a:ext cx="177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106" name="Google Shape;106;p20"/>
          <p:cNvCxnSpPr/>
          <p:nvPr/>
        </p:nvCxnSpPr>
        <p:spPr>
          <a:xfrm>
            <a:off x="1759150" y="1799661"/>
            <a:ext cx="177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107" name="Google Shape;107;p20"/>
          <p:cNvCxnSpPr/>
          <p:nvPr/>
        </p:nvCxnSpPr>
        <p:spPr>
          <a:xfrm>
            <a:off x="1759150" y="1954572"/>
            <a:ext cx="1778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p20"/>
          <p:cNvCxnSpPr/>
          <p:nvPr/>
        </p:nvCxnSpPr>
        <p:spPr>
          <a:xfrm>
            <a:off x="1554075" y="2109483"/>
            <a:ext cx="198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p20"/>
          <p:cNvCxnSpPr/>
          <p:nvPr/>
        </p:nvCxnSpPr>
        <p:spPr>
          <a:xfrm>
            <a:off x="2675675" y="2264394"/>
            <a:ext cx="8622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p20"/>
          <p:cNvCxnSpPr/>
          <p:nvPr/>
        </p:nvCxnSpPr>
        <p:spPr>
          <a:xfrm>
            <a:off x="1943275" y="2419305"/>
            <a:ext cx="1594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lgDash"/>
            <a:round/>
            <a:headEnd len="med" w="med" type="none"/>
            <a:tailEnd len="med" w="med" type="triangle"/>
          </a:ln>
        </p:spPr>
      </p:cxnSp>
      <p:sp>
        <p:nvSpPr>
          <p:cNvPr id="111" name="Google Shape;111;p20"/>
          <p:cNvSpPr txBox="1"/>
          <p:nvPr/>
        </p:nvSpPr>
        <p:spPr>
          <a:xfrm>
            <a:off x="3506150" y="1476525"/>
            <a:ext cx="53928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rax = 0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rax = 0, rdi = 0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rax = 0, rdi = 0, rdx = 1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rax = 0, rdi = 0, rdx = 1, [rsi] = </a:t>
            </a:r>
            <a:r>
              <a:rPr i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user_input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rax = 0, rdi = 0, rdx = 1, [rsi] = </a:t>
            </a:r>
            <a:r>
              <a:rPr i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user_input</a:t>
            </a: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i="1"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user_input == 42?</a:t>
            </a:r>
            <a:endParaRPr i="1"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5203648" y="3529840"/>
            <a:ext cx="2169600" cy="103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user_input == 42</a:t>
            </a:r>
            <a:endParaRPr i="1"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13" name="Google Shape;113;p20"/>
          <p:cNvSpPr/>
          <p:nvPr/>
        </p:nvSpPr>
        <p:spPr>
          <a:xfrm>
            <a:off x="4840270" y="3816810"/>
            <a:ext cx="401700" cy="37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0" y="4411800"/>
            <a:ext cx="14793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1975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21"/>
          <p:cNvSpPr txBox="1"/>
          <p:nvPr>
            <p:ph idx="4294967295" type="body"/>
          </p:nvPr>
        </p:nvSpPr>
        <p:spPr>
          <a:xfrm>
            <a:off x="340750" y="1671300"/>
            <a:ext cx="4866900" cy="18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Robert Boyer, et al.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"SELECT—a formal system for testing and debugging programs by symbolic execution."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ACM SigPlan Notices, 1975.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0" name="Google Shape;120;p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Rise of Symbolic Execution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4136" y="-1"/>
            <a:ext cx="341986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Earlier?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6075" y="-3"/>
            <a:ext cx="4107925" cy="516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>
            <p:ph idx="4294967295" type="body"/>
          </p:nvPr>
        </p:nvSpPr>
        <p:spPr>
          <a:xfrm>
            <a:off x="290525" y="1671300"/>
            <a:ext cx="4866900" cy="180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Claude Shannon.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"A Symbolic Analysis of Relay and Switching Circuits."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Electrical Engineering</a:t>
            </a:r>
            <a:r>
              <a:rPr lang="en">
                <a:latin typeface="Consolas"/>
                <a:ea typeface="Consolas"/>
                <a:cs typeface="Consolas"/>
                <a:sym typeface="Consolas"/>
              </a:rPr>
              <a:t>, 1938.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29" name="Google Shape;129;p22"/>
          <p:cNvSpPr txBox="1"/>
          <p:nvPr/>
        </p:nvSpPr>
        <p:spPr>
          <a:xfrm>
            <a:off x="0" y="4411800"/>
            <a:ext cx="14793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1938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b_p_ada_0.jpg"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8213" y="0"/>
            <a:ext cx="6807573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3"/>
          <p:cNvSpPr txBox="1"/>
          <p:nvPr/>
        </p:nvSpPr>
        <p:spPr>
          <a:xfrm>
            <a:off x="0" y="4411800"/>
            <a:ext cx="14793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1842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agram_for_the_computation_of_Bernoulli_numbers.jpg"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9298" y="-13"/>
            <a:ext cx="734785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0" y="4411800"/>
            <a:ext cx="1479300" cy="7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1842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Symbolic Execution in Practice</a:t>
            </a:r>
            <a:endParaRPr/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457200" y="1200150"/>
            <a:ext cx="4411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Translating to "math" isn't that easy...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Symbolic execution works by </a:t>
            </a:r>
            <a:r>
              <a:rPr i="1" lang="en"/>
              <a:t>emulating code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This means it has to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follow a path</a:t>
            </a:r>
            <a:r>
              <a:rPr lang="en"/>
              <a:t>...</a:t>
            </a:r>
            <a:endParaRPr/>
          </a:p>
        </p:txBody>
      </p:sp>
      <p:sp>
        <p:nvSpPr>
          <p:cNvPr id="148" name="Google Shape;148;p25"/>
          <p:cNvSpPr txBox="1"/>
          <p:nvPr/>
        </p:nvSpPr>
        <p:spPr>
          <a:xfrm>
            <a:off x="5820525" y="77525"/>
            <a:ext cx="1835400" cy="1110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rax, 0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rdi, 0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rdx, 1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syscall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cmp qword ptr [rsi], 42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je .get_flag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5067200" y="1477801"/>
            <a:ext cx="1575900" cy="183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.get_flag: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mov rax, 2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mov rdi, "flag"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mov rsi, 0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syscall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mov rsi, rax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mov rax, 40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mov rdi, 1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mov rdx, 0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mov r10, 100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syscall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7071850" y="1477800"/>
            <a:ext cx="1835400" cy="93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rax, 1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rdi, 1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rsi, "INCORRECT!\n"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rdx, 11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syscall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51" name="Google Shape;151;p25"/>
          <p:cNvCxnSpPr>
            <a:stCxn id="148" idx="2"/>
            <a:endCxn id="150" idx="0"/>
          </p:cNvCxnSpPr>
          <p:nvPr/>
        </p:nvCxnSpPr>
        <p:spPr>
          <a:xfrm flipH="1" rot="-5400000">
            <a:off x="7218675" y="707075"/>
            <a:ext cx="290400" cy="1251300"/>
          </a:xfrm>
          <a:prstGeom prst="curvedConnector3">
            <a:avLst>
              <a:gd fmla="val 49978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25"/>
          <p:cNvCxnSpPr>
            <a:stCxn id="148" idx="2"/>
            <a:endCxn id="149" idx="0"/>
          </p:cNvCxnSpPr>
          <p:nvPr/>
        </p:nvCxnSpPr>
        <p:spPr>
          <a:xfrm rot="5400000">
            <a:off x="6151425" y="891125"/>
            <a:ext cx="290400" cy="883200"/>
          </a:xfrm>
          <a:prstGeom prst="curvedConnector3">
            <a:avLst>
              <a:gd fmla="val 49979" name="adj1"/>
            </a:avLst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Symbolic Execution in Practice</a:t>
            </a:r>
            <a:endParaRPr/>
          </a:p>
        </p:txBody>
      </p:sp>
      <p:sp>
        <p:nvSpPr>
          <p:cNvPr id="158" name="Google Shape;158;p26"/>
          <p:cNvSpPr txBox="1"/>
          <p:nvPr>
            <p:ph idx="1" type="body"/>
          </p:nvPr>
        </p:nvSpPr>
        <p:spPr>
          <a:xfrm>
            <a:off x="457200" y="1200150"/>
            <a:ext cx="44043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Translating to "math" isn't that easy...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Symbolic execution works by </a:t>
            </a:r>
            <a:r>
              <a:rPr i="1" lang="en"/>
              <a:t>emulating code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This means it has to </a:t>
            </a:r>
            <a:r>
              <a:rPr b="1" lang="en">
                <a:latin typeface="Roboto"/>
                <a:ea typeface="Roboto"/>
                <a:cs typeface="Roboto"/>
                <a:sym typeface="Roboto"/>
              </a:rPr>
              <a:t>follow a path</a:t>
            </a:r>
            <a:r>
              <a:rPr lang="en"/>
              <a:t>...</a:t>
            </a:r>
            <a:br>
              <a:rPr lang="en"/>
            </a:br>
            <a:r>
              <a:rPr lang="en"/>
              <a:t>... or multiple paths.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The symbolic execution engine tracks an additional state for every branch in the program!</a:t>
            </a:r>
            <a:endParaRPr/>
          </a:p>
        </p:txBody>
      </p:sp>
      <p:sp>
        <p:nvSpPr>
          <p:cNvPr id="159" name="Google Shape;159;p26"/>
          <p:cNvSpPr txBox="1"/>
          <p:nvPr/>
        </p:nvSpPr>
        <p:spPr>
          <a:xfrm>
            <a:off x="5820525" y="77525"/>
            <a:ext cx="1835400" cy="1110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rax, 0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rdi, 0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rdx, 1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syscall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cmp qword ptr [rsi], 42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je .get_flag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5067200" y="1477801"/>
            <a:ext cx="1575900" cy="18381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.get_flag: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mov rax, 2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mov rdi, "flag"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mov rsi, 0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syscall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mov rsi, rax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mov rax, 40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mov rdi, 1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mov rdx, 0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mov r10, 100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syscall</a:t>
            </a:r>
            <a:endParaRPr sz="10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7071850" y="1477800"/>
            <a:ext cx="1835400" cy="934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rax, 1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rdi, 1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rsi, "INCORRECT!\n"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mov rdx, 11</a:t>
            </a:r>
            <a:b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10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syscall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162" name="Google Shape;162;p26"/>
          <p:cNvCxnSpPr>
            <a:stCxn id="159" idx="2"/>
            <a:endCxn id="161" idx="0"/>
          </p:cNvCxnSpPr>
          <p:nvPr/>
        </p:nvCxnSpPr>
        <p:spPr>
          <a:xfrm flipH="1" rot="-5400000">
            <a:off x="7218675" y="707075"/>
            <a:ext cx="290400" cy="1251300"/>
          </a:xfrm>
          <a:prstGeom prst="curvedConnector3">
            <a:avLst>
              <a:gd fmla="val 49978" name="adj1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3" name="Google Shape;163;p26"/>
          <p:cNvCxnSpPr>
            <a:stCxn id="159" idx="2"/>
            <a:endCxn id="160" idx="0"/>
          </p:cNvCxnSpPr>
          <p:nvPr/>
        </p:nvCxnSpPr>
        <p:spPr>
          <a:xfrm rot="5400000">
            <a:off x="6151425" y="891125"/>
            <a:ext cx="290400" cy="883200"/>
          </a:xfrm>
          <a:prstGeom prst="curvedConnector3">
            <a:avLst>
              <a:gd fmla="val 49979" name="adj1"/>
            </a:avLst>
          </a:prstGeom>
          <a:noFill/>
          <a:ln cap="flat" cmpd="sng" w="19050">
            <a:solidFill>
              <a:srgbClr val="00FF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4" name="Google Shape;164;p26"/>
          <p:cNvSpPr txBox="1"/>
          <p:nvPr/>
        </p:nvSpPr>
        <p:spPr>
          <a:xfrm>
            <a:off x="5027450" y="3601525"/>
            <a:ext cx="1655400" cy="118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STATE A:</a:t>
            </a:r>
            <a:b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rax == 40</a:t>
            </a:r>
            <a:b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rdx == 0</a:t>
            </a:r>
            <a:b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rdi == 1</a:t>
            </a:r>
            <a:b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rsi == 3</a:t>
            </a:r>
            <a:b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r10 == 100</a:t>
            </a:r>
            <a:b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i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user_input</a:t>
            </a:r>
            <a: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== 42</a:t>
            </a:r>
            <a:b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i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program_output == the_flag</a:t>
            </a:r>
            <a:b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5" name="Google Shape;165;p26"/>
          <p:cNvSpPr txBox="1"/>
          <p:nvPr/>
        </p:nvSpPr>
        <p:spPr>
          <a:xfrm>
            <a:off x="7003900" y="3601525"/>
            <a:ext cx="1971300" cy="1188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STATE B:</a:t>
            </a:r>
            <a:b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rax == 1</a:t>
            </a:r>
            <a:b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rdx == 11</a:t>
            </a:r>
            <a:b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rdi == 1</a:t>
            </a:r>
            <a:b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rsi == "INCORRECT\n"</a:t>
            </a:r>
            <a:b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r10 == ???</a:t>
            </a:r>
            <a:b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i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user_input</a:t>
            </a:r>
            <a: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!= 42</a:t>
            </a:r>
            <a:b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i="1"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program_output == </a:t>
            </a:r>
            <a: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"INCORRECT!\n"</a:t>
            </a:r>
            <a:br>
              <a:rPr lang="en" sz="8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</a:br>
            <a:endParaRPr sz="8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6" name="Google Shape;166;p26"/>
          <p:cNvSpPr/>
          <p:nvPr/>
        </p:nvSpPr>
        <p:spPr>
          <a:xfrm>
            <a:off x="5712432" y="142300"/>
            <a:ext cx="1059325" cy="3452700"/>
          </a:xfrm>
          <a:custGeom>
            <a:rect b="b" l="l" r="r" t="t"/>
            <a:pathLst>
              <a:path extrusionOk="0" h="138108" w="42373">
                <a:moveTo>
                  <a:pt x="39573" y="0"/>
                </a:moveTo>
                <a:cubicBezTo>
                  <a:pt x="39601" y="6836"/>
                  <a:pt x="45684" y="32086"/>
                  <a:pt x="39741" y="41014"/>
                </a:cubicBezTo>
                <a:cubicBezTo>
                  <a:pt x="33798" y="49942"/>
                  <a:pt x="10445" y="39535"/>
                  <a:pt x="3916" y="53569"/>
                </a:cubicBezTo>
                <a:cubicBezTo>
                  <a:pt x="-2613" y="67603"/>
                  <a:pt x="1154" y="111128"/>
                  <a:pt x="568" y="125218"/>
                </a:cubicBezTo>
                <a:cubicBezTo>
                  <a:pt x="-18" y="139308"/>
                  <a:pt x="429" y="135960"/>
                  <a:pt x="401" y="138108"/>
                </a:cubicBezTo>
              </a:path>
            </a:pathLst>
          </a:custGeom>
          <a:noFill/>
          <a:ln cap="flat" cmpd="sng" w="9525">
            <a:solidFill>
              <a:srgbClr val="0000FF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167" name="Google Shape;167;p26"/>
          <p:cNvSpPr/>
          <p:nvPr/>
        </p:nvSpPr>
        <p:spPr>
          <a:xfrm>
            <a:off x="6848691" y="154850"/>
            <a:ext cx="1239175" cy="3444350"/>
          </a:xfrm>
          <a:custGeom>
            <a:rect b="b" l="l" r="r" t="t"/>
            <a:pathLst>
              <a:path extrusionOk="0" h="137774" w="49567">
                <a:moveTo>
                  <a:pt x="1021" y="0"/>
                </a:moveTo>
                <a:cubicBezTo>
                  <a:pt x="1551" y="6780"/>
                  <a:pt x="-3165" y="31807"/>
                  <a:pt x="4201" y="40679"/>
                </a:cubicBezTo>
                <a:cubicBezTo>
                  <a:pt x="11567" y="49552"/>
                  <a:pt x="37793" y="37053"/>
                  <a:pt x="45215" y="53235"/>
                </a:cubicBezTo>
                <a:cubicBezTo>
                  <a:pt x="52637" y="69418"/>
                  <a:pt x="48145" y="123684"/>
                  <a:pt x="48731" y="137774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9.12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