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oboto"/>
      <p:regular r:id="rId25"/>
      <p:bold r:id="rId26"/>
      <p:italic r:id="rId27"/>
      <p:boldItalic r:id="rId28"/>
    </p:embeddedFont>
    <p:embeddedFont>
      <p:font typeface="Roboto Light"/>
      <p:regular r:id="rId29"/>
      <p:bold r:id="rId30"/>
      <p:italic r:id="rId31"/>
      <p:boldItalic r:id="rId32"/>
    </p:embeddedFont>
    <p:embeddedFont>
      <p:font typeface="Oswald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Light-italic.fntdata"/><Relationship Id="rId30" Type="http://schemas.openxmlformats.org/officeDocument/2006/relationships/font" Target="fonts/RobotoLight-bold.fntdata"/><Relationship Id="rId11" Type="http://schemas.openxmlformats.org/officeDocument/2006/relationships/slide" Target="slides/slide6.xml"/><Relationship Id="rId33" Type="http://schemas.openxmlformats.org/officeDocument/2006/relationships/font" Target="fonts/Oswald-regular.fntdata"/><Relationship Id="rId10" Type="http://schemas.openxmlformats.org/officeDocument/2006/relationships/slide" Target="slides/slide5.xml"/><Relationship Id="rId32" Type="http://schemas.openxmlformats.org/officeDocument/2006/relationships/font" Target="fonts/RobotoLigh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Oswald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0fa1e7c5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0fa1e7c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a57e84d228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a57e84d228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57e84d228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a57e84d228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a57e84d228_0_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a57e84d228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a57e84d228_0_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a57e84d228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a57e84d228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a57e84d228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a57e84d228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a57e84d228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a57e84d22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a57e84d22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a57e84d228_0_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a57e84d228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a57e84d228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a57e84d228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57e84d228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57e84d228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57e84d228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a57e84d228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a57e84d22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a57e84d22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57e84d228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a57e84d228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57e84d228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a57e84d228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57e84d228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57e84d228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57e84d228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a57e84d228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a57e84d228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a57e84d228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a57e84d22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a57e84d2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Subtitle">
  <p:cSld name="TITLE_ONLY_1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" name="Google Shape;47;p11"/>
          <p:cNvSpPr txBox="1"/>
          <p:nvPr>
            <p:ph idx="1" type="subTitle"/>
          </p:nvPr>
        </p:nvSpPr>
        <p:spPr>
          <a:xfrm>
            <a:off x="685800" y="2179341"/>
            <a:ext cx="7772400" cy="7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itle" type="secHead">
  <p:cSld name="SECTION_HEAD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ncy Section Title">
  <p:cSld name="CUSTOM">
    <p:bg>
      <p:bgPr>
        <a:solidFill>
          <a:srgbClr val="351C75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219700" y="2287400"/>
            <a:ext cx="6523800" cy="56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2" type="title"/>
          </p:nvPr>
        </p:nvSpPr>
        <p:spPr>
          <a:xfrm>
            <a:off x="219700" y="499975"/>
            <a:ext cx="6523800" cy="178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3" type="title"/>
          </p:nvPr>
        </p:nvSpPr>
        <p:spPr>
          <a:xfrm>
            <a:off x="219700" y="2856225"/>
            <a:ext cx="6523800" cy="17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 sz="2400">
                <a:solidFill>
                  <a:srgbClr val="B7B7B7"/>
                </a:solidFill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Ideas">
  <p:cSld name="CUSTOM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537475" y="868313"/>
            <a:ext cx="8069100" cy="13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2" type="title"/>
          </p:nvPr>
        </p:nvSpPr>
        <p:spPr>
          <a:xfrm>
            <a:off x="537475" y="3055688"/>
            <a:ext cx="8069100" cy="13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Ideas">
  <p:cSld name="CUSTOM_1_2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537475" y="618338"/>
            <a:ext cx="8069100" cy="13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2" type="title"/>
          </p:nvPr>
        </p:nvSpPr>
        <p:spPr>
          <a:xfrm>
            <a:off x="537475" y="3349413"/>
            <a:ext cx="8069100" cy="13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5"/>
          <p:cNvSpPr txBox="1"/>
          <p:nvPr>
            <p:ph idx="3" type="title"/>
          </p:nvPr>
        </p:nvSpPr>
        <p:spPr>
          <a:xfrm>
            <a:off x="537475" y="1983875"/>
            <a:ext cx="8069100" cy="13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ral Idea">
  <p:cSld name="CUSTOM_1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537475" y="868313"/>
            <a:ext cx="8069100" cy="13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endar">
  <p:cSld name="CUSTOM_3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oogle Shape;69;p17"/>
          <p:cNvCxnSpPr/>
          <p:nvPr/>
        </p:nvCxnSpPr>
        <p:spPr>
          <a:xfrm>
            <a:off x="3048000" y="0"/>
            <a:ext cx="0" cy="5142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0" name="Google Shape;70;p17"/>
          <p:cNvCxnSpPr/>
          <p:nvPr/>
        </p:nvCxnSpPr>
        <p:spPr>
          <a:xfrm>
            <a:off x="6096000" y="0"/>
            <a:ext cx="0" cy="5142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1" name="Google Shape;71;p17"/>
          <p:cNvCxnSpPr/>
          <p:nvPr/>
        </p:nvCxnSpPr>
        <p:spPr>
          <a:xfrm>
            <a:off x="0" y="1285875"/>
            <a:ext cx="91458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2" name="Google Shape;72;p17"/>
          <p:cNvCxnSpPr/>
          <p:nvPr/>
        </p:nvCxnSpPr>
        <p:spPr>
          <a:xfrm>
            <a:off x="0" y="3857625"/>
            <a:ext cx="91458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3" name="Google Shape;73;p17"/>
          <p:cNvCxnSpPr/>
          <p:nvPr/>
        </p:nvCxnSpPr>
        <p:spPr>
          <a:xfrm>
            <a:off x="0" y="2571750"/>
            <a:ext cx="91440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4" name="Google Shape;74;p17"/>
          <p:cNvSpPr txBox="1"/>
          <p:nvPr/>
        </p:nvSpPr>
        <p:spPr>
          <a:xfrm>
            <a:off x="1751400" y="0"/>
            <a:ext cx="1296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January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7"/>
          <p:cNvSpPr txBox="1"/>
          <p:nvPr/>
        </p:nvSpPr>
        <p:spPr>
          <a:xfrm>
            <a:off x="4799400" y="0"/>
            <a:ext cx="1296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February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7"/>
          <p:cNvSpPr txBox="1"/>
          <p:nvPr/>
        </p:nvSpPr>
        <p:spPr>
          <a:xfrm>
            <a:off x="7849200" y="0"/>
            <a:ext cx="1296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March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7"/>
          <p:cNvSpPr txBox="1"/>
          <p:nvPr/>
        </p:nvSpPr>
        <p:spPr>
          <a:xfrm>
            <a:off x="1751400" y="1285875"/>
            <a:ext cx="1296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April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" name="Google Shape;78;p17"/>
          <p:cNvSpPr txBox="1"/>
          <p:nvPr/>
        </p:nvSpPr>
        <p:spPr>
          <a:xfrm>
            <a:off x="4799400" y="1285875"/>
            <a:ext cx="1296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May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9" name="Google Shape;79;p17"/>
          <p:cNvSpPr txBox="1"/>
          <p:nvPr/>
        </p:nvSpPr>
        <p:spPr>
          <a:xfrm>
            <a:off x="7849200" y="1285875"/>
            <a:ext cx="1296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June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1751400" y="2571750"/>
            <a:ext cx="1296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July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4799400" y="2571750"/>
            <a:ext cx="1296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August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7849200" y="2571750"/>
            <a:ext cx="1296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September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1751400" y="3857625"/>
            <a:ext cx="1296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October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4799400" y="3857625"/>
            <a:ext cx="1296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November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7849200" y="3857625"/>
            <a:ext cx="1296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December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457200" y="205979"/>
            <a:ext cx="810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4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9pPr>
          </a:lstStyle>
          <a:p/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457200" y="1198879"/>
            <a:ext cx="8109600" cy="3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–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–"/>
              <a:defRPr b="0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»"/>
              <a:defRPr b="0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457200" y="205979"/>
            <a:ext cx="810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4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9pPr>
          </a:lstStyle>
          <a:p/>
        </p:txBody>
      </p:sp>
      <p:sp>
        <p:nvSpPr>
          <p:cNvPr id="91" name="Google Shape;91;p19"/>
          <p:cNvSpPr txBox="1"/>
          <p:nvPr>
            <p:ph idx="1" type="body"/>
          </p:nvPr>
        </p:nvSpPr>
        <p:spPr>
          <a:xfrm>
            <a:off x="457200" y="1198879"/>
            <a:ext cx="8109600" cy="3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–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–"/>
              <a:defRPr b="0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»"/>
              <a:defRPr b="0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 txBox="1"/>
          <p:nvPr/>
        </p:nvSpPr>
        <p:spPr>
          <a:xfrm>
            <a:off x="243676" y="534950"/>
            <a:ext cx="2868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endParaRPr b="1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2" type="body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4"/>
          <p:cNvSpPr txBox="1"/>
          <p:nvPr/>
        </p:nvSpPr>
        <p:spPr>
          <a:xfrm>
            <a:off x="243676" y="534950"/>
            <a:ext cx="2868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endParaRPr b="1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>
  <p:cSld name="TITLE_AND_TWO_COLUMNS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idx="1" type="body"/>
          </p:nvPr>
        </p:nvSpPr>
        <p:spPr>
          <a:xfrm>
            <a:off x="457200" y="241575"/>
            <a:ext cx="3994500" cy="46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692275" y="241575"/>
            <a:ext cx="3994500" cy="46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TITLE_AND_TWO_COLUMNS_1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idx="1" type="body"/>
          </p:nvPr>
        </p:nvSpPr>
        <p:spPr>
          <a:xfrm>
            <a:off x="250875" y="241575"/>
            <a:ext cx="2829300" cy="46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2" type="body"/>
          </p:nvPr>
        </p:nvSpPr>
        <p:spPr>
          <a:xfrm>
            <a:off x="6063675" y="241575"/>
            <a:ext cx="2829300" cy="46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6"/>
          <p:cNvSpPr txBox="1"/>
          <p:nvPr>
            <p:ph idx="3" type="body"/>
          </p:nvPr>
        </p:nvSpPr>
        <p:spPr>
          <a:xfrm>
            <a:off x="3157350" y="241575"/>
            <a:ext cx="2829300" cy="46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" name="Google Shape;36;p7"/>
          <p:cNvSpPr txBox="1"/>
          <p:nvPr/>
        </p:nvSpPr>
        <p:spPr>
          <a:xfrm>
            <a:off x="243676" y="534950"/>
            <a:ext cx="2868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endParaRPr b="1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457200" y="233438"/>
            <a:ext cx="8229600" cy="46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■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■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■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Relationship Id="rId4" Type="http://schemas.openxmlformats.org/officeDocument/2006/relationships/hyperlink" Target="https://youtu.be/xjojOt4q4Yo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Automated Vulnerability Discovery</a:t>
            </a:r>
            <a:endParaRPr sz="4700"/>
          </a:p>
        </p:txBody>
      </p:sp>
      <p:sp>
        <p:nvSpPr>
          <p:cNvPr id="97" name="Google Shape;97;p20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Cyber Grand Challenge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Yan Shoshitaishvili</a:t>
            </a:r>
            <a:br>
              <a:rPr lang="en" sz="1000"/>
            </a:br>
            <a:r>
              <a:rPr lang="en" sz="1000"/>
              <a:t>Arizona State University</a:t>
            </a:r>
            <a:endParaRPr sz="1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bits-master768.jpg" id="179" name="Google Shape;179;p29"/>
          <p:cNvPicPr preferRelativeResize="0"/>
          <p:nvPr/>
        </p:nvPicPr>
        <p:blipFill rotWithShape="1">
          <a:blip r:embed="rId3">
            <a:alphaModFix/>
          </a:blip>
          <a:srcRect b="0" l="0" r="0" t="15462"/>
          <a:stretch/>
        </p:blipFill>
        <p:spPr>
          <a:xfrm>
            <a:off x="0" y="-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9"/>
          <p:cNvSpPr/>
          <p:nvPr/>
        </p:nvSpPr>
        <p:spPr>
          <a:xfrm>
            <a:off x="5625075" y="2247350"/>
            <a:ext cx="444600" cy="6936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0275"/>
            <a:ext cx="9143999" cy="5416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/>
          <p:nvPr>
            <p:ph type="title"/>
          </p:nvPr>
        </p:nvSpPr>
        <p:spPr>
          <a:xfrm>
            <a:off x="457200" y="205979"/>
            <a:ext cx="810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Code Freeze?</a:t>
            </a:r>
            <a:endParaRPr/>
          </a:p>
        </p:txBody>
      </p:sp>
      <p:pic>
        <p:nvPicPr>
          <p:cNvPr descr="Screen Shot 2016-08-06 at 4.32.30 PM.png" id="196" name="Google Shape;1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186" y="1579875"/>
            <a:ext cx="6107625" cy="22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from 2016-08-07 13-59-49.png" id="201" name="Google Shape;201;p33"/>
          <p:cNvPicPr preferRelativeResize="0"/>
          <p:nvPr/>
        </p:nvPicPr>
        <p:blipFill rotWithShape="1">
          <a:blip r:embed="rId3">
            <a:alphaModFix/>
          </a:blip>
          <a:srcRect b="18585" l="0" r="12694" t="2927"/>
          <a:stretch/>
        </p:blipFill>
        <p:spPr>
          <a:xfrm>
            <a:off x="0" y="650075"/>
            <a:ext cx="9143998" cy="3703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/>
          <p:nvPr/>
        </p:nvSpPr>
        <p:spPr>
          <a:xfrm>
            <a:off x="3693775" y="467575"/>
            <a:ext cx="1186200" cy="8553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/>
          <p:nvPr/>
        </p:nvSpPr>
        <p:spPr>
          <a:xfrm>
            <a:off x="623100" y="4048450"/>
            <a:ext cx="7897800" cy="8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Tue 2 Aug, 23:54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~15 hours before access shutdown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Full video: </a:t>
            </a:r>
            <a:r>
              <a:rPr lang="en" sz="1600">
                <a:solidFill>
                  <a:schemeClr val="hlink"/>
                </a:solidFill>
                <a:uFill>
                  <a:noFill/>
                </a:uFill>
                <a:hlinkClick r:id="rId4"/>
              </a:rPr>
              <a:t>https://youtu.be/xjojOt4q4Yo</a:t>
            </a:r>
            <a:r>
              <a:rPr lang="en" sz="1600">
                <a:solidFill>
                  <a:srgbClr val="FFFFFF"/>
                </a:solidFill>
              </a:rPr>
              <a:t> 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  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Copy of 7144616450524029472-account_id=1.jpg" id="213" name="Google Shape;213;p35"/>
          <p:cNvPicPr preferRelativeResize="0"/>
          <p:nvPr/>
        </p:nvPicPr>
        <p:blipFill rotWithShape="1">
          <a:blip r:embed="rId3">
            <a:alphaModFix/>
          </a:blip>
          <a:srcRect b="3738" l="0" r="0" t="20429"/>
          <a:stretch/>
        </p:blipFill>
        <p:spPr>
          <a:xfrm>
            <a:off x="38500" y="0"/>
            <a:ext cx="9066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nalscoreboard.png" id="218" name="Google Shape;2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28"/>
            <a:ext cx="9143999" cy="5134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nalscoreboard.png" id="223" name="Google Shape;2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28"/>
            <a:ext cx="9143999" cy="5134043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7"/>
          <p:cNvSpPr/>
          <p:nvPr/>
        </p:nvSpPr>
        <p:spPr>
          <a:xfrm rot="10800000">
            <a:off x="6683400" y="1582475"/>
            <a:ext cx="327600" cy="3879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2016, at the Cyber Grand Challenge Final Event</a:t>
            </a:r>
            <a:endParaRPr/>
          </a:p>
        </p:txBody>
      </p:sp>
      <p:sp>
        <p:nvSpPr>
          <p:cNvPr id="230" name="Google Shape;230;p38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Automatic analysis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simplified DECREE Operating System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7 system calls (equivalents of </a:t>
            </a:r>
            <a:r>
              <a:rPr lang="en" sz="1400">
                <a:latin typeface="Consolas"/>
                <a:ea typeface="Consolas"/>
                <a:cs typeface="Consolas"/>
                <a:sym typeface="Consolas"/>
              </a:rPr>
              <a:t>read</a:t>
            </a:r>
            <a:r>
              <a:rPr lang="en" sz="1400"/>
              <a:t>, </a:t>
            </a:r>
            <a:r>
              <a:rPr lang="en" sz="1400">
                <a:latin typeface="Consolas"/>
                <a:ea typeface="Consolas"/>
                <a:cs typeface="Consolas"/>
                <a:sym typeface="Consolas"/>
              </a:rPr>
              <a:t>write</a:t>
            </a:r>
            <a:r>
              <a:rPr lang="en" sz="1400"/>
              <a:t>, </a:t>
            </a:r>
            <a:r>
              <a:rPr lang="en" sz="1400">
                <a:latin typeface="Consolas"/>
                <a:ea typeface="Consolas"/>
                <a:cs typeface="Consolas"/>
                <a:sym typeface="Consolas"/>
              </a:rPr>
              <a:t>select</a:t>
            </a:r>
            <a:r>
              <a:rPr lang="en" sz="1400"/>
              <a:t>, </a:t>
            </a:r>
            <a:r>
              <a:rPr lang="en" sz="1400">
                <a:latin typeface="Consolas"/>
                <a:ea typeface="Consolas"/>
                <a:cs typeface="Consolas"/>
                <a:sym typeface="Consolas"/>
              </a:rPr>
              <a:t>mmap</a:t>
            </a:r>
            <a:r>
              <a:rPr lang="en" sz="1400"/>
              <a:t>, </a:t>
            </a:r>
            <a:r>
              <a:rPr lang="en" sz="1400">
                <a:latin typeface="Consolas"/>
                <a:ea typeface="Consolas"/>
                <a:cs typeface="Consolas"/>
                <a:sym typeface="Consolas"/>
              </a:rPr>
              <a:t>munmap</a:t>
            </a:r>
            <a:r>
              <a:rPr lang="en" sz="1400"/>
              <a:t>, </a:t>
            </a:r>
            <a:r>
              <a:rPr lang="en" sz="1400">
                <a:latin typeface="Consolas"/>
                <a:ea typeface="Consolas"/>
                <a:cs typeface="Consolas"/>
                <a:sym typeface="Consolas"/>
              </a:rPr>
              <a:t>get_random</a:t>
            </a:r>
            <a:r>
              <a:rPr lang="en" sz="1400"/>
              <a:t>, </a:t>
            </a:r>
            <a:r>
              <a:rPr lang="en" sz="1400">
                <a:latin typeface="Consolas"/>
                <a:ea typeface="Consolas"/>
                <a:cs typeface="Consolas"/>
                <a:sym typeface="Consolas"/>
              </a:rPr>
              <a:t>exit</a:t>
            </a:r>
            <a:r>
              <a:rPr lang="en" sz="1400"/>
              <a:t>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no persistence, threading, network, etc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Automatic exploitation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opportunistic instruction pointer overwrites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ROP chain generation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Automatic repair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general program hardening through binary rewriting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Artificial intelligence?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lol</a:t>
            </a:r>
            <a:endParaRPr sz="1400"/>
          </a:p>
        </p:txBody>
      </p:sp>
      <p:pic>
        <p:nvPicPr>
          <p:cNvPr descr="arts0623-02.png" id="231" name="Google Shape;231;p38"/>
          <p:cNvPicPr preferRelativeResize="0"/>
          <p:nvPr/>
        </p:nvPicPr>
        <p:blipFill rotWithShape="1">
          <a:blip r:embed="rId3">
            <a:alphaModFix/>
          </a:blip>
          <a:srcRect b="5981" l="20346" r="20352" t="5137"/>
          <a:stretch/>
        </p:blipFill>
        <p:spPr>
          <a:xfrm>
            <a:off x="7996800" y="3424188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4450" y="4715275"/>
            <a:ext cx="771900" cy="34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3138" y="4048225"/>
            <a:ext cx="234525" cy="23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GC_LogoAnimation.gif"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4413" y="693575"/>
            <a:ext cx="5255175" cy="371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 b="7798" l="0" r="0" t="779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"/>
            <a:ext cx="9144002" cy="5142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813" y="1582113"/>
            <a:ext cx="1979223" cy="19792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18" name="Google Shape;118;p24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2283925" y="1712088"/>
            <a:ext cx="1147200" cy="171932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4"/>
          <p:cNvSpPr txBox="1"/>
          <p:nvPr/>
        </p:nvSpPr>
        <p:spPr>
          <a:xfrm>
            <a:off x="3998400" y="1712063"/>
            <a:ext cx="1147200" cy="17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=</a:t>
            </a:r>
            <a:endParaRPr sz="9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5"/>
          <p:cNvPicPr preferRelativeResize="0"/>
          <p:nvPr/>
        </p:nvPicPr>
        <p:blipFill rotWithShape="1">
          <a:blip r:embed="rId3">
            <a:alphaModFix/>
          </a:blip>
          <a:srcRect b="6717" l="21120" r="21126" t="6717"/>
          <a:stretch/>
        </p:blipFill>
        <p:spPr>
          <a:xfrm>
            <a:off x="5712875" y="1712100"/>
            <a:ext cx="1147101" cy="171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25" name="Google Shape;125;p25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2283925" y="1712088"/>
            <a:ext cx="1147200" cy="171932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/>
          <p:cNvSpPr txBox="1"/>
          <p:nvPr/>
        </p:nvSpPr>
        <p:spPr>
          <a:xfrm>
            <a:off x="3998400" y="1712063"/>
            <a:ext cx="1147200" cy="17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=</a:t>
            </a:r>
            <a:endParaRPr sz="9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6"/>
          <p:cNvPicPr preferRelativeResize="0"/>
          <p:nvPr/>
        </p:nvPicPr>
        <p:blipFill rotWithShape="1">
          <a:blip r:embed="rId3">
            <a:alphaModFix/>
          </a:blip>
          <a:srcRect b="6717" l="21120" r="21126" t="6717"/>
          <a:stretch/>
        </p:blipFill>
        <p:spPr>
          <a:xfrm>
            <a:off x="5712875" y="1712100"/>
            <a:ext cx="1147101" cy="171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32" name="Google Shape;132;p26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2283925" y="1712088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33" name="Google Shape;133;p26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1136725" y="1712088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6"/>
          <p:cNvPicPr preferRelativeResize="0"/>
          <p:nvPr/>
        </p:nvPicPr>
        <p:blipFill rotWithShape="1">
          <a:blip r:embed="rId3">
            <a:alphaModFix/>
          </a:blip>
          <a:srcRect b="6717" l="21120" r="21126" t="6717"/>
          <a:stretch/>
        </p:blipFill>
        <p:spPr>
          <a:xfrm>
            <a:off x="6860075" y="1712100"/>
            <a:ext cx="1147101" cy="17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6"/>
          <p:cNvSpPr txBox="1"/>
          <p:nvPr/>
        </p:nvSpPr>
        <p:spPr>
          <a:xfrm>
            <a:off x="3998400" y="1712063"/>
            <a:ext cx="1147200" cy="17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&gt;</a:t>
            </a:r>
            <a:endParaRPr sz="9600"/>
          </a:p>
        </p:txBody>
      </p:sp>
      <p:pic>
        <p:nvPicPr>
          <p:cNvPr descr="arts0623-02.png" id="136" name="Google Shape;136;p26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2283925" y="-12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37" name="Google Shape;137;p26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1136725" y="-12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38" name="Google Shape;138;p26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2283925" y="3431363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39" name="Google Shape;139;p26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1136725" y="3431363"/>
            <a:ext cx="1147200" cy="1719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7"/>
          <p:cNvPicPr preferRelativeResize="0"/>
          <p:nvPr/>
        </p:nvPicPr>
        <p:blipFill rotWithShape="1">
          <a:blip r:embed="rId3">
            <a:alphaModFix/>
          </a:blip>
          <a:srcRect b="6717" l="21120" r="21126" t="6717"/>
          <a:stretch/>
        </p:blipFill>
        <p:spPr>
          <a:xfrm>
            <a:off x="2283975" y="3431375"/>
            <a:ext cx="1147101" cy="171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45" name="Google Shape;145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2283925" y="1712088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46" name="Google Shape;146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1136725" y="1712088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47" name="Google Shape;147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2283925" y="-12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48" name="Google Shape;148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1136725" y="-12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49" name="Google Shape;149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1136725" y="3431363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50" name="Google Shape;150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0" y="1712088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51" name="Google Shape;151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0" y="-12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52" name="Google Shape;152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0" y="3431363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53" name="Google Shape;153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4567850" y="1712088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54" name="Google Shape;154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5715050" y="-12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55" name="Google Shape;155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4567850" y="-12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56" name="Google Shape;156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5715050" y="3431363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57" name="Google Shape;157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4567850" y="3431363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58" name="Google Shape;158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3431125" y="1712088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59" name="Google Shape;159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3431125" y="-12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60" name="Google Shape;160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3431125" y="3431363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61" name="Google Shape;161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7996800" y="1712088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62" name="Google Shape;162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6849600" y="1712088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63" name="Google Shape;163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7996800" y="-12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64" name="Google Shape;164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6849600" y="-12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65" name="Google Shape;165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7996800" y="3431363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s0623-02.png" id="166" name="Google Shape;166;p27"/>
          <p:cNvPicPr preferRelativeResize="0"/>
          <p:nvPr/>
        </p:nvPicPr>
        <p:blipFill rotWithShape="1">
          <a:blip r:embed="rId4">
            <a:alphaModFix/>
          </a:blip>
          <a:srcRect b="5981" l="20346" r="20352" t="5137"/>
          <a:stretch/>
        </p:blipFill>
        <p:spPr>
          <a:xfrm>
            <a:off x="6849600" y="3431363"/>
            <a:ext cx="1147200" cy="171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 rotWithShape="1">
          <a:blip r:embed="rId3">
            <a:alphaModFix/>
          </a:blip>
          <a:srcRect b="6717" l="21120" r="21126" t="6717"/>
          <a:stretch/>
        </p:blipFill>
        <p:spPr>
          <a:xfrm>
            <a:off x="5712875" y="1712100"/>
            <a:ext cx="1147101" cy="17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xresdefault.jpg" id="172" name="Google Shape;1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"/>
            <a:ext cx="9144026" cy="514352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8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ideashvili 2019.12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