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4"/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Tahoma"/>
      <p:regular r:id="rId24"/>
      <p:bold r:id="rId25"/>
    </p:embeddedFont>
    <p:embeddedFont>
      <p:font typeface="Roboto Light"/>
      <p:regular r:id="rId26"/>
      <p:bold r:id="rId27"/>
      <p:italic r:id="rId28"/>
      <p:boldItalic r:id="rId29"/>
    </p:embeddedFont>
    <p:embeddedFont>
      <p:font typeface="Oswald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Tahoma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Light-regular.fntdata"/><Relationship Id="rId25" Type="http://schemas.openxmlformats.org/officeDocument/2006/relationships/font" Target="fonts/Tahoma-bold.fntdata"/><Relationship Id="rId28" Type="http://schemas.openxmlformats.org/officeDocument/2006/relationships/font" Target="fonts/RobotoLight-italic.fntdata"/><Relationship Id="rId27" Type="http://schemas.openxmlformats.org/officeDocument/2006/relationships/font" Target="fonts/RobotoLight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Ligh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65eeea3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65eeea3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4659c17eb1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4659c17eb1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659c17eb1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4659c17eb1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659c17eb1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659c17eb1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4659c17eb1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4659c17eb1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65eeea3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65eeea3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659c17eb1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659c17eb1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659c17eb1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659c17eb1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7bd5899d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7bd5899d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7bd5899d3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7bd5899d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47bd5899d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47bd5899d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7bd5899d3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7bd5899d3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659c17eb1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659c17eb1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2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8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33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6" name="Google Shape;15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9" name="Google Shape;159;p35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0" name="Google Shape;160;p35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1" name="Google Shape;161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4" name="Google Shape;164;p36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5" name="Google Shape;16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8" name="Google Shape;168;p37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9" name="Google Shape;169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7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3" name="Google Shape;173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175" name="Google Shape;1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77" name="Google Shape;177;p39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8" name="Google Shape;178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40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40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40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40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40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5" name="Google Shape;185;p40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40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40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40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40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40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40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" name="Google Shape;195;p40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40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" name="Google Shape;199;p4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41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" name="Google Shape;203;p4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42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43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8" name="Google Shape;208;p43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209" name="Google Shape;209;p43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210" name="Google Shape;210;p43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43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ithub.com/HexHive/printbf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Format Strings</a:t>
            </a:r>
            <a:endParaRPr/>
          </a:p>
        </p:txBody>
      </p:sp>
      <p:sp>
        <p:nvSpPr>
          <p:cNvPr id="218" name="Google Shape;218;p4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Memory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printf - writing memory</a:t>
            </a:r>
            <a:endParaRPr/>
          </a:p>
        </p:txBody>
      </p:sp>
      <p:sp>
        <p:nvSpPr>
          <p:cNvPr id="311" name="Google Shape;311;p5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Problem: how do we control *what* to write?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Solution: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char buf[4];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printf("%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43981x%1$n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", buf);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Writes "ABCD" to buf! But at what cost (demo time!)?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printf - writing memory</a:t>
            </a:r>
            <a:endParaRPr/>
          </a:p>
        </p:txBody>
      </p:sp>
      <p:sp>
        <p:nvSpPr>
          <p:cNvPr id="317" name="Google Shape;317;p5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Problem: limiting output amount?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Solution: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char buf[4];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printf("%65x%1$hhn%x%2$hhn%c%3$hhn%c%4$hhn", buf, buf+1, buf+2, buf+3);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Writes "ABCD" to buf, with lower cost!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do we write "DCBA"?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printf - copying memory</a:t>
            </a:r>
            <a:endParaRPr/>
          </a:p>
        </p:txBody>
      </p:sp>
      <p:sp>
        <p:nvSpPr>
          <p:cNvPr id="323" name="Google Shape;323;p5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One more thing: %*10$x%11$n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* specifies a </a:t>
            </a:r>
            <a:r>
              <a:rPr i="1" lang="en"/>
              <a:t>dynamic padding size</a:t>
            </a:r>
            <a:r>
              <a:rPr lang="en"/>
              <a:t>. This will: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get the 10th parameter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i="1" lang="en"/>
              <a:t>use it as the padding size</a:t>
            </a:r>
            <a:r>
              <a:rPr lang="en"/>
              <a:t> of a single character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print that many bytes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write the number of bytes printed to the memory pointed to by the 11th parameter.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results in a copy.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Problem: not realistic for large values (too much output).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printf - (turing) complete mastery</a:t>
            </a:r>
            <a:endParaRPr/>
          </a:p>
        </p:txBody>
      </p:sp>
      <p:sp>
        <p:nvSpPr>
          <p:cNvPr id="329" name="Google Shape;329;p5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run in a loop, printf is </a:t>
            </a:r>
            <a:r>
              <a:rPr i="1" lang="en"/>
              <a:t>turing complete</a:t>
            </a:r>
            <a:r>
              <a:rPr lang="en"/>
              <a:t>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https://github.com/HexHive/printbf</a:t>
            </a:r>
            <a:r>
              <a:rPr lang="en"/>
              <a:t> </a:t>
            </a:r>
            <a:endParaRPr/>
          </a:p>
        </p:txBody>
      </p:sp>
      <p:pic>
        <p:nvPicPr>
          <p:cNvPr id="330" name="Google Shape;330;p56"/>
          <p:cNvPicPr preferRelativeResize="0"/>
          <p:nvPr/>
        </p:nvPicPr>
        <p:blipFill rotWithShape="1">
          <a:blip r:embed="rId4">
            <a:alphaModFix/>
          </a:blip>
          <a:srcRect b="3419" l="8820" r="8820" t="3419"/>
          <a:stretch/>
        </p:blipFill>
        <p:spPr>
          <a:xfrm>
            <a:off x="6008045" y="0"/>
            <a:ext cx="313596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 String Vulnerabilities</a:t>
            </a:r>
            <a:endParaRPr/>
          </a:p>
        </p:txBody>
      </p:sp>
      <p:sp>
        <p:nvSpPr>
          <p:cNvPr id="224" name="Google Shape;224;p4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int main(int argc, char **argv)</a:t>
            </a:r>
            <a:br>
              <a:rPr lang="en" sz="2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printf(argv[1]);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printf - writing memory</a:t>
            </a:r>
            <a:endParaRPr/>
          </a:p>
        </p:txBody>
      </p:sp>
      <p:sp>
        <p:nvSpPr>
          <p:cNvPr id="230" name="Google Shape;230;p4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their infinite wisdom, developers implemented %n, which will dereference a pointer from the stack and write the number of bytes written so far to it.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int namelength;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printf("%s%n", name, &amp;namelength);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printf("The name was %d bytes long!", namelength);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Why is this bad? Demo time!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printf - writing memory</a:t>
            </a:r>
            <a:endParaRPr/>
          </a:p>
        </p:txBody>
      </p:sp>
      <p:sp>
        <p:nvSpPr>
          <p:cNvPr id="236" name="Google Shape;236;p4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%n requires a pointer to where we want to write. But: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if our buffer is on the stack (and we can put a valid pointer into it), we can use that!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%7$n (and other offsets) let us use different pointers on the stack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frame pointers point to each other!</a:t>
            </a:r>
            <a:br>
              <a:rPr lang="en" sz="1400"/>
            </a:br>
            <a:br>
              <a:rPr lang="en" sz="1400"/>
            </a:br>
            <a:br>
              <a:rPr lang="en" sz="1400"/>
            </a:br>
            <a:br>
              <a:rPr lang="en" sz="1400"/>
            </a:br>
            <a:br>
              <a:rPr lang="en" sz="1400"/>
            </a:b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we can target ebp1 for %n, and modify ebp2, then target ebp2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lets us operate independently of stack ASLR!</a:t>
            </a:r>
            <a:endParaRPr/>
          </a:p>
        </p:txBody>
      </p:sp>
      <p:sp>
        <p:nvSpPr>
          <p:cNvPr id="237" name="Google Shape;237;p47"/>
          <p:cNvSpPr/>
          <p:nvPr/>
        </p:nvSpPr>
        <p:spPr>
          <a:xfrm>
            <a:off x="457200" y="2905975"/>
            <a:ext cx="82296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7"/>
          <p:cNvSpPr/>
          <p:nvPr/>
        </p:nvSpPr>
        <p:spPr>
          <a:xfrm>
            <a:off x="457200" y="2905975"/>
            <a:ext cx="20451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vuln stack frame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9" name="Google Shape;239;p47"/>
          <p:cNvSpPr/>
          <p:nvPr/>
        </p:nvSpPr>
        <p:spPr>
          <a:xfrm>
            <a:off x="2502300" y="29059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saved ebp1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0" name="Google Shape;240;p47"/>
          <p:cNvSpPr/>
          <p:nvPr/>
        </p:nvSpPr>
        <p:spPr>
          <a:xfrm>
            <a:off x="3204000" y="29059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saved return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1" name="Google Shape;241;p47"/>
          <p:cNvSpPr/>
          <p:nvPr/>
        </p:nvSpPr>
        <p:spPr>
          <a:xfrm>
            <a:off x="3905700" y="29059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caller stack frame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2" name="Google Shape;242;p47"/>
          <p:cNvSpPr/>
          <p:nvPr/>
        </p:nvSpPr>
        <p:spPr>
          <a:xfrm>
            <a:off x="4607400" y="29059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saved ebp2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3" name="Google Shape;243;p47"/>
          <p:cNvSpPr/>
          <p:nvPr/>
        </p:nvSpPr>
        <p:spPr>
          <a:xfrm>
            <a:off x="5309100" y="29059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saved return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4" name="Google Shape;244;p47"/>
          <p:cNvSpPr/>
          <p:nvPr/>
        </p:nvSpPr>
        <p:spPr>
          <a:xfrm>
            <a:off x="6010800" y="2905975"/>
            <a:ext cx="26760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caller-caller stack frame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45" name="Google Shape;245;p47"/>
          <p:cNvCxnSpPr>
            <a:stCxn id="239" idx="0"/>
            <a:endCxn id="242" idx="0"/>
          </p:cNvCxnSpPr>
          <p:nvPr/>
        </p:nvCxnSpPr>
        <p:spPr>
          <a:xfrm flipH="1" rot="-5400000">
            <a:off x="3905400" y="1853725"/>
            <a:ext cx="600" cy="2105100"/>
          </a:xfrm>
          <a:prstGeom prst="curvedConnector3">
            <a:avLst>
              <a:gd fmla="val -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printf - writing memory</a:t>
            </a:r>
            <a:endParaRPr/>
          </a:p>
        </p:txBody>
      </p:sp>
      <p:sp>
        <p:nvSpPr>
          <p:cNvPr id="251" name="Google Shape;251;p4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%n requires a pointer to where we want to write. But: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if our buffer is on the stack (and we can put a valid pointer into it), we can use that!</a:t>
            </a:r>
            <a:endParaRPr b="1" sz="1400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%7$n (and other offsets) let us use different pointers on the stack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frame pointers point to each other!</a:t>
            </a:r>
            <a:br>
              <a:rPr lang="en" sz="1400"/>
            </a:br>
            <a:br>
              <a:rPr lang="en" sz="1400"/>
            </a:br>
            <a:br>
              <a:rPr lang="en" sz="1400"/>
            </a:br>
            <a:br>
              <a:rPr lang="en" sz="1400"/>
            </a:br>
            <a:br>
              <a:rPr lang="en" sz="1400"/>
            </a:b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we can target ebp1 for %n, and modify ebp2, then target ebp2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lets us operate independently of stack ASLR!</a:t>
            </a:r>
            <a:endParaRPr/>
          </a:p>
        </p:txBody>
      </p:sp>
      <p:sp>
        <p:nvSpPr>
          <p:cNvPr id="252" name="Google Shape;252;p48"/>
          <p:cNvSpPr/>
          <p:nvPr/>
        </p:nvSpPr>
        <p:spPr>
          <a:xfrm>
            <a:off x="457200" y="2905975"/>
            <a:ext cx="82296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8"/>
          <p:cNvSpPr/>
          <p:nvPr/>
        </p:nvSpPr>
        <p:spPr>
          <a:xfrm>
            <a:off x="457200" y="2905975"/>
            <a:ext cx="20451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vuln stack frame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4" name="Google Shape;254;p48"/>
          <p:cNvSpPr/>
          <p:nvPr/>
        </p:nvSpPr>
        <p:spPr>
          <a:xfrm>
            <a:off x="2502300" y="29059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saved ebp1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5" name="Google Shape;255;p48"/>
          <p:cNvSpPr/>
          <p:nvPr/>
        </p:nvSpPr>
        <p:spPr>
          <a:xfrm>
            <a:off x="3204000" y="29059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saved return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6" name="Google Shape;256;p48"/>
          <p:cNvSpPr/>
          <p:nvPr/>
        </p:nvSpPr>
        <p:spPr>
          <a:xfrm>
            <a:off x="3905700" y="29059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caller stack frame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7" name="Google Shape;257;p48"/>
          <p:cNvSpPr/>
          <p:nvPr/>
        </p:nvSpPr>
        <p:spPr>
          <a:xfrm>
            <a:off x="4607400" y="29059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saved ebp2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8" name="Google Shape;258;p48"/>
          <p:cNvSpPr/>
          <p:nvPr/>
        </p:nvSpPr>
        <p:spPr>
          <a:xfrm>
            <a:off x="5309100" y="29059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saved return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9" name="Google Shape;259;p48"/>
          <p:cNvSpPr/>
          <p:nvPr/>
        </p:nvSpPr>
        <p:spPr>
          <a:xfrm>
            <a:off x="6010800" y="2905975"/>
            <a:ext cx="26760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caller-caller stack frame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60" name="Google Shape;260;p48"/>
          <p:cNvCxnSpPr>
            <a:stCxn id="254" idx="0"/>
            <a:endCxn id="257" idx="0"/>
          </p:cNvCxnSpPr>
          <p:nvPr/>
        </p:nvCxnSpPr>
        <p:spPr>
          <a:xfrm flipH="1" rot="-5400000">
            <a:off x="3905400" y="1853725"/>
            <a:ext cx="600" cy="2105100"/>
          </a:xfrm>
          <a:prstGeom prst="curvedConnector3">
            <a:avLst>
              <a:gd fmla="val -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printf - writing memory using your own format string</a:t>
            </a:r>
            <a:endParaRPr/>
          </a:p>
        </p:txBody>
      </p:sp>
      <p:sp>
        <p:nvSpPr>
          <p:cNvPr id="266" name="Google Shape;266;p4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our format string is on the stack:</a:t>
            </a:r>
            <a:endParaRPr/>
          </a:p>
        </p:txBody>
      </p:sp>
      <p:sp>
        <p:nvSpPr>
          <p:cNvPr id="267" name="Google Shape;267;p49"/>
          <p:cNvSpPr/>
          <p:nvPr/>
        </p:nvSpPr>
        <p:spPr>
          <a:xfrm>
            <a:off x="457200" y="2143975"/>
            <a:ext cx="82296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9"/>
          <p:cNvSpPr/>
          <p:nvPr/>
        </p:nvSpPr>
        <p:spPr>
          <a:xfrm>
            <a:off x="457200" y="2143975"/>
            <a:ext cx="20451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format string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9" name="Google Shape;269;p49"/>
          <p:cNvSpPr/>
          <p:nvPr/>
        </p:nvSpPr>
        <p:spPr>
          <a:xfrm>
            <a:off x="2502300" y="21439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saved ebp1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0" name="Google Shape;270;p49"/>
          <p:cNvSpPr/>
          <p:nvPr/>
        </p:nvSpPr>
        <p:spPr>
          <a:xfrm>
            <a:off x="3204000" y="21439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saved return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1" name="Google Shape;271;p49"/>
          <p:cNvSpPr/>
          <p:nvPr/>
        </p:nvSpPr>
        <p:spPr>
          <a:xfrm>
            <a:off x="3905700" y="21439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caller stack frame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2" name="Google Shape;272;p49"/>
          <p:cNvSpPr/>
          <p:nvPr/>
        </p:nvSpPr>
        <p:spPr>
          <a:xfrm>
            <a:off x="4607400" y="21439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saved ebp2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3" name="Google Shape;273;p49"/>
          <p:cNvSpPr/>
          <p:nvPr/>
        </p:nvSpPr>
        <p:spPr>
          <a:xfrm>
            <a:off x="5309100" y="21439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saved return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4" name="Google Shape;274;p49"/>
          <p:cNvSpPr/>
          <p:nvPr/>
        </p:nvSpPr>
        <p:spPr>
          <a:xfrm>
            <a:off x="6010800" y="2143975"/>
            <a:ext cx="26760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caller-caller stack frame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75" name="Google Shape;275;p49"/>
          <p:cNvCxnSpPr>
            <a:stCxn id="269" idx="0"/>
            <a:endCxn id="272" idx="0"/>
          </p:cNvCxnSpPr>
          <p:nvPr/>
        </p:nvCxnSpPr>
        <p:spPr>
          <a:xfrm flipH="1" rot="-5400000">
            <a:off x="3905400" y="1091725"/>
            <a:ext cx="600" cy="2105100"/>
          </a:xfrm>
          <a:prstGeom prst="curvedConnector3">
            <a:avLst>
              <a:gd fmla="val -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printf - writing memory using your own format string</a:t>
            </a:r>
            <a:endParaRPr/>
          </a:p>
        </p:txBody>
      </p:sp>
      <p:sp>
        <p:nvSpPr>
          <p:cNvPr id="281" name="Google Shape;281;p5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our format string is on the stack:</a:t>
            </a:r>
            <a:endParaRPr/>
          </a:p>
        </p:txBody>
      </p:sp>
      <p:sp>
        <p:nvSpPr>
          <p:cNvPr id="282" name="Google Shape;282;p50"/>
          <p:cNvSpPr/>
          <p:nvPr/>
        </p:nvSpPr>
        <p:spPr>
          <a:xfrm>
            <a:off x="457200" y="2143975"/>
            <a:ext cx="82296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???</a:t>
            </a:r>
            <a:endParaRPr/>
          </a:p>
        </p:txBody>
      </p:sp>
      <p:sp>
        <p:nvSpPr>
          <p:cNvPr id="283" name="Google Shape;283;p50"/>
          <p:cNvSpPr/>
          <p:nvPr/>
        </p:nvSpPr>
        <p:spPr>
          <a:xfrm>
            <a:off x="4536600" y="2143975"/>
            <a:ext cx="20451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format string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4" name="Google Shape;284;p50"/>
          <p:cNvSpPr/>
          <p:nvPr/>
        </p:nvSpPr>
        <p:spPr>
          <a:xfrm>
            <a:off x="6581700" y="21439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saved ebp1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5" name="Google Shape;285;p50"/>
          <p:cNvSpPr/>
          <p:nvPr/>
        </p:nvSpPr>
        <p:spPr>
          <a:xfrm>
            <a:off x="7283400" y="21439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saved return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6" name="Google Shape;286;p50"/>
          <p:cNvSpPr/>
          <p:nvPr/>
        </p:nvSpPr>
        <p:spPr>
          <a:xfrm>
            <a:off x="7985100" y="21439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caller stack frame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printf - writing memory using your own format string</a:t>
            </a:r>
            <a:endParaRPr/>
          </a:p>
        </p:txBody>
      </p:sp>
      <p:sp>
        <p:nvSpPr>
          <p:cNvPr id="292" name="Google Shape;292;p5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our format string is on the stack: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means that we can reference values in our format string using %⬚$n.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do we figure out the ⬚?</a:t>
            </a:r>
            <a:endParaRPr/>
          </a:p>
        </p:txBody>
      </p:sp>
      <p:sp>
        <p:nvSpPr>
          <p:cNvPr id="293" name="Google Shape;293;p51"/>
          <p:cNvSpPr/>
          <p:nvPr/>
        </p:nvSpPr>
        <p:spPr>
          <a:xfrm>
            <a:off x="457200" y="2143975"/>
            <a:ext cx="82296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51"/>
          <p:cNvSpPr/>
          <p:nvPr/>
        </p:nvSpPr>
        <p:spPr>
          <a:xfrm>
            <a:off x="4536600" y="2143975"/>
            <a:ext cx="20451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format string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5" name="Google Shape;295;p51"/>
          <p:cNvSpPr/>
          <p:nvPr/>
        </p:nvSpPr>
        <p:spPr>
          <a:xfrm>
            <a:off x="6581700" y="21439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saved ebp1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6" name="Google Shape;296;p51"/>
          <p:cNvSpPr/>
          <p:nvPr/>
        </p:nvSpPr>
        <p:spPr>
          <a:xfrm>
            <a:off x="7283400" y="21439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saved return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7" name="Google Shape;297;p51"/>
          <p:cNvSpPr/>
          <p:nvPr/>
        </p:nvSpPr>
        <p:spPr>
          <a:xfrm>
            <a:off x="7985100" y="21439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caller stack frame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8" name="Google Shape;298;p51"/>
          <p:cNvSpPr/>
          <p:nvPr/>
        </p:nvSpPr>
        <p:spPr>
          <a:xfrm>
            <a:off x="3834900" y="21439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saved return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(in vuln)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9" name="Google Shape;299;p51"/>
          <p:cNvSpPr/>
          <p:nvPr/>
        </p:nvSpPr>
        <p:spPr>
          <a:xfrm>
            <a:off x="457200" y="2143975"/>
            <a:ext cx="3377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printf stack frame!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printf - writing memory</a:t>
            </a:r>
            <a:endParaRPr/>
          </a:p>
        </p:txBody>
      </p:sp>
      <p:sp>
        <p:nvSpPr>
          <p:cNvPr id="305" name="Google Shape;305;p5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Problem: %n writes 4 bytes.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Solution: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%ln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%hn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%hhn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